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7" r:id="rId3"/>
    <p:sldId id="287" r:id="rId4"/>
    <p:sldId id="267" r:id="rId5"/>
    <p:sldId id="260" r:id="rId6"/>
    <p:sldId id="263" r:id="rId7"/>
    <p:sldId id="266" r:id="rId8"/>
    <p:sldId id="271" r:id="rId9"/>
    <p:sldId id="268" r:id="rId10"/>
    <p:sldId id="269" r:id="rId11"/>
    <p:sldId id="277" r:id="rId12"/>
    <p:sldId id="289" r:id="rId13"/>
    <p:sldId id="290" r:id="rId14"/>
    <p:sldId id="264" r:id="rId15"/>
    <p:sldId id="265" r:id="rId16"/>
    <p:sldId id="278" r:id="rId17"/>
    <p:sldId id="280" r:id="rId18"/>
    <p:sldId id="258" r:id="rId19"/>
    <p:sldId id="291" r:id="rId20"/>
    <p:sldId id="292" r:id="rId21"/>
    <p:sldId id="293" r:id="rId22"/>
    <p:sldId id="294" r:id="rId23"/>
    <p:sldId id="284" r:id="rId24"/>
    <p:sldId id="273" r:id="rId25"/>
    <p:sldId id="281" r:id="rId26"/>
    <p:sldId id="282" r:id="rId27"/>
    <p:sldId id="288"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40" autoAdjust="0"/>
  </p:normalViewPr>
  <p:slideViewPr>
    <p:cSldViewPr>
      <p:cViewPr varScale="1">
        <p:scale>
          <a:sx n="54" d="100"/>
          <a:sy n="54" d="100"/>
        </p:scale>
        <p:origin x="-2256"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643AB-0918-4254-8ACC-9DFA4B329489}" type="datetimeFigureOut">
              <a:rPr lang="de-DE" smtClean="0"/>
              <a:pPr/>
              <a:t>28.04.2014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087CB-58BF-49B1-BCAB-B541247A3144}"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2</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None/>
            </a:pPr>
            <a:r>
              <a:rPr lang="de-DE" sz="1200" dirty="0" smtClean="0">
                <a:latin typeface="Calibri" pitchFamily="34" charset="0"/>
                <a:cs typeface="Calibri" pitchFamily="34" charset="0"/>
              </a:rPr>
              <a:t>Organischer </a:t>
            </a:r>
            <a:r>
              <a:rPr lang="de-DE" sz="1200" dirty="0" err="1" smtClean="0">
                <a:latin typeface="Calibri" pitchFamily="34" charset="0"/>
                <a:cs typeface="Calibri" pitchFamily="34" charset="0"/>
              </a:rPr>
              <a:t>Rankine</a:t>
            </a:r>
            <a:r>
              <a:rPr lang="de-DE" sz="1200" dirty="0" smtClean="0">
                <a:latin typeface="Calibri" pitchFamily="34" charset="0"/>
                <a:cs typeface="Calibri" pitchFamily="34" charset="0"/>
              </a:rPr>
              <a:t> Kreislauf (ORC):</a:t>
            </a:r>
            <a:endParaRPr lang="de-DE" sz="1200" dirty="0" smtClean="0">
              <a:solidFill>
                <a:srgbClr val="FF0000"/>
              </a:solidFill>
              <a:latin typeface="Calibri" pitchFamily="34" charset="0"/>
              <a:cs typeface="Calibri" pitchFamily="34" charset="0"/>
            </a:endParaRPr>
          </a:p>
          <a:p>
            <a:r>
              <a:rPr lang="de-DE" sz="1200" dirty="0" smtClean="0">
                <a:latin typeface="Calibri" pitchFamily="34" charset="0"/>
                <a:cs typeface="Calibri" pitchFamily="34" charset="0"/>
              </a:rPr>
              <a:t>Niedrig siedende Arbeitsmittel (</a:t>
            </a:r>
            <a:r>
              <a:rPr lang="de-DE" sz="1200" dirty="0" err="1" smtClean="0">
                <a:latin typeface="Calibri" pitchFamily="34" charset="0"/>
                <a:cs typeface="Calibri" pitchFamily="34" charset="0"/>
              </a:rPr>
              <a:t>z.b.Perfluorpentan</a:t>
            </a:r>
            <a:r>
              <a:rPr lang="de-DE" sz="1200" dirty="0" smtClean="0">
                <a:latin typeface="Calibri" pitchFamily="34" charset="0"/>
                <a:cs typeface="Calibri" pitchFamily="34" charset="0"/>
              </a:rPr>
              <a:t>)</a:t>
            </a:r>
          </a:p>
          <a:p>
            <a:r>
              <a:rPr lang="de-DE" sz="1200" dirty="0" smtClean="0">
                <a:latin typeface="Calibri" pitchFamily="34" charset="0"/>
                <a:cs typeface="Calibri" pitchFamily="34" charset="0"/>
              </a:rPr>
              <a:t>Bei geringen Temperaturen vergleichsweise große Verdampfung </a:t>
            </a:r>
          </a:p>
          <a:p>
            <a:r>
              <a:rPr lang="de-DE" sz="1200" dirty="0" smtClean="0">
                <a:latin typeface="Calibri" pitchFamily="34" charset="0"/>
                <a:cs typeface="Calibri" pitchFamily="34" charset="0"/>
              </a:rPr>
              <a:t>Siedet bei 4000hPa Überdruck bei 75°C</a:t>
            </a:r>
          </a:p>
          <a:p>
            <a:pPr>
              <a:buNone/>
            </a:pPr>
            <a:endParaRPr lang="de-DE" sz="1200" dirty="0" smtClean="0">
              <a:latin typeface="Calibri" pitchFamily="34" charset="0"/>
              <a:cs typeface="Calibri" pitchFamily="34" charset="0"/>
            </a:endParaRPr>
          </a:p>
          <a:p>
            <a:r>
              <a:rPr lang="de-DE" sz="1200" dirty="0" smtClean="0">
                <a:latin typeface="Calibri" pitchFamily="34" charset="0"/>
                <a:cs typeface="Calibri" pitchFamily="34" charset="0"/>
              </a:rPr>
              <a:t>Aber nur sehr geringe Wirkungsgrade erzielbar</a:t>
            </a:r>
          </a:p>
          <a:p>
            <a:pPr>
              <a:buNone/>
            </a:pPr>
            <a:r>
              <a:rPr lang="de-DE" sz="1200" dirty="0" err="1" smtClean="0">
                <a:latin typeface="Calibri" pitchFamily="34" charset="0"/>
                <a:cs typeface="Calibri" pitchFamily="34" charset="0"/>
              </a:rPr>
              <a:t>z.b</a:t>
            </a:r>
            <a:r>
              <a:rPr lang="de-DE" sz="1200" dirty="0" smtClean="0">
                <a:latin typeface="Calibri" pitchFamily="34" charset="0"/>
                <a:cs typeface="Calibri" pitchFamily="34" charset="0"/>
              </a:rPr>
              <a:t>. bei 96°C Eingangstemperatur nur 7,5 % Brutto</a:t>
            </a:r>
          </a:p>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14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None/>
            </a:pPr>
            <a:r>
              <a:rPr lang="de-DE" sz="1200" dirty="0" smtClean="0">
                <a:latin typeface="Calibri" pitchFamily="34" charset="0"/>
                <a:cs typeface="Calibri" pitchFamily="34" charset="0"/>
              </a:rPr>
              <a:t>Organischer </a:t>
            </a:r>
            <a:r>
              <a:rPr lang="de-DE" sz="1200" dirty="0" err="1" smtClean="0">
                <a:latin typeface="Calibri" pitchFamily="34" charset="0"/>
                <a:cs typeface="Calibri" pitchFamily="34" charset="0"/>
              </a:rPr>
              <a:t>Rankine</a:t>
            </a:r>
            <a:r>
              <a:rPr lang="de-DE" sz="1200" dirty="0" smtClean="0">
                <a:latin typeface="Calibri" pitchFamily="34" charset="0"/>
                <a:cs typeface="Calibri" pitchFamily="34" charset="0"/>
              </a:rPr>
              <a:t> Kreislauf (ORC):</a:t>
            </a:r>
            <a:endParaRPr lang="de-DE" sz="1200" dirty="0" smtClean="0">
              <a:solidFill>
                <a:srgbClr val="FF0000"/>
              </a:solidFill>
              <a:latin typeface="Calibri" pitchFamily="34" charset="0"/>
              <a:cs typeface="Calibri" pitchFamily="34" charset="0"/>
            </a:endParaRPr>
          </a:p>
          <a:p>
            <a:r>
              <a:rPr lang="de-DE" sz="1200" dirty="0" smtClean="0">
                <a:latin typeface="Calibri" pitchFamily="34" charset="0"/>
                <a:cs typeface="Calibri" pitchFamily="34" charset="0"/>
              </a:rPr>
              <a:t>Niedrig siedende Arbeitsmittel (</a:t>
            </a:r>
            <a:r>
              <a:rPr lang="de-DE" sz="1200" dirty="0" err="1" smtClean="0">
                <a:latin typeface="Calibri" pitchFamily="34" charset="0"/>
                <a:cs typeface="Calibri" pitchFamily="34" charset="0"/>
              </a:rPr>
              <a:t>z.b.Perfluorpentan</a:t>
            </a:r>
            <a:r>
              <a:rPr lang="de-DE" sz="1200" dirty="0" smtClean="0">
                <a:latin typeface="Calibri" pitchFamily="34" charset="0"/>
                <a:cs typeface="Calibri" pitchFamily="34" charset="0"/>
              </a:rPr>
              <a:t>)</a:t>
            </a:r>
          </a:p>
          <a:p>
            <a:r>
              <a:rPr lang="de-DE" sz="1200" dirty="0" smtClean="0">
                <a:latin typeface="Calibri" pitchFamily="34" charset="0"/>
                <a:cs typeface="Calibri" pitchFamily="34" charset="0"/>
              </a:rPr>
              <a:t>Bei geringen Temperaturen vergleichsweise große Verdampfung </a:t>
            </a:r>
          </a:p>
          <a:p>
            <a:r>
              <a:rPr lang="de-DE" sz="1200" dirty="0" smtClean="0">
                <a:latin typeface="Calibri" pitchFamily="34" charset="0"/>
                <a:cs typeface="Calibri" pitchFamily="34" charset="0"/>
              </a:rPr>
              <a:t>Siedet bei 4000hPa Überdruck bei 75°C</a:t>
            </a:r>
          </a:p>
          <a:p>
            <a:pPr>
              <a:buNone/>
            </a:pPr>
            <a:endParaRPr lang="de-DE" sz="1200" dirty="0" smtClean="0">
              <a:latin typeface="Calibri" pitchFamily="34" charset="0"/>
              <a:cs typeface="Calibri" pitchFamily="34" charset="0"/>
            </a:endParaRPr>
          </a:p>
          <a:p>
            <a:r>
              <a:rPr lang="de-DE" sz="1200" dirty="0" smtClean="0">
                <a:latin typeface="Calibri" pitchFamily="34" charset="0"/>
                <a:cs typeface="Calibri" pitchFamily="34" charset="0"/>
              </a:rPr>
              <a:t>Aber nur sehr geringe Wirkungsgrade erzielbar</a:t>
            </a:r>
          </a:p>
          <a:p>
            <a:pPr>
              <a:buNone/>
            </a:pPr>
            <a:r>
              <a:rPr lang="de-DE" sz="1200" dirty="0" err="1" smtClean="0">
                <a:latin typeface="Calibri" pitchFamily="34" charset="0"/>
                <a:cs typeface="Calibri" pitchFamily="34" charset="0"/>
              </a:rPr>
              <a:t>z.b</a:t>
            </a:r>
            <a:r>
              <a:rPr lang="de-DE" sz="1200" dirty="0" smtClean="0">
                <a:latin typeface="Calibri" pitchFamily="34" charset="0"/>
                <a:cs typeface="Calibri" pitchFamily="34" charset="0"/>
              </a:rPr>
              <a:t>. bei 96°C Eingangstemperatur nur 7,5 % Brutto</a:t>
            </a:r>
          </a:p>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15</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dirty="0" smtClean="0">
                <a:latin typeface="Calibri" pitchFamily="34" charset="0"/>
                <a:cs typeface="Calibri" pitchFamily="34" charset="0"/>
              </a:rPr>
              <a:t>Ammoniak - Wasser - Gemisch</a:t>
            </a:r>
          </a:p>
          <a:p>
            <a:r>
              <a:rPr lang="de-DE" sz="1200" dirty="0" smtClean="0">
                <a:latin typeface="Calibri" pitchFamily="34" charset="0"/>
                <a:cs typeface="Calibri" pitchFamily="34" charset="0"/>
              </a:rPr>
              <a:t>Siedetemperatur von NH</a:t>
            </a:r>
            <a:r>
              <a:rPr lang="de-DE" sz="1200" baseline="-25000" dirty="0" smtClean="0">
                <a:latin typeface="Calibri" pitchFamily="34" charset="0"/>
                <a:cs typeface="Calibri" pitchFamily="34" charset="0"/>
              </a:rPr>
              <a:t>3</a:t>
            </a:r>
            <a:r>
              <a:rPr lang="de-DE" sz="1200" dirty="0" smtClean="0">
                <a:latin typeface="Calibri" pitchFamily="34" charset="0"/>
                <a:cs typeface="Calibri" pitchFamily="34" charset="0"/>
              </a:rPr>
              <a:t> liegt bei  -33°C</a:t>
            </a:r>
          </a:p>
          <a:p>
            <a:r>
              <a:rPr lang="de-DE" sz="1200" dirty="0" smtClean="0">
                <a:latin typeface="Calibri" pitchFamily="34" charset="0"/>
                <a:cs typeface="Calibri" pitchFamily="34" charset="0"/>
              </a:rPr>
              <a:t>Durch die Mischung mit Wasser kann das Gemisch an die jeweilige Temperatur des geförderten Thermalwassers angepasst werden </a:t>
            </a:r>
          </a:p>
          <a:p>
            <a:pPr>
              <a:buNone/>
            </a:pPr>
            <a:endParaRPr lang="de-DE" sz="1200" dirty="0" smtClean="0">
              <a:latin typeface="Calibri" pitchFamily="34" charset="0"/>
              <a:cs typeface="Calibri" pitchFamily="34" charset="0"/>
            </a:endParaRPr>
          </a:p>
          <a:p>
            <a:pPr>
              <a:buNone/>
            </a:pPr>
            <a:r>
              <a:rPr lang="de-DE" sz="1200" dirty="0" smtClean="0">
                <a:latin typeface="Calibri" pitchFamily="34" charset="0"/>
                <a:cs typeface="Calibri" pitchFamily="34" charset="0"/>
              </a:rPr>
              <a:t>Dadurch soll eine Arbeitsmitteleffizienzsteigerung von 10 - 60% erreicht werden.</a:t>
            </a:r>
          </a:p>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16</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ca. 320.000 Oberflächennahe</a:t>
            </a:r>
          </a:p>
          <a:p>
            <a:r>
              <a:rPr lang="de-DE" baseline="0" dirty="0" smtClean="0"/>
              <a:t>   3.983 MW Wärmeleistung</a:t>
            </a:r>
          </a:p>
          <a:p>
            <a:r>
              <a:rPr lang="de-DE" baseline="0" dirty="0" smtClean="0"/>
              <a:t>   keine elektrische Leistung</a:t>
            </a:r>
          </a:p>
          <a:p>
            <a:r>
              <a:rPr lang="de-DE" dirty="0" smtClean="0"/>
              <a:t>26 Tiefe </a:t>
            </a:r>
            <a:r>
              <a:rPr lang="de-DE" dirty="0" err="1" smtClean="0"/>
              <a:t>Geothermieprojekte</a:t>
            </a:r>
            <a:endParaRPr lang="de-DE" dirty="0" smtClean="0"/>
          </a:p>
          <a:p>
            <a:r>
              <a:rPr lang="de-DE" dirty="0" smtClean="0"/>
              <a:t>   </a:t>
            </a:r>
            <a:r>
              <a:rPr lang="de-DE" baseline="0" dirty="0" smtClean="0"/>
              <a:t>238,95 MW Wärmeleistung</a:t>
            </a:r>
          </a:p>
          <a:p>
            <a:r>
              <a:rPr lang="de-DE" baseline="0" dirty="0" smtClean="0"/>
              <a:t>   31,31 MW elektrische Leistung</a:t>
            </a:r>
          </a:p>
          <a:p>
            <a:endParaRPr lang="de-DE" baseline="0" dirty="0" smtClean="0"/>
          </a:p>
          <a:p>
            <a:pPr>
              <a:buNone/>
            </a:pPr>
            <a:r>
              <a:rPr lang="de-DE" sz="1200" dirty="0" smtClean="0">
                <a:latin typeface="Calibri" pitchFamily="34" charset="0"/>
                <a:cs typeface="Calibri" pitchFamily="34" charset="0"/>
              </a:rPr>
              <a:t>Warum erzeugt Deutschland nicht soviel Strom mit </a:t>
            </a:r>
            <a:r>
              <a:rPr lang="de-DE" sz="1200" dirty="0" err="1" smtClean="0">
                <a:latin typeface="Calibri" pitchFamily="34" charset="0"/>
                <a:cs typeface="Calibri" pitchFamily="34" charset="0"/>
              </a:rPr>
              <a:t>Geothermie</a:t>
            </a:r>
            <a:r>
              <a:rPr lang="de-DE" sz="1200" dirty="0" smtClean="0">
                <a:latin typeface="Calibri" pitchFamily="34" charset="0"/>
                <a:cs typeface="Calibri" pitchFamily="34" charset="0"/>
              </a:rPr>
              <a:t>?</a:t>
            </a:r>
          </a:p>
          <a:p>
            <a:r>
              <a:rPr lang="de-DE" sz="1200" dirty="0" smtClean="0">
                <a:latin typeface="Calibri" pitchFamily="34" charset="0"/>
                <a:cs typeface="Calibri" pitchFamily="34" charset="0"/>
              </a:rPr>
              <a:t>Stromerzeugung erst ab 150°C Wassertemperatur</a:t>
            </a:r>
          </a:p>
          <a:p>
            <a:r>
              <a:rPr lang="de-DE" sz="1200" dirty="0" smtClean="0">
                <a:latin typeface="Calibri" pitchFamily="34" charset="0"/>
                <a:cs typeface="Calibri" pitchFamily="34" charset="0"/>
              </a:rPr>
              <a:t>Max. 180°C Wassertemperatur vorhanden</a:t>
            </a:r>
          </a:p>
          <a:p>
            <a:r>
              <a:rPr lang="de-DE" sz="1200" dirty="0" smtClean="0">
                <a:latin typeface="Calibri" pitchFamily="34" charset="0"/>
                <a:cs typeface="Calibri" pitchFamily="34" charset="0"/>
              </a:rPr>
              <a:t>Nur drei </a:t>
            </a:r>
            <a:r>
              <a:rPr lang="de-DE" sz="1200" dirty="0" err="1" smtClean="0">
                <a:latin typeface="Calibri" pitchFamily="34" charset="0"/>
                <a:cs typeface="Calibri" pitchFamily="34" charset="0"/>
              </a:rPr>
              <a:t>Aquifere</a:t>
            </a:r>
            <a:r>
              <a:rPr lang="de-DE" sz="1200" dirty="0" smtClean="0">
                <a:latin typeface="Calibri" pitchFamily="34" charset="0"/>
                <a:cs typeface="Calibri" pitchFamily="34" charset="0"/>
              </a:rPr>
              <a:t> vorhanden (Oberrheingraben, </a:t>
            </a:r>
            <a:r>
              <a:rPr lang="de-DE" sz="1200" dirty="0" err="1" smtClean="0">
                <a:latin typeface="Calibri" pitchFamily="34" charset="0"/>
                <a:cs typeface="Calibri" pitchFamily="34" charset="0"/>
              </a:rPr>
              <a:t>Molassebecken</a:t>
            </a:r>
            <a:r>
              <a:rPr lang="de-DE" sz="1200" dirty="0" smtClean="0">
                <a:latin typeface="Calibri" pitchFamily="34" charset="0"/>
                <a:cs typeface="Calibri" pitchFamily="34" charset="0"/>
              </a:rPr>
              <a:t> und Norddeutsches Becken)</a:t>
            </a:r>
          </a:p>
          <a:p>
            <a:r>
              <a:rPr lang="de-DE" sz="1200" dirty="0" smtClean="0">
                <a:latin typeface="Calibri" pitchFamily="34" charset="0"/>
                <a:cs typeface="Calibri" pitchFamily="34" charset="0"/>
              </a:rPr>
              <a:t>Der Rest müsste durch </a:t>
            </a:r>
            <a:r>
              <a:rPr lang="de-DE" sz="1200" dirty="0" err="1" smtClean="0">
                <a:latin typeface="Calibri" pitchFamily="34" charset="0"/>
                <a:cs typeface="Calibri" pitchFamily="34" charset="0"/>
              </a:rPr>
              <a:t>Petrothermale</a:t>
            </a:r>
            <a:r>
              <a:rPr lang="de-DE" sz="1200" dirty="0" smtClean="0">
                <a:latin typeface="Calibri" pitchFamily="34" charset="0"/>
                <a:cs typeface="Calibri" pitchFamily="34" charset="0"/>
              </a:rPr>
              <a:t> </a:t>
            </a:r>
            <a:r>
              <a:rPr lang="de-DE" sz="1200" dirty="0" err="1" smtClean="0">
                <a:latin typeface="Calibri" pitchFamily="34" charset="0"/>
                <a:cs typeface="Calibri" pitchFamily="34" charset="0"/>
              </a:rPr>
              <a:t>Geothermie</a:t>
            </a:r>
            <a:r>
              <a:rPr lang="de-DE" sz="1200" dirty="0" smtClean="0">
                <a:latin typeface="Calibri" pitchFamily="34" charset="0"/>
                <a:cs typeface="Calibri" pitchFamily="34" charset="0"/>
              </a:rPr>
              <a:t> erschlossen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18</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19</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20</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21</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1" i="0" kern="1200" dirty="0" smtClean="0">
                <a:solidFill>
                  <a:schemeClr val="tx1"/>
                </a:solidFill>
                <a:latin typeface="+mn-lt"/>
                <a:ea typeface="+mn-ea"/>
                <a:cs typeface="+mn-cs"/>
              </a:rPr>
              <a:t>Amortisationszeitraum der Investition:</a:t>
            </a:r>
            <a:r>
              <a:rPr lang="de-DE" sz="1200" b="0" i="0" kern="1200" dirty="0" smtClean="0">
                <a:solidFill>
                  <a:schemeClr val="tx1"/>
                </a:solidFill>
                <a:latin typeface="+mn-lt"/>
                <a:ea typeface="+mn-ea"/>
                <a:cs typeface="+mn-cs"/>
              </a:rPr>
              <a:t> ca. 15 Jahre</a:t>
            </a:r>
          </a:p>
          <a:p>
            <a:endParaRPr lang="de-DE" sz="1200" b="0" i="0" kern="1200" dirty="0" smtClean="0">
              <a:solidFill>
                <a:schemeClr val="tx1"/>
              </a:solidFill>
              <a:latin typeface="+mn-lt"/>
              <a:ea typeface="+mn-ea"/>
              <a:cs typeface="+mn-cs"/>
            </a:endParaRPr>
          </a:p>
          <a:p>
            <a:r>
              <a:rPr lang="de-DE" sz="1200" b="0" i="0" kern="1200" dirty="0" smtClean="0">
                <a:solidFill>
                  <a:schemeClr val="tx1"/>
                </a:solidFill>
                <a:latin typeface="+mn-lt"/>
                <a:ea typeface="+mn-ea"/>
                <a:cs typeface="+mn-cs"/>
              </a:rPr>
              <a:t>Allgemeine Formel</a:t>
            </a:r>
          </a:p>
          <a:p>
            <a:r>
              <a:rPr lang="de-DE" sz="1200" b="0" i="0" kern="1200" dirty="0" smtClean="0">
                <a:solidFill>
                  <a:schemeClr val="tx1"/>
                </a:solidFill>
                <a:latin typeface="+mn-lt"/>
                <a:ea typeface="+mn-ea"/>
                <a:cs typeface="+mn-cs"/>
              </a:rPr>
              <a:t>90 </a:t>
            </a:r>
            <a:r>
              <a:rPr lang="de-DE" sz="1200" b="0" i="0" kern="1200" dirty="0" err="1" smtClean="0">
                <a:solidFill>
                  <a:schemeClr val="tx1"/>
                </a:solidFill>
                <a:latin typeface="+mn-lt"/>
                <a:ea typeface="+mn-ea"/>
                <a:cs typeface="+mn-cs"/>
              </a:rPr>
              <a:t>mio</a:t>
            </a:r>
            <a:r>
              <a:rPr lang="de-DE" sz="1200" b="0" i="0" kern="1200" dirty="0" smtClean="0">
                <a:solidFill>
                  <a:schemeClr val="tx1"/>
                </a:solidFill>
                <a:latin typeface="+mn-lt"/>
                <a:ea typeface="+mn-ea"/>
                <a:cs typeface="+mn-cs"/>
              </a:rPr>
              <a:t> kosten</a:t>
            </a:r>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24</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Endlicher Rohstoff</a:t>
            </a:r>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25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dirty="0" smtClean="0"/>
              <a:t>Berechnung</a:t>
            </a:r>
          </a:p>
          <a:p>
            <a:r>
              <a:rPr lang="de-DE" baseline="0" dirty="0" smtClean="0"/>
              <a:t>Mathematischer Zusammenhang</a:t>
            </a:r>
          </a:p>
          <a:p>
            <a:endParaRPr lang="de-DE" baseline="0" dirty="0" smtClean="0"/>
          </a:p>
          <a:p>
            <a:r>
              <a:rPr lang="de-DE" baseline="0" dirty="0" smtClean="0"/>
              <a:t>ca. 3 Grad pro 100 m</a:t>
            </a:r>
          </a:p>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 238</a:t>
            </a:r>
          </a:p>
          <a:p>
            <a:r>
              <a:rPr lang="de-DE" sz="1200" b="0" i="0" kern="1200" dirty="0" smtClean="0">
                <a:solidFill>
                  <a:schemeClr val="tx1"/>
                </a:solidFill>
                <a:latin typeface="+mn-lt"/>
                <a:ea typeface="+mn-ea"/>
                <a:cs typeface="+mn-cs"/>
              </a:rPr>
              <a:t>Halbwertzeit</a:t>
            </a:r>
            <a:r>
              <a:rPr lang="de-DE" sz="1200" b="0" i="0" kern="1200" baseline="0" dirty="0" smtClean="0">
                <a:solidFill>
                  <a:schemeClr val="tx1"/>
                </a:solidFill>
                <a:latin typeface="+mn-lt"/>
                <a:ea typeface="+mn-ea"/>
                <a:cs typeface="+mn-cs"/>
              </a:rPr>
              <a:t> von </a:t>
            </a:r>
            <a:r>
              <a:rPr lang="de-DE" sz="1200" b="0" i="0" kern="1200" dirty="0" smtClean="0">
                <a:solidFill>
                  <a:schemeClr val="tx1"/>
                </a:solidFill>
                <a:latin typeface="+mn-lt"/>
                <a:ea typeface="+mn-ea"/>
                <a:cs typeface="+mn-cs"/>
              </a:rPr>
              <a:t>4,468 Milliarden Jahren</a:t>
            </a:r>
          </a:p>
          <a:p>
            <a:endParaRPr lang="de-DE" sz="1200" b="0" i="0" kern="1200" dirty="0" smtClean="0">
              <a:solidFill>
                <a:schemeClr val="tx1"/>
              </a:solidFill>
              <a:latin typeface="+mn-lt"/>
              <a:ea typeface="+mn-ea"/>
              <a:cs typeface="+mn-cs"/>
            </a:endParaRPr>
          </a:p>
          <a:p>
            <a:r>
              <a:rPr lang="de-DE" sz="1200" b="0" i="0" kern="1200" dirty="0" smtClean="0">
                <a:solidFill>
                  <a:schemeClr val="tx1"/>
                </a:solidFill>
                <a:latin typeface="+mn-lt"/>
                <a:ea typeface="+mn-ea"/>
                <a:cs typeface="+mn-cs"/>
              </a:rPr>
              <a:t>Thorium 232 (100%)</a:t>
            </a:r>
          </a:p>
          <a:p>
            <a:r>
              <a:rPr lang="de-DE" sz="1200" b="0" i="0" kern="1200" dirty="0" smtClean="0">
                <a:solidFill>
                  <a:schemeClr val="tx1"/>
                </a:solidFill>
                <a:latin typeface="+mn-lt"/>
                <a:ea typeface="+mn-ea"/>
                <a:cs typeface="+mn-cs"/>
              </a:rPr>
              <a:t>Halbwertzeit von 1,405 x 10</a:t>
            </a:r>
            <a:r>
              <a:rPr lang="de-DE" sz="1200" b="0" i="0" kern="1200" baseline="30000" dirty="0" smtClean="0">
                <a:solidFill>
                  <a:schemeClr val="tx1"/>
                </a:solidFill>
                <a:latin typeface="+mn-lt"/>
                <a:ea typeface="+mn-ea"/>
                <a:cs typeface="+mn-cs"/>
              </a:rPr>
              <a:t>10</a:t>
            </a:r>
            <a:endParaRPr lang="de-DE" dirty="0" smtClean="0"/>
          </a:p>
        </p:txBody>
      </p:sp>
      <p:sp>
        <p:nvSpPr>
          <p:cNvPr id="4" name="Foliennummernplatzhalter 3"/>
          <p:cNvSpPr>
            <a:spLocks noGrp="1"/>
          </p:cNvSpPr>
          <p:nvPr>
            <p:ph type="sldNum" sz="quarter" idx="10"/>
          </p:nvPr>
        </p:nvSpPr>
        <p:spPr/>
        <p:txBody>
          <a:bodyPr/>
          <a:lstStyle/>
          <a:p>
            <a:fld id="{1B9087CB-58BF-49B1-BCAB-B541247A3144}" type="slidenum">
              <a:rPr lang="de-DE" smtClean="0"/>
              <a:pPr/>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latin typeface="+mn-lt"/>
                <a:ea typeface="+mn-ea"/>
                <a:cs typeface="+mn-cs"/>
              </a:rPr>
              <a:t>&lt;</a:t>
            </a:r>
            <a:r>
              <a:rPr lang="de-DE" sz="1200" b="0" i="0" kern="1200" baseline="0" dirty="0" smtClean="0">
                <a:solidFill>
                  <a:schemeClr val="tx1"/>
                </a:solidFill>
                <a:latin typeface="+mn-lt"/>
                <a:ea typeface="+mn-ea"/>
                <a:cs typeface="+mn-cs"/>
              </a:rPr>
              <a:t> 99% Anteil</a:t>
            </a:r>
            <a:endParaRPr lang="de-DE"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latin typeface="+mn-lt"/>
                <a:ea typeface="+mn-ea"/>
                <a:cs typeface="+mn-cs"/>
              </a:rPr>
              <a:t>Halbwertzeit</a:t>
            </a:r>
            <a:r>
              <a:rPr lang="de-DE" sz="1200" b="0" i="0" kern="1200" baseline="0" dirty="0" smtClean="0">
                <a:solidFill>
                  <a:schemeClr val="tx1"/>
                </a:solidFill>
                <a:latin typeface="+mn-lt"/>
                <a:ea typeface="+mn-ea"/>
                <a:cs typeface="+mn-cs"/>
              </a:rPr>
              <a:t> von </a:t>
            </a:r>
            <a:r>
              <a:rPr lang="de-DE" sz="1200" b="0" i="0" kern="1200" dirty="0" smtClean="0">
                <a:solidFill>
                  <a:schemeClr val="tx1"/>
                </a:solidFill>
                <a:latin typeface="+mn-lt"/>
                <a:ea typeface="+mn-ea"/>
                <a:cs typeface="+mn-cs"/>
              </a:rPr>
              <a:t>4,468 Milliarden Jahren</a:t>
            </a:r>
            <a:endParaRPr lang="de-DE" dirty="0" smtClean="0"/>
          </a:p>
          <a:p>
            <a:r>
              <a:rPr lang="de-DE" dirty="0" smtClean="0"/>
              <a:t>4,270 </a:t>
            </a:r>
            <a:r>
              <a:rPr lang="de-DE" dirty="0" err="1" smtClean="0"/>
              <a:t>MeV</a:t>
            </a:r>
            <a:r>
              <a:rPr lang="de-DE" dirty="0" smtClean="0"/>
              <a:t> (Megaelektronenvolt)</a:t>
            </a:r>
          </a:p>
          <a:p>
            <a:r>
              <a:rPr lang="de-DE" dirty="0" smtClean="0"/>
              <a:t>= 6,84054</a:t>
            </a:r>
            <a:r>
              <a:rPr lang="de-DE" baseline="0" dirty="0" smtClean="0"/>
              <a:t> x 10</a:t>
            </a:r>
            <a:r>
              <a:rPr lang="de-DE" baseline="30000" dirty="0" smtClean="0"/>
              <a:t>-13</a:t>
            </a:r>
            <a:r>
              <a:rPr lang="de-DE" baseline="0" dirty="0" smtClean="0"/>
              <a:t> Joule pro Elektron</a:t>
            </a:r>
          </a:p>
          <a:p>
            <a:endParaRPr lang="de-DE" baseline="0" dirty="0" smtClean="0"/>
          </a:p>
          <a:p>
            <a:r>
              <a:rPr lang="de-DE" baseline="0" dirty="0" smtClean="0"/>
              <a:t>Thorium nur geringfügig niedrig</a:t>
            </a:r>
          </a:p>
          <a:p>
            <a:r>
              <a:rPr lang="de-DE" baseline="0" dirty="0" smtClean="0"/>
              <a:t>4,083</a:t>
            </a:r>
            <a:endParaRPr lang="de-DE" dirty="0" smtClean="0"/>
          </a:p>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8</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Calibri" pitchFamily="34" charset="0"/>
                <a:cs typeface="Calibri" pitchFamily="34" charset="0"/>
              </a:rPr>
              <a:t>ca. 2 km - 4 km tiefe</a:t>
            </a:r>
          </a:p>
        </p:txBody>
      </p:sp>
      <p:sp>
        <p:nvSpPr>
          <p:cNvPr id="4" name="Foliennummernplatzhalter 3"/>
          <p:cNvSpPr>
            <a:spLocks noGrp="1"/>
          </p:cNvSpPr>
          <p:nvPr>
            <p:ph type="sldNum" sz="quarter" idx="10"/>
          </p:nvPr>
        </p:nvSpPr>
        <p:spPr/>
        <p:txBody>
          <a:bodyPr/>
          <a:lstStyle/>
          <a:p>
            <a:fld id="{1B9087CB-58BF-49B1-BCAB-B541247A3144}" type="slidenum">
              <a:rPr lang="de-DE" smtClean="0"/>
              <a:pPr/>
              <a:t>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Tabellarisch zum anderen</a:t>
            </a:r>
          </a:p>
          <a:p>
            <a:endParaRPr lang="de-DE" dirty="0" smtClean="0"/>
          </a:p>
          <a:p>
            <a:pPr lvl="1"/>
            <a:r>
              <a:rPr lang="de-DE" dirty="0" smtClean="0">
                <a:latin typeface="Calibri" pitchFamily="34" charset="0"/>
                <a:cs typeface="Calibri" pitchFamily="34" charset="0"/>
              </a:rPr>
              <a:t>Risse im Gestein werden benötigt</a:t>
            </a:r>
          </a:p>
          <a:p>
            <a:pPr lvl="1"/>
            <a:r>
              <a:rPr lang="de-DE" sz="2300" dirty="0" smtClean="0">
                <a:latin typeface="Calibri" pitchFamily="34" charset="0"/>
                <a:cs typeface="Calibri" pitchFamily="34" charset="0"/>
              </a:rPr>
              <a:t>ca. 5 km - 7 km tief</a:t>
            </a:r>
          </a:p>
        </p:txBody>
      </p:sp>
      <p:sp>
        <p:nvSpPr>
          <p:cNvPr id="4" name="Foliennummernplatzhalter 3"/>
          <p:cNvSpPr>
            <a:spLocks noGrp="1"/>
          </p:cNvSpPr>
          <p:nvPr>
            <p:ph type="sldNum" sz="quarter" idx="10"/>
          </p:nvPr>
        </p:nvSpPr>
        <p:spPr/>
        <p:txBody>
          <a:bodyPr/>
          <a:lstStyle/>
          <a:p>
            <a:fld id="{1B9087CB-58BF-49B1-BCAB-B541247A3144}" type="slidenum">
              <a:rPr lang="de-DE" smtClean="0"/>
              <a:pPr/>
              <a:t>11</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Andere Stelle</a:t>
            </a:r>
          </a:p>
          <a:p>
            <a:endParaRPr lang="de-DE" dirty="0" smtClean="0"/>
          </a:p>
          <a:p>
            <a:r>
              <a:rPr lang="de-DE" dirty="0" smtClean="0"/>
              <a:t>Erst</a:t>
            </a:r>
            <a:r>
              <a:rPr lang="de-DE" baseline="0" dirty="0" smtClean="0"/>
              <a:t> wenn es wichtig wird</a:t>
            </a:r>
          </a:p>
          <a:p>
            <a:endParaRPr lang="de-DE" baseline="0" dirty="0" smtClean="0"/>
          </a:p>
          <a:p>
            <a:r>
              <a:rPr lang="de-DE" baseline="0" dirty="0" smtClean="0"/>
              <a:t>Andere Überschrift</a:t>
            </a:r>
          </a:p>
          <a:p>
            <a:endParaRPr lang="de-DE" baseline="0" dirty="0" smtClean="0"/>
          </a:p>
          <a:p>
            <a:r>
              <a:rPr lang="de-DE" baseline="0" dirty="0" smtClean="0"/>
              <a:t>Frage zu Experiment</a:t>
            </a:r>
          </a:p>
          <a:p>
            <a:r>
              <a:rPr lang="de-DE" baseline="0" dirty="0" smtClean="0"/>
              <a:t>Frage zur </a:t>
            </a:r>
            <a:r>
              <a:rPr lang="de-DE" baseline="0" dirty="0" err="1" smtClean="0"/>
              <a:t>Geothermie</a:t>
            </a:r>
            <a:endParaRPr lang="de-DE" dirty="0"/>
          </a:p>
        </p:txBody>
      </p:sp>
      <p:sp>
        <p:nvSpPr>
          <p:cNvPr id="4" name="Foliennummernplatzhalter 3"/>
          <p:cNvSpPr>
            <a:spLocks noGrp="1"/>
          </p:cNvSpPr>
          <p:nvPr>
            <p:ph type="sldNum" sz="quarter" idx="10"/>
          </p:nvPr>
        </p:nvSpPr>
        <p:spPr/>
        <p:txBody>
          <a:bodyPr/>
          <a:lstStyle/>
          <a:p>
            <a:fld id="{1B9087CB-58BF-49B1-BCAB-B541247A3144}" type="slidenum">
              <a:rPr lang="de-DE" smtClean="0"/>
              <a:pPr/>
              <a:t>12</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Ableseübungen</a:t>
            </a:r>
            <a:r>
              <a:rPr lang="de-DE" baseline="0" dirty="0" smtClean="0"/>
              <a:t> (Tabelle)</a:t>
            </a:r>
            <a:endParaRPr lang="de-DE" dirty="0" smtClean="0"/>
          </a:p>
        </p:txBody>
      </p:sp>
      <p:sp>
        <p:nvSpPr>
          <p:cNvPr id="4" name="Foliennummernplatzhalter 3"/>
          <p:cNvSpPr>
            <a:spLocks noGrp="1"/>
          </p:cNvSpPr>
          <p:nvPr>
            <p:ph type="sldNum" sz="quarter" idx="10"/>
          </p:nvPr>
        </p:nvSpPr>
        <p:spPr/>
        <p:txBody>
          <a:bodyPr/>
          <a:lstStyle/>
          <a:p>
            <a:fld id="{1B9087CB-58BF-49B1-BCAB-B541247A3144}" type="slidenum">
              <a:rPr lang="de-DE" smtClean="0"/>
              <a:pPr/>
              <a:t>13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378A09A1-E859-4F63-89CB-6C8C6EB22AD7}" type="datetime1">
              <a:rPr lang="de-DE" smtClean="0"/>
              <a:pPr/>
              <a:t>28.04.2014</a:t>
            </a:fld>
            <a:endParaRPr lang="de-DE"/>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r>
              <a:rPr lang="de-DE" smtClean="0"/>
              <a:t>LF 12.17 Energieressourcen schonen von Frederic Schlömer</a:t>
            </a:r>
            <a:endParaRPr lang="de-DE"/>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6D9094D8-B2E2-4D83-AD53-059DD2A51FFA}"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294BC64F-916E-4A60-A4C0-C59F5D8EEB14}" type="datetime1">
              <a:rPr lang="de-DE" smtClean="0"/>
              <a:pPr/>
              <a:t>28.04.2014</a:t>
            </a:fld>
            <a:endParaRPr lang="de-DE"/>
          </a:p>
        </p:txBody>
      </p:sp>
      <p:sp>
        <p:nvSpPr>
          <p:cNvPr id="5" name="Fußzeilenplatzhalter 4"/>
          <p:cNvSpPr>
            <a:spLocks noGrp="1"/>
          </p:cNvSpPr>
          <p:nvPr>
            <p:ph type="ftr" sz="quarter" idx="11"/>
          </p:nvPr>
        </p:nvSpPr>
        <p:spPr/>
        <p:txBody>
          <a:bodyPr/>
          <a:lstStyle>
            <a:extLst/>
          </a:lstStyle>
          <a:p>
            <a:r>
              <a:rPr lang="de-DE" smtClean="0"/>
              <a:t>LF 12.17 Energieressourcen schonen von Frederic Schlömer</a:t>
            </a:r>
            <a:endParaRPr lang="de-DE"/>
          </a:p>
        </p:txBody>
      </p:sp>
      <p:sp>
        <p:nvSpPr>
          <p:cNvPr id="6" name="Foliennummernplatzhalter 5"/>
          <p:cNvSpPr>
            <a:spLocks noGrp="1"/>
          </p:cNvSpPr>
          <p:nvPr>
            <p:ph type="sldNum" sz="quarter" idx="12"/>
          </p:nvPr>
        </p:nvSpPr>
        <p:spPr/>
        <p:txBody>
          <a:bodyPr/>
          <a:lstStyle>
            <a:extLst/>
          </a:lstStyle>
          <a:p>
            <a:fld id="{6D9094D8-B2E2-4D83-AD53-059DD2A51FFA}"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857896AD-8991-43D3-A12B-8D960D1D1A89}" type="datetime1">
              <a:rPr lang="de-DE" smtClean="0"/>
              <a:pPr/>
              <a:t>28.04.2014</a:t>
            </a:fld>
            <a:endParaRPr lang="de-DE"/>
          </a:p>
        </p:txBody>
      </p:sp>
      <p:sp>
        <p:nvSpPr>
          <p:cNvPr id="5" name="Fußzeilenplatzhalter 4"/>
          <p:cNvSpPr>
            <a:spLocks noGrp="1"/>
          </p:cNvSpPr>
          <p:nvPr>
            <p:ph type="ftr" sz="quarter" idx="11"/>
          </p:nvPr>
        </p:nvSpPr>
        <p:spPr/>
        <p:txBody>
          <a:bodyPr/>
          <a:lstStyle>
            <a:extLst/>
          </a:lstStyle>
          <a:p>
            <a:r>
              <a:rPr lang="de-DE" smtClean="0"/>
              <a:t>LF 12.17 Energieressourcen schonen von Frederic Schlömer</a:t>
            </a:r>
            <a:endParaRPr lang="de-DE"/>
          </a:p>
        </p:txBody>
      </p:sp>
      <p:sp>
        <p:nvSpPr>
          <p:cNvPr id="6" name="Foliennummernplatzhalter 5"/>
          <p:cNvSpPr>
            <a:spLocks noGrp="1"/>
          </p:cNvSpPr>
          <p:nvPr>
            <p:ph type="sldNum" sz="quarter" idx="12"/>
          </p:nvPr>
        </p:nvSpPr>
        <p:spPr/>
        <p:txBody>
          <a:bodyPr/>
          <a:lstStyle>
            <a:extLst/>
          </a:lstStyle>
          <a:p>
            <a:fld id="{6D9094D8-B2E2-4D83-AD53-059DD2A51FFA}"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F9B892A0-0767-43B0-BE17-C0F6777D0BC1}" type="datetime1">
              <a:rPr lang="de-DE" smtClean="0"/>
              <a:pPr/>
              <a:t>28.04.2014</a:t>
            </a:fld>
            <a:endParaRPr lang="de-DE"/>
          </a:p>
        </p:txBody>
      </p:sp>
      <p:sp>
        <p:nvSpPr>
          <p:cNvPr id="5" name="Fußzeilenplatzhalter 4"/>
          <p:cNvSpPr>
            <a:spLocks noGrp="1"/>
          </p:cNvSpPr>
          <p:nvPr>
            <p:ph type="ftr" sz="quarter" idx="11"/>
          </p:nvPr>
        </p:nvSpPr>
        <p:spPr/>
        <p:txBody>
          <a:bodyPr/>
          <a:lstStyle>
            <a:extLst/>
          </a:lstStyle>
          <a:p>
            <a:r>
              <a:rPr lang="de-DE" smtClean="0"/>
              <a:t>LF 12.17 Energieressourcen schonen von Frederic Schlömer</a:t>
            </a:r>
            <a:endParaRPr lang="de-DE"/>
          </a:p>
        </p:txBody>
      </p:sp>
      <p:sp>
        <p:nvSpPr>
          <p:cNvPr id="6" name="Foliennummernplatzhalter 5"/>
          <p:cNvSpPr>
            <a:spLocks noGrp="1"/>
          </p:cNvSpPr>
          <p:nvPr>
            <p:ph type="sldNum" sz="quarter" idx="12"/>
          </p:nvPr>
        </p:nvSpPr>
        <p:spPr/>
        <p:txBody>
          <a:bodyPr/>
          <a:lstStyle>
            <a:extLst/>
          </a:lstStyle>
          <a:p>
            <a:fld id="{6D9094D8-B2E2-4D83-AD53-059DD2A51FFA}" type="slidenum">
              <a:rPr lang="de-DE" smtClean="0"/>
              <a:pPr/>
              <a:t>‹Nr.›</a:t>
            </a:fld>
            <a:endParaRPr lang="de-DE"/>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DF2EED15-3A17-4178-90B6-EE5CF4A7A75D}" type="datetime1">
              <a:rPr lang="de-DE" smtClean="0"/>
              <a:pPr/>
              <a:t>28.04.2014</a:t>
            </a:fld>
            <a:endParaRPr lang="de-DE"/>
          </a:p>
        </p:txBody>
      </p:sp>
      <p:sp>
        <p:nvSpPr>
          <p:cNvPr id="5" name="Fußzeilenplatzhalter 4"/>
          <p:cNvSpPr>
            <a:spLocks noGrp="1"/>
          </p:cNvSpPr>
          <p:nvPr>
            <p:ph type="ftr" sz="quarter" idx="11"/>
          </p:nvPr>
        </p:nvSpPr>
        <p:spPr/>
        <p:txBody>
          <a:bodyPr/>
          <a:lstStyle>
            <a:extLst/>
          </a:lstStyle>
          <a:p>
            <a:r>
              <a:rPr lang="de-DE" smtClean="0"/>
              <a:t>LF 12.17 Energieressourcen schonen von Frederic Schlömer</a:t>
            </a:r>
            <a:endParaRPr lang="de-DE"/>
          </a:p>
        </p:txBody>
      </p:sp>
      <p:sp>
        <p:nvSpPr>
          <p:cNvPr id="6" name="Foliennummernplatzhalter 5"/>
          <p:cNvSpPr>
            <a:spLocks noGrp="1"/>
          </p:cNvSpPr>
          <p:nvPr>
            <p:ph type="sldNum" sz="quarter" idx="12"/>
          </p:nvPr>
        </p:nvSpPr>
        <p:spPr/>
        <p:txBody>
          <a:bodyPr/>
          <a:lstStyle>
            <a:extLst/>
          </a:lstStyle>
          <a:p>
            <a:fld id="{6D9094D8-B2E2-4D83-AD53-059DD2A51FFA}" type="slidenum">
              <a:rPr lang="de-DE" smtClean="0"/>
              <a:pPr/>
              <a:t>‹Nr.›</a:t>
            </a:fld>
            <a:endParaRPr lang="de-DE"/>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7B241F59-CACD-4431-8D8E-6938E2FEF4E0}" type="datetime1">
              <a:rPr lang="de-DE" smtClean="0"/>
              <a:pPr/>
              <a:t>28.04.2014</a:t>
            </a:fld>
            <a:endParaRPr lang="de-DE"/>
          </a:p>
        </p:txBody>
      </p:sp>
      <p:sp>
        <p:nvSpPr>
          <p:cNvPr id="6" name="Fußzeilenplatzhalter 5"/>
          <p:cNvSpPr>
            <a:spLocks noGrp="1"/>
          </p:cNvSpPr>
          <p:nvPr>
            <p:ph type="ftr" sz="quarter" idx="11"/>
          </p:nvPr>
        </p:nvSpPr>
        <p:spPr/>
        <p:txBody>
          <a:bodyPr/>
          <a:lstStyle>
            <a:extLst/>
          </a:lstStyle>
          <a:p>
            <a:r>
              <a:rPr lang="de-DE" smtClean="0"/>
              <a:t>LF 12.17 Energieressourcen schonen von Frederic Schlömer</a:t>
            </a:r>
            <a:endParaRPr lang="de-DE"/>
          </a:p>
        </p:txBody>
      </p:sp>
      <p:sp>
        <p:nvSpPr>
          <p:cNvPr id="7" name="Foliennummernplatzhalter 6"/>
          <p:cNvSpPr>
            <a:spLocks noGrp="1"/>
          </p:cNvSpPr>
          <p:nvPr>
            <p:ph type="sldNum" sz="quarter" idx="12"/>
          </p:nvPr>
        </p:nvSpPr>
        <p:spPr/>
        <p:txBody>
          <a:bodyPr/>
          <a:lstStyle>
            <a:extLst/>
          </a:lstStyle>
          <a:p>
            <a:fld id="{6D9094D8-B2E2-4D83-AD53-059DD2A51FFA}" type="slidenum">
              <a:rPr lang="de-DE" smtClean="0"/>
              <a:pPr/>
              <a:t>‹Nr.›</a:t>
            </a:fld>
            <a:endParaRPr lang="de-DE"/>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82458BAD-2AB4-4F2D-BCC7-288795A48D59}" type="datetime1">
              <a:rPr lang="de-DE" smtClean="0"/>
              <a:pPr/>
              <a:t>28.04.2014</a:t>
            </a:fld>
            <a:endParaRPr lang="de-DE"/>
          </a:p>
        </p:txBody>
      </p:sp>
      <p:sp>
        <p:nvSpPr>
          <p:cNvPr id="8" name="Fußzeilenplatzhalter 7"/>
          <p:cNvSpPr>
            <a:spLocks noGrp="1"/>
          </p:cNvSpPr>
          <p:nvPr>
            <p:ph type="ftr" sz="quarter" idx="11"/>
          </p:nvPr>
        </p:nvSpPr>
        <p:spPr/>
        <p:txBody>
          <a:bodyPr/>
          <a:lstStyle>
            <a:extLst/>
          </a:lstStyle>
          <a:p>
            <a:r>
              <a:rPr lang="de-DE" smtClean="0"/>
              <a:t>LF 12.17 Energieressourcen schonen von Frederic Schlömer</a:t>
            </a:r>
            <a:endParaRPr lang="de-DE"/>
          </a:p>
        </p:txBody>
      </p:sp>
      <p:sp>
        <p:nvSpPr>
          <p:cNvPr id="9" name="Foliennummernplatzhalter 8"/>
          <p:cNvSpPr>
            <a:spLocks noGrp="1"/>
          </p:cNvSpPr>
          <p:nvPr>
            <p:ph type="sldNum" sz="quarter" idx="12"/>
          </p:nvPr>
        </p:nvSpPr>
        <p:spPr/>
        <p:txBody>
          <a:bodyPr/>
          <a:lstStyle>
            <a:extLst/>
          </a:lstStyle>
          <a:p>
            <a:fld id="{6D9094D8-B2E2-4D83-AD53-059DD2A51FFA}"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fld id="{C0CFE3C7-299A-4B4D-81DA-5ABCC904CA47}" type="datetime1">
              <a:rPr lang="de-DE" smtClean="0"/>
              <a:pPr/>
              <a:t>28.04.2014</a:t>
            </a:fld>
            <a:endParaRPr lang="de-DE"/>
          </a:p>
        </p:txBody>
      </p:sp>
      <p:sp>
        <p:nvSpPr>
          <p:cNvPr id="4" name="Fußzeilenplatzhalter 3"/>
          <p:cNvSpPr>
            <a:spLocks noGrp="1"/>
          </p:cNvSpPr>
          <p:nvPr>
            <p:ph type="ftr" sz="quarter" idx="11"/>
          </p:nvPr>
        </p:nvSpPr>
        <p:spPr/>
        <p:txBody>
          <a:bodyPr/>
          <a:lstStyle>
            <a:extLst/>
          </a:lstStyle>
          <a:p>
            <a:r>
              <a:rPr lang="de-DE" smtClean="0"/>
              <a:t>LF 12.17 Energieressourcen schonen von Frederic Schlömer</a:t>
            </a:r>
            <a:endParaRPr lang="de-DE"/>
          </a:p>
        </p:txBody>
      </p:sp>
      <p:sp>
        <p:nvSpPr>
          <p:cNvPr id="5" name="Foliennummernplatzhalter 4"/>
          <p:cNvSpPr>
            <a:spLocks noGrp="1"/>
          </p:cNvSpPr>
          <p:nvPr>
            <p:ph type="sldNum" sz="quarter" idx="12"/>
          </p:nvPr>
        </p:nvSpPr>
        <p:spPr/>
        <p:txBody>
          <a:bodyPr/>
          <a:lstStyle>
            <a:extLst/>
          </a:lstStyle>
          <a:p>
            <a:fld id="{6D9094D8-B2E2-4D83-AD53-059DD2A51FFA}" type="slidenum">
              <a:rPr lang="de-DE" smtClean="0"/>
              <a:pPr/>
              <a:t>‹Nr.›</a:t>
            </a:fld>
            <a:endParaRPr lang="de-DE"/>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82D36A84-5A02-46A9-943F-B4AE705BD3D5}" type="datetime1">
              <a:rPr lang="de-DE" smtClean="0"/>
              <a:pPr/>
              <a:t>28.04.2014</a:t>
            </a:fld>
            <a:endParaRPr lang="de-DE"/>
          </a:p>
        </p:txBody>
      </p:sp>
      <p:sp>
        <p:nvSpPr>
          <p:cNvPr id="3" name="Fußzeilenplatzhalter 2"/>
          <p:cNvSpPr>
            <a:spLocks noGrp="1"/>
          </p:cNvSpPr>
          <p:nvPr>
            <p:ph type="ftr" sz="quarter" idx="11"/>
          </p:nvPr>
        </p:nvSpPr>
        <p:spPr/>
        <p:txBody>
          <a:bodyPr/>
          <a:lstStyle>
            <a:extLst/>
          </a:lstStyle>
          <a:p>
            <a:r>
              <a:rPr lang="de-DE" smtClean="0"/>
              <a:t>LF 12.17 Energieressourcen schonen von Frederic Schlömer</a:t>
            </a:r>
            <a:endParaRPr lang="de-DE"/>
          </a:p>
        </p:txBody>
      </p:sp>
      <p:sp>
        <p:nvSpPr>
          <p:cNvPr id="4" name="Foliennummernplatzhalter 3"/>
          <p:cNvSpPr>
            <a:spLocks noGrp="1"/>
          </p:cNvSpPr>
          <p:nvPr>
            <p:ph type="sldNum" sz="quarter" idx="12"/>
          </p:nvPr>
        </p:nvSpPr>
        <p:spPr/>
        <p:txBody>
          <a:bodyPr/>
          <a:lstStyle>
            <a:extLst/>
          </a:lstStyle>
          <a:p>
            <a:fld id="{6D9094D8-B2E2-4D83-AD53-059DD2A51FF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fld id="{B22B5C31-2A82-4CF3-B740-62A04DA64486}" type="datetime1">
              <a:rPr lang="de-DE" smtClean="0"/>
              <a:pPr/>
              <a:t>28.04.2014</a:t>
            </a:fld>
            <a:endParaRPr lang="de-DE"/>
          </a:p>
        </p:txBody>
      </p:sp>
      <p:sp>
        <p:nvSpPr>
          <p:cNvPr id="6" name="Fußzeilenplatzhalter 5"/>
          <p:cNvSpPr>
            <a:spLocks noGrp="1"/>
          </p:cNvSpPr>
          <p:nvPr>
            <p:ph type="ftr" sz="quarter" idx="11"/>
          </p:nvPr>
        </p:nvSpPr>
        <p:spPr/>
        <p:txBody>
          <a:bodyPr/>
          <a:lstStyle>
            <a:extLst/>
          </a:lstStyle>
          <a:p>
            <a:r>
              <a:rPr lang="de-DE" smtClean="0"/>
              <a:t>LF 12.17 Energieressourcen schonen von Frederic Schlömer</a:t>
            </a:r>
            <a:endParaRPr lang="de-DE"/>
          </a:p>
        </p:txBody>
      </p:sp>
      <p:sp>
        <p:nvSpPr>
          <p:cNvPr id="7" name="Foliennummernplatzhalter 6"/>
          <p:cNvSpPr>
            <a:spLocks noGrp="1"/>
          </p:cNvSpPr>
          <p:nvPr>
            <p:ph type="sldNum" sz="quarter" idx="12"/>
          </p:nvPr>
        </p:nvSpPr>
        <p:spPr/>
        <p:txBody>
          <a:bodyPr/>
          <a:lstStyle>
            <a:extLst/>
          </a:lstStyle>
          <a:p>
            <a:fld id="{6D9094D8-B2E2-4D83-AD53-059DD2A51FFA}"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773003F7-1546-462C-AE70-7C716F7E20FA}" type="datetime1">
              <a:rPr lang="de-DE" smtClean="0"/>
              <a:pPr/>
              <a:t>28.04.2014</a:t>
            </a:fld>
            <a:endParaRPr lang="de-DE"/>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de-DE" smtClean="0"/>
              <a:t>LF 12.17 Energieressourcen schonen von Frederic Schlömer</a:t>
            </a:r>
            <a:endParaRPr lang="de-DE"/>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6D9094D8-B2E2-4D83-AD53-059DD2A51FFA}" type="slidenum">
              <a:rPr lang="de-DE" smtClean="0"/>
              <a:pPr/>
              <a:t>‹Nr.›</a:t>
            </a:fld>
            <a:endParaRPr lang="de-D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E899DD-2505-4E60-8694-3C06ED9CA51C}" type="datetime1">
              <a:rPr lang="de-DE" smtClean="0"/>
              <a:pPr/>
              <a:t>28.04.2014</a:t>
            </a:fld>
            <a:endParaRPr lang="de-DE"/>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de-DE" smtClean="0"/>
              <a:t>LF 12.17 Energieressourcen schonen von Frederic Schlömer</a:t>
            </a:r>
            <a:endParaRPr lang="de-DE"/>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D9094D8-B2E2-4D83-AD53-059DD2A51FFA}"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pload.wikimedia.org/wikipedia/commons/c/c9/Geothermie_Bohrturm.jpg"/>
          <p:cNvPicPr>
            <a:picLocks noChangeAspect="1" noChangeArrowheads="1"/>
          </p:cNvPicPr>
          <p:nvPr/>
        </p:nvPicPr>
        <p:blipFill>
          <a:blip r:embed="rId2" cstate="print"/>
          <a:srcRect/>
          <a:stretch>
            <a:fillRect/>
          </a:stretch>
        </p:blipFill>
        <p:spPr bwMode="auto">
          <a:xfrm>
            <a:off x="-324544" y="0"/>
            <a:ext cx="9649072" cy="7076148"/>
          </a:xfrm>
          <a:prstGeom prst="rect">
            <a:avLst/>
          </a:prstGeom>
          <a:noFill/>
        </p:spPr>
      </p:pic>
      <p:sp>
        <p:nvSpPr>
          <p:cNvPr id="2" name="Titel 1"/>
          <p:cNvSpPr>
            <a:spLocks noGrp="1"/>
          </p:cNvSpPr>
          <p:nvPr>
            <p:ph type="ctrTitle"/>
          </p:nvPr>
        </p:nvSpPr>
        <p:spPr>
          <a:xfrm>
            <a:off x="1115616" y="548680"/>
            <a:ext cx="7772400" cy="1829761"/>
          </a:xfrm>
        </p:spPr>
        <p:txBody>
          <a:bodyPr/>
          <a:lstStyle/>
          <a:p>
            <a:r>
              <a:rPr lang="de-DE" dirty="0" err="1" smtClean="0"/>
              <a:t>Geothermie</a:t>
            </a:r>
            <a:endParaRPr lang="de-DE" dirty="0"/>
          </a:p>
        </p:txBody>
      </p:sp>
      <p:sp>
        <p:nvSpPr>
          <p:cNvPr id="3" name="Untertitel 2"/>
          <p:cNvSpPr>
            <a:spLocks noGrp="1"/>
          </p:cNvSpPr>
          <p:nvPr>
            <p:ph type="subTitle" idx="1"/>
          </p:nvPr>
        </p:nvSpPr>
        <p:spPr>
          <a:xfrm>
            <a:off x="1115616" y="2407686"/>
            <a:ext cx="7772400" cy="1199704"/>
          </a:xfrm>
        </p:spPr>
        <p:txBody>
          <a:bodyPr/>
          <a:lstStyle/>
          <a:p>
            <a:r>
              <a:rPr lang="de-DE" dirty="0" smtClean="0"/>
              <a:t>am 29.03.2014</a:t>
            </a:r>
            <a:endParaRPr lang="de-DE" dirty="0"/>
          </a:p>
        </p:txBody>
      </p:sp>
      <p:sp>
        <p:nvSpPr>
          <p:cNvPr id="4" name="Foliennummernplatzhalter 3"/>
          <p:cNvSpPr>
            <a:spLocks noGrp="1"/>
          </p:cNvSpPr>
          <p:nvPr>
            <p:ph type="sldNum" sz="quarter" idx="12"/>
          </p:nvPr>
        </p:nvSpPr>
        <p:spPr/>
        <p:txBody>
          <a:bodyPr/>
          <a:lstStyle/>
          <a:p>
            <a:fld id="{6D9094D8-B2E2-4D83-AD53-059DD2A51FFA}" type="slidenum">
              <a:rPr lang="de-DE" smtClean="0">
                <a:solidFill>
                  <a:schemeClr val="tx1"/>
                </a:solidFill>
              </a:rPr>
              <a:pPr/>
              <a:t>1</a:t>
            </a:fld>
            <a:endParaRPr lang="de-DE" dirty="0">
              <a:solidFill>
                <a:schemeClr val="tx1"/>
              </a:solidFill>
            </a:endParaRPr>
          </a:p>
        </p:txBody>
      </p:sp>
      <p:sp>
        <p:nvSpPr>
          <p:cNvPr id="5" name="Fußzeilenplatzhalter 4"/>
          <p:cNvSpPr>
            <a:spLocks noGrp="1"/>
          </p:cNvSpPr>
          <p:nvPr>
            <p:ph type="ftr" sz="quarter" idx="11"/>
          </p:nvPr>
        </p:nvSpPr>
        <p:spPr>
          <a:xfrm>
            <a:off x="2555776" y="6492875"/>
            <a:ext cx="4102969" cy="365125"/>
          </a:xfrm>
        </p:spPr>
        <p:txBody>
          <a:bodyPr/>
          <a:lstStyle/>
          <a:p>
            <a:r>
              <a:rPr lang="de-DE" dirty="0" smtClean="0">
                <a:solidFill>
                  <a:schemeClr val="tx1"/>
                </a:solidFill>
              </a:rPr>
              <a:t>LF 12.17 Energieressourcen schonen von Frederic Schlömer</a:t>
            </a:r>
            <a:endParaRPr lang="de-DE"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D9094D8-B2E2-4D83-AD53-059DD2A51FFA}" type="slidenum">
              <a:rPr lang="de-DE" smtClean="0"/>
              <a:pPr/>
              <a:t>10</a:t>
            </a:fld>
            <a:endParaRPr lang="de-DE"/>
          </a:p>
        </p:txBody>
      </p:sp>
      <p:sp>
        <p:nvSpPr>
          <p:cNvPr id="5" name="Titel 4"/>
          <p:cNvSpPr>
            <a:spLocks noGrp="1"/>
          </p:cNvSpPr>
          <p:nvPr>
            <p:ph type="title"/>
          </p:nvPr>
        </p:nvSpPr>
        <p:spPr/>
        <p:txBody>
          <a:bodyPr>
            <a:normAutofit fontScale="90000"/>
          </a:bodyPr>
          <a:lstStyle/>
          <a:p>
            <a:r>
              <a:rPr lang="de-DE" dirty="0" smtClean="0"/>
              <a:t>2.1.2 </a:t>
            </a:r>
            <a:r>
              <a:rPr lang="de-DE" dirty="0" err="1" smtClean="0"/>
              <a:t>Petrothermale</a:t>
            </a:r>
            <a:r>
              <a:rPr lang="de-DE" dirty="0" smtClean="0"/>
              <a:t> </a:t>
            </a:r>
            <a:r>
              <a:rPr lang="de-DE" dirty="0" err="1" smtClean="0"/>
              <a:t>Geothermie</a:t>
            </a:r>
            <a:endParaRPr lang="de-DE" dirty="0"/>
          </a:p>
        </p:txBody>
      </p:sp>
      <p:sp>
        <p:nvSpPr>
          <p:cNvPr id="6" name="Rechteck 5"/>
          <p:cNvSpPr/>
          <p:nvPr/>
        </p:nvSpPr>
        <p:spPr>
          <a:xfrm>
            <a:off x="0" y="6396335"/>
            <a:ext cx="3419872" cy="461665"/>
          </a:xfrm>
          <a:prstGeom prst="rect">
            <a:avLst/>
          </a:prstGeom>
        </p:spPr>
        <p:txBody>
          <a:bodyPr wrap="square">
            <a:spAutoFit/>
          </a:bodyPr>
          <a:lstStyle/>
          <a:p>
            <a:r>
              <a:rPr lang="de-DE" sz="1200" dirty="0" smtClean="0">
                <a:solidFill>
                  <a:schemeClr val="bg1"/>
                </a:solidFill>
                <a:latin typeface="Arial" pitchFamily="34" charset="0"/>
                <a:cs typeface="Arial" pitchFamily="34" charset="0"/>
              </a:rPr>
              <a:t>http://www.renewables-made-in-germany.com/typo3temp/pics/31b2108f3a.jpg</a:t>
            </a:r>
            <a:endParaRPr lang="de-DE" sz="1200" dirty="0">
              <a:solidFill>
                <a:schemeClr val="bg1"/>
              </a:solidFill>
              <a:latin typeface="Arial" pitchFamily="34" charset="0"/>
              <a:cs typeface="Arial" pitchFamily="34" charset="0"/>
            </a:endParaRPr>
          </a:p>
        </p:txBody>
      </p:sp>
      <p:pic>
        <p:nvPicPr>
          <p:cNvPr id="27650" name="Picture 2" descr="http://www.renewables-made-in-germany.com/typo3temp/pics/31b2108f3a.jpg"/>
          <p:cNvPicPr>
            <a:picLocks noChangeAspect="1" noChangeArrowheads="1"/>
          </p:cNvPicPr>
          <p:nvPr/>
        </p:nvPicPr>
        <p:blipFill>
          <a:blip r:embed="rId2" cstate="print"/>
          <a:srcRect/>
          <a:stretch>
            <a:fillRect/>
          </a:stretch>
        </p:blipFill>
        <p:spPr bwMode="auto">
          <a:xfrm>
            <a:off x="1547664" y="1430164"/>
            <a:ext cx="6048672" cy="4951164"/>
          </a:xfrm>
          <a:prstGeom prst="rect">
            <a:avLst/>
          </a:prstGeom>
          <a:noFill/>
        </p:spPr>
      </p:pic>
      <p:sp>
        <p:nvSpPr>
          <p:cNvPr id="8"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smtClean="0">
                <a:latin typeface="Calibri" pitchFamily="34" charset="0"/>
                <a:cs typeface="Calibri" pitchFamily="34" charset="0"/>
              </a:rPr>
              <a:t>Vorteile</a:t>
            </a:r>
          </a:p>
          <a:p>
            <a:pPr lvl="1"/>
            <a:r>
              <a:rPr lang="de-DE" sz="2300" dirty="0" smtClean="0">
                <a:latin typeface="Calibri" pitchFamily="34" charset="0"/>
                <a:cs typeface="Calibri" pitchFamily="34" charset="0"/>
              </a:rPr>
              <a:t>Wärme-Reservoir vorhanden</a:t>
            </a:r>
          </a:p>
          <a:p>
            <a:endParaRPr lang="de-DE" dirty="0" smtClean="0">
              <a:latin typeface="Calibri" pitchFamily="34" charset="0"/>
              <a:cs typeface="Calibri" pitchFamily="34" charset="0"/>
            </a:endParaRPr>
          </a:p>
          <a:p>
            <a:r>
              <a:rPr lang="de-DE" dirty="0" smtClean="0">
                <a:latin typeface="Calibri" pitchFamily="34" charset="0"/>
                <a:cs typeface="Calibri" pitchFamily="34" charset="0"/>
              </a:rPr>
              <a:t>Nachteile</a:t>
            </a:r>
          </a:p>
          <a:p>
            <a:pPr lvl="1"/>
            <a:r>
              <a:rPr lang="de-DE" sz="2300" dirty="0" err="1" smtClean="0">
                <a:latin typeface="Calibri" pitchFamily="34" charset="0"/>
                <a:cs typeface="Calibri" pitchFamily="34" charset="0"/>
              </a:rPr>
              <a:t>Aquifer</a:t>
            </a:r>
            <a:r>
              <a:rPr lang="de-DE" sz="2300" dirty="0" smtClean="0">
                <a:latin typeface="Calibri" pitchFamily="34" charset="0"/>
                <a:cs typeface="Calibri" pitchFamily="34" charset="0"/>
              </a:rPr>
              <a:t> wird benötigt</a:t>
            </a:r>
            <a:endParaRPr lang="de-DE" dirty="0" smtClean="0">
              <a:latin typeface="Calibri" pitchFamily="34" charset="0"/>
              <a:cs typeface="Calibri" pitchFamily="34" charset="0"/>
            </a:endParaRPr>
          </a:p>
          <a:p>
            <a:pPr lvl="1"/>
            <a:r>
              <a:rPr lang="de-DE" sz="2300" dirty="0" smtClean="0">
                <a:latin typeface="Calibri" pitchFamily="34" charset="0"/>
                <a:cs typeface="Calibri" pitchFamily="34" charset="0"/>
              </a:rPr>
              <a:t>Arbeitsmittel zur Stromerzeugung</a:t>
            </a:r>
          </a:p>
          <a:p>
            <a:endParaRPr lang="de-DE" dirty="0"/>
          </a:p>
        </p:txBody>
      </p:sp>
      <p:sp>
        <p:nvSpPr>
          <p:cNvPr id="4" name="Foliennummernplatzhalter 3"/>
          <p:cNvSpPr>
            <a:spLocks noGrp="1"/>
          </p:cNvSpPr>
          <p:nvPr>
            <p:ph type="sldNum" sz="quarter" idx="12"/>
          </p:nvPr>
        </p:nvSpPr>
        <p:spPr/>
        <p:txBody>
          <a:bodyPr/>
          <a:lstStyle/>
          <a:p>
            <a:fld id="{6D9094D8-B2E2-4D83-AD53-059DD2A51FFA}" type="slidenum">
              <a:rPr lang="de-DE" smtClean="0"/>
              <a:pPr/>
              <a:t>11</a:t>
            </a:fld>
            <a:endParaRPr lang="de-DE"/>
          </a:p>
        </p:txBody>
      </p:sp>
      <p:sp>
        <p:nvSpPr>
          <p:cNvPr id="5" name="Titel 4"/>
          <p:cNvSpPr>
            <a:spLocks noGrp="1"/>
          </p:cNvSpPr>
          <p:nvPr>
            <p:ph type="title"/>
          </p:nvPr>
        </p:nvSpPr>
        <p:spPr/>
        <p:txBody>
          <a:bodyPr/>
          <a:lstStyle/>
          <a:p>
            <a:r>
              <a:rPr lang="de-DE" dirty="0" smtClean="0"/>
              <a:t>Vor- &amp; Nachteile</a:t>
            </a:r>
            <a:endParaRPr lang="de-DE" dirty="0"/>
          </a:p>
        </p:txBody>
      </p:sp>
      <p:sp>
        <p:nvSpPr>
          <p:cNvPr id="6"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D9094D8-B2E2-4D83-AD53-059DD2A51FFA}" type="slidenum">
              <a:rPr lang="de-DE" smtClean="0"/>
              <a:pPr/>
              <a:t>12</a:t>
            </a:fld>
            <a:endParaRPr lang="de-DE"/>
          </a:p>
        </p:txBody>
      </p:sp>
      <p:sp>
        <p:nvSpPr>
          <p:cNvPr id="5" name="Titel 4"/>
          <p:cNvSpPr>
            <a:spLocks noGrp="1"/>
          </p:cNvSpPr>
          <p:nvPr>
            <p:ph type="title"/>
          </p:nvPr>
        </p:nvSpPr>
        <p:spPr/>
        <p:txBody>
          <a:bodyPr>
            <a:normAutofit fontScale="90000"/>
          </a:bodyPr>
          <a:lstStyle/>
          <a:p>
            <a:pPr algn="ctr"/>
            <a:r>
              <a:rPr lang="de-DE" dirty="0" smtClean="0"/>
              <a:t>3. Wie </a:t>
            </a:r>
            <a:r>
              <a:rPr lang="de-DE" dirty="0" smtClean="0"/>
              <a:t>könnte sich Wasser unter Unterdruck verhalten?</a:t>
            </a:r>
            <a:endParaRPr lang="de-DE" dirty="0"/>
          </a:p>
        </p:txBody>
      </p:sp>
      <p:sp>
        <p:nvSpPr>
          <p:cNvPr id="6"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D9094D8-B2E2-4D83-AD53-059DD2A51FFA}" type="slidenum">
              <a:rPr lang="de-DE" smtClean="0"/>
              <a:pPr/>
              <a:t>13</a:t>
            </a:fld>
            <a:endParaRPr lang="de-DE"/>
          </a:p>
        </p:txBody>
      </p:sp>
      <p:sp>
        <p:nvSpPr>
          <p:cNvPr id="5" name="Titel 4"/>
          <p:cNvSpPr>
            <a:spLocks noGrp="1"/>
          </p:cNvSpPr>
          <p:nvPr>
            <p:ph type="title"/>
          </p:nvPr>
        </p:nvSpPr>
        <p:spPr/>
        <p:txBody>
          <a:bodyPr>
            <a:normAutofit fontScale="90000"/>
          </a:bodyPr>
          <a:lstStyle/>
          <a:p>
            <a:r>
              <a:rPr lang="de-DE" dirty="0" smtClean="0"/>
              <a:t>3.1 Phasendiagramm </a:t>
            </a:r>
            <a:r>
              <a:rPr lang="de-DE" dirty="0" smtClean="0"/>
              <a:t>des Wassers</a:t>
            </a:r>
            <a:endParaRPr lang="de-DE" dirty="0"/>
          </a:p>
        </p:txBody>
      </p:sp>
      <p:pic>
        <p:nvPicPr>
          <p:cNvPr id="1026" name="Picture 2" descr="http://der-weg.org/fileadmin/images/Phasendiagramm-Wasser-wiki.jpg"/>
          <p:cNvPicPr>
            <a:picLocks noChangeAspect="1" noChangeArrowheads="1"/>
          </p:cNvPicPr>
          <p:nvPr/>
        </p:nvPicPr>
        <p:blipFill>
          <a:blip r:embed="rId3" cstate="print"/>
          <a:srcRect/>
          <a:stretch>
            <a:fillRect/>
          </a:stretch>
        </p:blipFill>
        <p:spPr bwMode="auto">
          <a:xfrm>
            <a:off x="1183876" y="1457400"/>
            <a:ext cx="6776249" cy="4635896"/>
          </a:xfrm>
          <a:prstGeom prst="rect">
            <a:avLst/>
          </a:prstGeom>
          <a:noFill/>
        </p:spPr>
      </p:pic>
      <p:sp>
        <p:nvSpPr>
          <p:cNvPr id="7"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D9094D8-B2E2-4D83-AD53-059DD2A51FFA}" type="slidenum">
              <a:rPr lang="de-DE" smtClean="0"/>
              <a:pPr/>
              <a:t>14</a:t>
            </a:fld>
            <a:endParaRPr lang="de-DE"/>
          </a:p>
        </p:txBody>
      </p:sp>
      <p:sp>
        <p:nvSpPr>
          <p:cNvPr id="5" name="Titel 4"/>
          <p:cNvSpPr>
            <a:spLocks noGrp="1"/>
          </p:cNvSpPr>
          <p:nvPr>
            <p:ph type="title"/>
          </p:nvPr>
        </p:nvSpPr>
        <p:spPr/>
        <p:txBody>
          <a:bodyPr>
            <a:normAutofit fontScale="90000"/>
          </a:bodyPr>
          <a:lstStyle/>
          <a:p>
            <a:r>
              <a:rPr lang="de-DE" dirty="0" smtClean="0"/>
              <a:t>4.1 Aufbau </a:t>
            </a:r>
            <a:r>
              <a:rPr lang="de-DE" dirty="0" smtClean="0"/>
              <a:t>&amp; Funktion eines ORC-Kraftwerkes</a:t>
            </a:r>
            <a:endParaRPr lang="de-DE" dirty="0"/>
          </a:p>
        </p:txBody>
      </p:sp>
      <p:pic>
        <p:nvPicPr>
          <p:cNvPr id="22530" name="Picture 2" descr="http://www.gmk.info/system/html/geocal-schritt2-9cf87a73.jpg"/>
          <p:cNvPicPr>
            <a:picLocks noChangeAspect="1" noChangeArrowheads="1"/>
          </p:cNvPicPr>
          <p:nvPr/>
        </p:nvPicPr>
        <p:blipFill>
          <a:blip r:embed="rId3" cstate="print"/>
          <a:srcRect/>
          <a:stretch>
            <a:fillRect/>
          </a:stretch>
        </p:blipFill>
        <p:spPr bwMode="auto">
          <a:xfrm>
            <a:off x="1225469" y="1337688"/>
            <a:ext cx="6693063" cy="4683600"/>
          </a:xfrm>
          <a:prstGeom prst="rect">
            <a:avLst/>
          </a:prstGeom>
          <a:noFill/>
        </p:spPr>
      </p:pic>
      <p:sp>
        <p:nvSpPr>
          <p:cNvPr id="7" name="Rechteck 6"/>
          <p:cNvSpPr/>
          <p:nvPr/>
        </p:nvSpPr>
        <p:spPr>
          <a:xfrm>
            <a:off x="0" y="6581001"/>
            <a:ext cx="4572000" cy="276999"/>
          </a:xfrm>
          <a:prstGeom prst="rect">
            <a:avLst/>
          </a:prstGeom>
        </p:spPr>
        <p:txBody>
          <a:bodyPr>
            <a:spAutoFit/>
          </a:bodyPr>
          <a:lstStyle/>
          <a:p>
            <a:r>
              <a:rPr lang="de-DE" sz="1200" dirty="0" smtClean="0">
                <a:solidFill>
                  <a:schemeClr val="bg1"/>
                </a:solidFill>
                <a:latin typeface="Arial" pitchFamily="34" charset="0"/>
                <a:cs typeface="Arial" pitchFamily="34" charset="0"/>
              </a:rPr>
              <a:t>http://www.gmk.info/produktgruppen/geocal.html</a:t>
            </a:r>
            <a:endParaRPr lang="de-DE" sz="1200" dirty="0">
              <a:solidFill>
                <a:schemeClr val="bg1"/>
              </a:solidFill>
              <a:latin typeface="Arial" pitchFamily="34" charset="0"/>
              <a:cs typeface="Arial" pitchFamily="34" charset="0"/>
            </a:endParaRPr>
          </a:p>
        </p:txBody>
      </p:sp>
      <p:sp>
        <p:nvSpPr>
          <p:cNvPr id="8"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D9094D8-B2E2-4D83-AD53-059DD2A51FFA}" type="slidenum">
              <a:rPr lang="de-DE" smtClean="0"/>
              <a:pPr/>
              <a:t>15</a:t>
            </a:fld>
            <a:endParaRPr lang="de-DE"/>
          </a:p>
        </p:txBody>
      </p:sp>
      <p:sp>
        <p:nvSpPr>
          <p:cNvPr id="5" name="Titel 4"/>
          <p:cNvSpPr>
            <a:spLocks noGrp="1"/>
          </p:cNvSpPr>
          <p:nvPr>
            <p:ph type="title"/>
          </p:nvPr>
        </p:nvSpPr>
        <p:spPr/>
        <p:txBody>
          <a:bodyPr>
            <a:normAutofit fontScale="90000"/>
          </a:bodyPr>
          <a:lstStyle/>
          <a:p>
            <a:r>
              <a:rPr lang="de-DE" dirty="0" smtClean="0"/>
              <a:t>4.1 Aufbau </a:t>
            </a:r>
            <a:r>
              <a:rPr lang="de-DE" dirty="0" smtClean="0"/>
              <a:t>&amp; Funktion eines ORC-Kraftwerkes</a:t>
            </a:r>
            <a:endParaRPr lang="de-DE" dirty="0"/>
          </a:p>
        </p:txBody>
      </p:sp>
      <p:pic>
        <p:nvPicPr>
          <p:cNvPr id="23554" name="Picture 2" descr="http://www.gmk.info/system/html/geocal-schritt3-2165e562.jpg"/>
          <p:cNvPicPr>
            <a:picLocks noChangeAspect="1" noChangeArrowheads="1"/>
          </p:cNvPicPr>
          <p:nvPr/>
        </p:nvPicPr>
        <p:blipFill>
          <a:blip r:embed="rId3" cstate="print"/>
          <a:srcRect/>
          <a:stretch>
            <a:fillRect/>
          </a:stretch>
        </p:blipFill>
        <p:spPr bwMode="auto">
          <a:xfrm>
            <a:off x="1225613" y="1337890"/>
            <a:ext cx="6692774" cy="4683398"/>
          </a:xfrm>
          <a:prstGeom prst="rect">
            <a:avLst/>
          </a:prstGeom>
          <a:noFill/>
        </p:spPr>
      </p:pic>
      <p:sp>
        <p:nvSpPr>
          <p:cNvPr id="7"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
        <p:nvSpPr>
          <p:cNvPr id="8" name="Rechteck 7"/>
          <p:cNvSpPr/>
          <p:nvPr/>
        </p:nvSpPr>
        <p:spPr>
          <a:xfrm>
            <a:off x="0" y="6581001"/>
            <a:ext cx="4572000" cy="276999"/>
          </a:xfrm>
          <a:prstGeom prst="rect">
            <a:avLst/>
          </a:prstGeom>
        </p:spPr>
        <p:txBody>
          <a:bodyPr>
            <a:spAutoFit/>
          </a:bodyPr>
          <a:lstStyle/>
          <a:p>
            <a:r>
              <a:rPr lang="de-DE" sz="1200" dirty="0" smtClean="0">
                <a:solidFill>
                  <a:schemeClr val="bg1"/>
                </a:solidFill>
                <a:latin typeface="Arial" pitchFamily="34" charset="0"/>
                <a:cs typeface="Arial" pitchFamily="34" charset="0"/>
              </a:rPr>
              <a:t>http://www.gmk.info/produktgruppen/geocal.html</a:t>
            </a:r>
            <a:endParaRPr lang="de-DE"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D9094D8-B2E2-4D83-AD53-059DD2A51FFA}" type="slidenum">
              <a:rPr lang="de-DE" smtClean="0"/>
              <a:pPr/>
              <a:t>16</a:t>
            </a:fld>
            <a:endParaRPr lang="de-DE"/>
          </a:p>
        </p:txBody>
      </p:sp>
      <p:sp>
        <p:nvSpPr>
          <p:cNvPr id="5" name="Titel 4"/>
          <p:cNvSpPr>
            <a:spLocks noGrp="1"/>
          </p:cNvSpPr>
          <p:nvPr>
            <p:ph type="title"/>
          </p:nvPr>
        </p:nvSpPr>
        <p:spPr/>
        <p:txBody>
          <a:bodyPr>
            <a:normAutofit fontScale="90000"/>
          </a:bodyPr>
          <a:lstStyle/>
          <a:p>
            <a:r>
              <a:rPr lang="de-DE" dirty="0" smtClean="0"/>
              <a:t>4.2 Aufbau </a:t>
            </a:r>
            <a:r>
              <a:rPr lang="de-DE" dirty="0" smtClean="0"/>
              <a:t>&amp; Funktion eines </a:t>
            </a:r>
            <a:r>
              <a:rPr lang="de-DE" dirty="0" err="1" smtClean="0"/>
              <a:t>Kalina</a:t>
            </a:r>
            <a:r>
              <a:rPr lang="de-DE" dirty="0" smtClean="0"/>
              <a:t>-Kraftwerkes</a:t>
            </a:r>
            <a:endParaRPr lang="de-DE" dirty="0"/>
          </a:p>
        </p:txBody>
      </p:sp>
      <p:pic>
        <p:nvPicPr>
          <p:cNvPr id="5122" name="Picture 2" descr="http://vgks.ch/typo3temp/pics/0c24e15c38.jpg"/>
          <p:cNvPicPr>
            <a:picLocks noChangeAspect="1" noChangeArrowheads="1"/>
          </p:cNvPicPr>
          <p:nvPr/>
        </p:nvPicPr>
        <p:blipFill>
          <a:blip r:embed="rId3" cstate="print"/>
          <a:srcRect/>
          <a:stretch>
            <a:fillRect/>
          </a:stretch>
        </p:blipFill>
        <p:spPr bwMode="auto">
          <a:xfrm>
            <a:off x="1511660" y="1257230"/>
            <a:ext cx="6120680" cy="4980082"/>
          </a:xfrm>
          <a:prstGeom prst="rect">
            <a:avLst/>
          </a:prstGeom>
          <a:noFill/>
        </p:spPr>
      </p:pic>
      <p:sp>
        <p:nvSpPr>
          <p:cNvPr id="7" name="Rechteck 6"/>
          <p:cNvSpPr/>
          <p:nvPr/>
        </p:nvSpPr>
        <p:spPr>
          <a:xfrm>
            <a:off x="0" y="6581001"/>
            <a:ext cx="4572000" cy="276999"/>
          </a:xfrm>
          <a:prstGeom prst="rect">
            <a:avLst/>
          </a:prstGeom>
        </p:spPr>
        <p:txBody>
          <a:bodyPr>
            <a:spAutoFit/>
          </a:bodyPr>
          <a:lstStyle/>
          <a:p>
            <a:r>
              <a:rPr lang="de-DE" sz="1200" dirty="0" smtClean="0">
                <a:solidFill>
                  <a:schemeClr val="bg1"/>
                </a:solidFill>
              </a:rPr>
              <a:t>http://vgks.ch/typo3temp/pics/0c24e15c38.jpg</a:t>
            </a:r>
            <a:endParaRPr lang="de-DE" sz="1200" dirty="0">
              <a:solidFill>
                <a:schemeClr val="bg1"/>
              </a:solidFill>
            </a:endParaRPr>
          </a:p>
        </p:txBody>
      </p:sp>
      <p:sp>
        <p:nvSpPr>
          <p:cNvPr id="8"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1484784"/>
            <a:ext cx="8229600" cy="4683976"/>
          </a:xfrm>
        </p:spPr>
        <p:txBody>
          <a:bodyPr>
            <a:normAutofit/>
          </a:bodyPr>
          <a:lstStyle/>
          <a:p>
            <a:r>
              <a:rPr lang="de-DE" dirty="0" smtClean="0"/>
              <a:t>Vorteile</a:t>
            </a:r>
          </a:p>
          <a:p>
            <a:pPr lvl="1"/>
            <a:r>
              <a:rPr lang="de-DE" dirty="0" smtClean="0">
                <a:cs typeface="Calibri" pitchFamily="34" charset="0"/>
              </a:rPr>
              <a:t>Erschließung von niedrigeren</a:t>
            </a:r>
            <a:br>
              <a:rPr lang="de-DE" dirty="0" smtClean="0">
                <a:cs typeface="Calibri" pitchFamily="34" charset="0"/>
              </a:rPr>
            </a:br>
            <a:r>
              <a:rPr lang="de-DE" dirty="0" smtClean="0">
                <a:cs typeface="Calibri" pitchFamily="34" charset="0"/>
              </a:rPr>
              <a:t>Temperaturen möglich</a:t>
            </a:r>
          </a:p>
          <a:p>
            <a:pPr lvl="1"/>
            <a:r>
              <a:rPr lang="de-DE" dirty="0" smtClean="0">
                <a:cs typeface="Calibri" pitchFamily="34" charset="0"/>
              </a:rPr>
              <a:t>Erhöhung des Wirkungsgrades </a:t>
            </a:r>
          </a:p>
          <a:p>
            <a:endParaRPr lang="de-DE" dirty="0" smtClean="0">
              <a:cs typeface="Calibri" pitchFamily="34" charset="0"/>
            </a:endParaRPr>
          </a:p>
          <a:p>
            <a:r>
              <a:rPr lang="de-DE" dirty="0" smtClean="0">
                <a:cs typeface="Calibri" pitchFamily="34" charset="0"/>
              </a:rPr>
              <a:t>Nachteile</a:t>
            </a:r>
          </a:p>
          <a:p>
            <a:pPr lvl="1"/>
            <a:r>
              <a:rPr lang="de-DE" dirty="0" smtClean="0">
                <a:cs typeface="Calibri" pitchFamily="34" charset="0"/>
              </a:rPr>
              <a:t>Gesundheitsschädlich</a:t>
            </a:r>
          </a:p>
          <a:p>
            <a:pPr lvl="1"/>
            <a:r>
              <a:rPr lang="de-DE" dirty="0" smtClean="0">
                <a:cs typeface="Calibri" pitchFamily="34" charset="0"/>
              </a:rPr>
              <a:t>Hochlegierte Kreislaufkomponenten erforderlich (Ammoniakreicher Dampf  wirkt stark korrosiv)</a:t>
            </a:r>
          </a:p>
          <a:p>
            <a:pPr lvl="1"/>
            <a:r>
              <a:rPr lang="de-DE" dirty="0" smtClean="0">
                <a:cs typeface="Calibri" pitchFamily="34" charset="0"/>
              </a:rPr>
              <a:t>Hohe Investitionen nötig</a:t>
            </a:r>
          </a:p>
          <a:p>
            <a:pPr lvl="1"/>
            <a:r>
              <a:rPr lang="de-DE" dirty="0" smtClean="0">
                <a:cs typeface="Calibri" pitchFamily="34" charset="0"/>
              </a:rPr>
              <a:t>Viel platz wird gebraucht</a:t>
            </a:r>
          </a:p>
          <a:p>
            <a:endParaRPr lang="de-DE" dirty="0"/>
          </a:p>
        </p:txBody>
      </p:sp>
      <p:sp>
        <p:nvSpPr>
          <p:cNvPr id="4" name="Foliennummernplatzhalter 3"/>
          <p:cNvSpPr>
            <a:spLocks noGrp="1"/>
          </p:cNvSpPr>
          <p:nvPr>
            <p:ph type="sldNum" sz="quarter" idx="12"/>
          </p:nvPr>
        </p:nvSpPr>
        <p:spPr/>
        <p:txBody>
          <a:bodyPr/>
          <a:lstStyle/>
          <a:p>
            <a:fld id="{6D9094D8-B2E2-4D83-AD53-059DD2A51FFA}" type="slidenum">
              <a:rPr lang="de-DE" smtClean="0"/>
              <a:pPr/>
              <a:t>17</a:t>
            </a:fld>
            <a:endParaRPr lang="de-DE"/>
          </a:p>
        </p:txBody>
      </p:sp>
      <p:sp>
        <p:nvSpPr>
          <p:cNvPr id="5" name="Titel 4"/>
          <p:cNvSpPr>
            <a:spLocks noGrp="1"/>
          </p:cNvSpPr>
          <p:nvPr>
            <p:ph type="title"/>
          </p:nvPr>
        </p:nvSpPr>
        <p:spPr/>
        <p:txBody>
          <a:bodyPr/>
          <a:lstStyle/>
          <a:p>
            <a:r>
              <a:rPr lang="de-DE" dirty="0" smtClean="0"/>
              <a:t>Vor- &amp; Nachteile</a:t>
            </a:r>
            <a:endParaRPr lang="de-DE" dirty="0"/>
          </a:p>
        </p:txBody>
      </p:sp>
      <p:pic>
        <p:nvPicPr>
          <p:cNvPr id="1026" name="Picture 2" descr="Modell der KALINA-Anlage zur Stromerzeugung in Unterhaching."/>
          <p:cNvPicPr>
            <a:picLocks noChangeAspect="1" noChangeArrowheads="1"/>
          </p:cNvPicPr>
          <p:nvPr/>
        </p:nvPicPr>
        <p:blipFill>
          <a:blip r:embed="rId2" cstate="print"/>
          <a:srcRect/>
          <a:stretch>
            <a:fillRect/>
          </a:stretch>
        </p:blipFill>
        <p:spPr bwMode="auto">
          <a:xfrm>
            <a:off x="5580112" y="1484784"/>
            <a:ext cx="3368668" cy="2529831"/>
          </a:xfrm>
          <a:prstGeom prst="rect">
            <a:avLst/>
          </a:prstGeom>
          <a:noFill/>
        </p:spPr>
      </p:pic>
      <p:sp>
        <p:nvSpPr>
          <p:cNvPr id="7"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81328"/>
            <a:ext cx="4114800" cy="4525963"/>
          </a:xfrm>
        </p:spPr>
        <p:txBody>
          <a:bodyPr/>
          <a:lstStyle/>
          <a:p>
            <a:r>
              <a:rPr lang="de-DE" dirty="0" smtClean="0"/>
              <a:t>größte Nutzung im Umkreis von München</a:t>
            </a:r>
          </a:p>
          <a:p>
            <a:r>
              <a:rPr lang="de-DE" dirty="0" smtClean="0"/>
              <a:t>ca. 320.000 oberflächennahe</a:t>
            </a:r>
          </a:p>
          <a:p>
            <a:r>
              <a:rPr lang="de-DE" dirty="0" smtClean="0"/>
              <a:t>26 tiefe </a:t>
            </a:r>
            <a:r>
              <a:rPr lang="de-DE" dirty="0" err="1" smtClean="0"/>
              <a:t>Geothermieprojekte</a:t>
            </a:r>
            <a:endParaRPr lang="de-DE" dirty="0"/>
          </a:p>
        </p:txBody>
      </p:sp>
      <p:sp>
        <p:nvSpPr>
          <p:cNvPr id="3" name="Titel 2"/>
          <p:cNvSpPr>
            <a:spLocks noGrp="1"/>
          </p:cNvSpPr>
          <p:nvPr>
            <p:ph type="title"/>
          </p:nvPr>
        </p:nvSpPr>
        <p:spPr/>
        <p:txBody>
          <a:bodyPr/>
          <a:lstStyle/>
          <a:p>
            <a:r>
              <a:rPr lang="de-DE" dirty="0" smtClean="0"/>
              <a:t>5. </a:t>
            </a:r>
            <a:r>
              <a:rPr lang="de-DE" dirty="0" err="1" smtClean="0"/>
              <a:t>Geothermie</a:t>
            </a:r>
            <a:r>
              <a:rPr lang="de-DE" dirty="0" smtClean="0"/>
              <a:t> </a:t>
            </a:r>
            <a:r>
              <a:rPr lang="de-DE" dirty="0" smtClean="0"/>
              <a:t>in Deutschland</a:t>
            </a:r>
            <a:endParaRPr lang="de-DE" dirty="0"/>
          </a:p>
        </p:txBody>
      </p:sp>
      <p:sp>
        <p:nvSpPr>
          <p:cNvPr id="5" name="Foliennummernplatzhalter 4"/>
          <p:cNvSpPr>
            <a:spLocks noGrp="1"/>
          </p:cNvSpPr>
          <p:nvPr>
            <p:ph type="sldNum" sz="quarter" idx="12"/>
          </p:nvPr>
        </p:nvSpPr>
        <p:spPr/>
        <p:txBody>
          <a:bodyPr/>
          <a:lstStyle/>
          <a:p>
            <a:fld id="{6D9094D8-B2E2-4D83-AD53-059DD2A51FFA}" type="slidenum">
              <a:rPr lang="de-DE" smtClean="0"/>
              <a:pPr/>
              <a:t>18</a:t>
            </a:fld>
            <a:endParaRPr lang="de-DE"/>
          </a:p>
        </p:txBody>
      </p:sp>
      <p:sp>
        <p:nvSpPr>
          <p:cNvPr id="6" name="Fußzeilenplatzhalter 5"/>
          <p:cNvSpPr>
            <a:spLocks noGrp="1"/>
          </p:cNvSpPr>
          <p:nvPr>
            <p:ph type="ftr" sz="quarter" idx="11"/>
          </p:nvPr>
        </p:nvSpPr>
        <p:spPr>
          <a:xfrm>
            <a:off x="3635896" y="6407944"/>
            <a:ext cx="3936344" cy="365125"/>
          </a:xfrm>
        </p:spPr>
        <p:txBody>
          <a:bodyPr/>
          <a:lstStyle/>
          <a:p>
            <a:pPr algn="l"/>
            <a:r>
              <a:rPr lang="de-DE" dirty="0" smtClean="0"/>
              <a:t>LF 12.17 Energieressourcen schonen von Frederic Schlömer</a:t>
            </a:r>
            <a:endParaRPr lang="de-DE" dirty="0"/>
          </a:p>
        </p:txBody>
      </p:sp>
      <p:pic>
        <p:nvPicPr>
          <p:cNvPr id="10242" name="Picture 2" descr="http://www.geothermie.de/typo3temp/pics/67f5a46baf.png"/>
          <p:cNvPicPr>
            <a:picLocks noChangeAspect="1" noChangeArrowheads="1"/>
          </p:cNvPicPr>
          <p:nvPr/>
        </p:nvPicPr>
        <p:blipFill>
          <a:blip r:embed="rId3" cstate="print"/>
          <a:srcRect/>
          <a:stretch>
            <a:fillRect/>
          </a:stretch>
        </p:blipFill>
        <p:spPr bwMode="auto">
          <a:xfrm>
            <a:off x="4283968" y="1196752"/>
            <a:ext cx="4139952" cy="5196593"/>
          </a:xfrm>
          <a:prstGeom prst="rect">
            <a:avLst/>
          </a:prstGeom>
          <a:noFill/>
        </p:spPr>
      </p:pic>
      <p:sp>
        <p:nvSpPr>
          <p:cNvPr id="9" name="Rechteck 8"/>
          <p:cNvSpPr/>
          <p:nvPr/>
        </p:nvSpPr>
        <p:spPr>
          <a:xfrm>
            <a:off x="0" y="6396335"/>
            <a:ext cx="2843808" cy="461665"/>
          </a:xfrm>
          <a:prstGeom prst="rect">
            <a:avLst/>
          </a:prstGeom>
        </p:spPr>
        <p:txBody>
          <a:bodyPr wrap="square">
            <a:spAutoFit/>
          </a:bodyPr>
          <a:lstStyle/>
          <a:p>
            <a:r>
              <a:rPr lang="de-DE" sz="1200" dirty="0" smtClean="0">
                <a:solidFill>
                  <a:schemeClr val="bg1"/>
                </a:solidFill>
              </a:rPr>
              <a:t>http://www.geothermie.de/typo3temp/pics/67f5a46baf.png</a:t>
            </a:r>
            <a:endParaRPr lang="de-DE" sz="12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D9094D8-B2E2-4D83-AD53-059DD2A51FFA}" type="slidenum">
              <a:rPr lang="de-DE" smtClean="0"/>
              <a:pPr/>
              <a:t>19</a:t>
            </a:fld>
            <a:endParaRPr lang="de-DE"/>
          </a:p>
        </p:txBody>
      </p:sp>
      <p:sp>
        <p:nvSpPr>
          <p:cNvPr id="5" name="Titel 4"/>
          <p:cNvSpPr>
            <a:spLocks noGrp="1"/>
          </p:cNvSpPr>
          <p:nvPr>
            <p:ph type="title"/>
          </p:nvPr>
        </p:nvSpPr>
        <p:spPr/>
        <p:txBody>
          <a:bodyPr>
            <a:normAutofit fontScale="90000"/>
          </a:bodyPr>
          <a:lstStyle/>
          <a:p>
            <a:r>
              <a:rPr lang="de-DE" dirty="0" smtClean="0"/>
              <a:t>5.1 Anteil </a:t>
            </a:r>
            <a:r>
              <a:rPr lang="de-DE" dirty="0" smtClean="0"/>
              <a:t>an erneuerbaren Energien</a:t>
            </a:r>
            <a:endParaRPr lang="de-DE" dirty="0"/>
          </a:p>
        </p:txBody>
      </p:sp>
      <p:pic>
        <p:nvPicPr>
          <p:cNvPr id="47106" name="Picture 2" descr="H:\800px-Verteilung_der_Erneuerbaren_Energien_2012_in_Deutschland.png"/>
          <p:cNvPicPr>
            <a:picLocks noChangeAspect="1" noChangeArrowheads="1"/>
          </p:cNvPicPr>
          <p:nvPr/>
        </p:nvPicPr>
        <p:blipFill>
          <a:blip r:embed="rId3" cstate="print"/>
          <a:srcRect/>
          <a:stretch>
            <a:fillRect/>
          </a:stretch>
        </p:blipFill>
        <p:spPr bwMode="auto">
          <a:xfrm>
            <a:off x="899592" y="1340768"/>
            <a:ext cx="7621587" cy="4924425"/>
          </a:xfrm>
          <a:prstGeom prst="rect">
            <a:avLst/>
          </a:prstGeom>
          <a:noFill/>
        </p:spPr>
      </p:pic>
      <p:sp>
        <p:nvSpPr>
          <p:cNvPr id="7" name="Rechteck 6"/>
          <p:cNvSpPr/>
          <p:nvPr/>
        </p:nvSpPr>
        <p:spPr>
          <a:xfrm>
            <a:off x="0" y="6396335"/>
            <a:ext cx="4572000" cy="461665"/>
          </a:xfrm>
          <a:prstGeom prst="rect">
            <a:avLst/>
          </a:prstGeom>
        </p:spPr>
        <p:txBody>
          <a:bodyPr>
            <a:spAutoFit/>
          </a:bodyPr>
          <a:lstStyle/>
          <a:p>
            <a:r>
              <a:rPr lang="de-DE" sz="1200" dirty="0" smtClean="0">
                <a:solidFill>
                  <a:schemeClr val="bg1"/>
                </a:solidFill>
              </a:rPr>
              <a:t>http://commons.wikimedia.org/wiki/File:Verteilung_der_Erneuerbaren_Energien_2012_in_Deutschland.png</a:t>
            </a:r>
            <a:endParaRPr lang="de-DE" sz="1200" dirty="0">
              <a:solidFill>
                <a:schemeClr val="bg1"/>
              </a:solidFill>
            </a:endParaRPr>
          </a:p>
        </p:txBody>
      </p:sp>
      <p:sp>
        <p:nvSpPr>
          <p:cNvPr id="8"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81328"/>
            <a:ext cx="8229600" cy="4827992"/>
          </a:xfrm>
        </p:spPr>
        <p:txBody>
          <a:bodyPr>
            <a:normAutofit fontScale="92500" lnSpcReduction="10000"/>
          </a:bodyPr>
          <a:lstStyle/>
          <a:p>
            <a:pPr marL="624078" indent="-514350">
              <a:buNone/>
            </a:pPr>
            <a:r>
              <a:rPr lang="de-DE" dirty="0" smtClean="0"/>
              <a:t>1. In welchem Zusammenhang stehen die Temperaturen unterschiedlicher tiefen?</a:t>
            </a:r>
          </a:p>
          <a:p>
            <a:pPr marL="880110" lvl="1" indent="-514350">
              <a:buSzPct val="90000"/>
              <a:buNone/>
            </a:pPr>
            <a:r>
              <a:rPr lang="de-DE" sz="2400" dirty="0" smtClean="0"/>
              <a:t>1.1	</a:t>
            </a:r>
            <a:r>
              <a:rPr lang="de-DE" dirty="0" smtClean="0"/>
              <a:t>Restwärme der Erde</a:t>
            </a:r>
          </a:p>
          <a:p>
            <a:pPr marL="1117854" lvl="2" indent="-514350">
              <a:buSzPct val="90000"/>
              <a:buNone/>
            </a:pPr>
            <a:r>
              <a:rPr lang="de-DE" dirty="0" smtClean="0"/>
              <a:t>1.1.1 </a:t>
            </a:r>
            <a:r>
              <a:rPr lang="de-DE" dirty="0" smtClean="0"/>
              <a:t>Uran-238-Zerfallsreihe</a:t>
            </a:r>
          </a:p>
          <a:p>
            <a:pPr marL="624078" indent="-514350">
              <a:buNone/>
            </a:pPr>
            <a:r>
              <a:rPr lang="de-DE" dirty="0" smtClean="0"/>
              <a:t>2</a:t>
            </a:r>
            <a:r>
              <a:rPr lang="de-DE" dirty="0" smtClean="0"/>
              <a:t>. </a:t>
            </a:r>
            <a:r>
              <a:rPr lang="de-DE" dirty="0" smtClean="0"/>
              <a:t>Erschließung von </a:t>
            </a:r>
            <a:r>
              <a:rPr lang="de-DE" dirty="0" err="1" smtClean="0"/>
              <a:t>Geothermie</a:t>
            </a:r>
            <a:endParaRPr lang="de-DE" dirty="0" smtClean="0"/>
          </a:p>
          <a:p>
            <a:pPr marL="880110" lvl="1" indent="-514350">
              <a:buSzPct val="90000"/>
              <a:buNone/>
            </a:pPr>
            <a:r>
              <a:rPr lang="de-DE" sz="2400" dirty="0" smtClean="0"/>
              <a:t>2.1</a:t>
            </a:r>
            <a:r>
              <a:rPr lang="de-DE" sz="2400" dirty="0" smtClean="0"/>
              <a:t>	Enthalpie – Lagerstätten</a:t>
            </a:r>
          </a:p>
          <a:p>
            <a:pPr marL="1117854" lvl="2" indent="-514350">
              <a:buSzPct val="90000"/>
              <a:buNone/>
            </a:pPr>
            <a:r>
              <a:rPr lang="de-DE" dirty="0" smtClean="0"/>
              <a:t>2.1.1 </a:t>
            </a:r>
            <a:r>
              <a:rPr lang="de-DE" dirty="0" smtClean="0"/>
              <a:t>Hydrothermale </a:t>
            </a:r>
            <a:r>
              <a:rPr lang="de-DE" dirty="0" err="1" smtClean="0"/>
              <a:t>Geothermie</a:t>
            </a:r>
            <a:endParaRPr lang="de-DE" dirty="0" smtClean="0"/>
          </a:p>
          <a:p>
            <a:pPr marL="1117854" lvl="2" indent="-514350">
              <a:buSzPct val="90000"/>
              <a:buNone/>
            </a:pPr>
            <a:r>
              <a:rPr lang="de-DE" dirty="0" smtClean="0"/>
              <a:t>2</a:t>
            </a:r>
            <a:r>
              <a:rPr lang="de-DE" dirty="0" smtClean="0"/>
              <a:t>.1.2 </a:t>
            </a:r>
            <a:r>
              <a:rPr lang="de-DE" dirty="0" err="1" smtClean="0"/>
              <a:t>Petrothermale</a:t>
            </a:r>
            <a:r>
              <a:rPr lang="de-DE" dirty="0" smtClean="0"/>
              <a:t> </a:t>
            </a:r>
            <a:r>
              <a:rPr lang="de-DE" dirty="0" err="1" smtClean="0"/>
              <a:t>Geothermie</a:t>
            </a:r>
            <a:endParaRPr lang="de-DE" dirty="0" smtClean="0"/>
          </a:p>
          <a:p>
            <a:pPr marL="624078" indent="-514350">
              <a:buSzPct val="90000"/>
              <a:buNone/>
            </a:pPr>
            <a:r>
              <a:rPr lang="de-DE" dirty="0" smtClean="0"/>
              <a:t>3. Wie könnte sich Wasser unter Unterdruck verhalten?</a:t>
            </a:r>
          </a:p>
          <a:p>
            <a:pPr marL="880110" lvl="1" indent="-514350">
              <a:buSzPct val="90000"/>
              <a:buNone/>
            </a:pPr>
            <a:r>
              <a:rPr lang="de-DE" dirty="0" smtClean="0"/>
              <a:t> 3.1</a:t>
            </a:r>
            <a:r>
              <a:rPr lang="de-DE" dirty="0" smtClean="0"/>
              <a:t>	</a:t>
            </a:r>
            <a:r>
              <a:rPr lang="de-DE" dirty="0" smtClean="0"/>
              <a:t>Phasendiagramm des Wassers</a:t>
            </a:r>
            <a:endParaRPr lang="de-DE" dirty="0" smtClean="0"/>
          </a:p>
          <a:p>
            <a:pPr marL="624078" indent="-514350">
              <a:buSzPct val="90000"/>
              <a:buNone/>
            </a:pPr>
            <a:r>
              <a:rPr lang="de-DE" dirty="0" smtClean="0"/>
              <a:t>4.1 Aufbau &amp; Funktion eines ORC-Kraftwerkes</a:t>
            </a:r>
          </a:p>
          <a:p>
            <a:pPr marL="624078" indent="-514350">
              <a:buSzPct val="90000"/>
              <a:buNone/>
            </a:pPr>
            <a:r>
              <a:rPr lang="de-DE" dirty="0" smtClean="0"/>
              <a:t>4.2 Aufbau &amp; Funktion eines </a:t>
            </a:r>
            <a:r>
              <a:rPr lang="de-DE" dirty="0" err="1" smtClean="0"/>
              <a:t>Kalina</a:t>
            </a:r>
            <a:r>
              <a:rPr lang="de-DE" dirty="0" smtClean="0"/>
              <a:t> Kraftwerkes</a:t>
            </a:r>
            <a:endParaRPr lang="de-DE" dirty="0" smtClean="0"/>
          </a:p>
        </p:txBody>
      </p:sp>
      <p:sp>
        <p:nvSpPr>
          <p:cNvPr id="3" name="Titel 2"/>
          <p:cNvSpPr>
            <a:spLocks noGrp="1"/>
          </p:cNvSpPr>
          <p:nvPr>
            <p:ph type="title"/>
          </p:nvPr>
        </p:nvSpPr>
        <p:spPr/>
        <p:txBody>
          <a:bodyPr/>
          <a:lstStyle/>
          <a:p>
            <a:r>
              <a:rPr lang="de-DE" dirty="0" smtClean="0"/>
              <a:t>Gliederung</a:t>
            </a:r>
            <a:endParaRPr lang="de-DE" dirty="0"/>
          </a:p>
        </p:txBody>
      </p:sp>
      <p:sp>
        <p:nvSpPr>
          <p:cNvPr id="4" name="Foliennummernplatzhalter 3"/>
          <p:cNvSpPr>
            <a:spLocks noGrp="1"/>
          </p:cNvSpPr>
          <p:nvPr>
            <p:ph type="sldNum" sz="quarter" idx="12"/>
          </p:nvPr>
        </p:nvSpPr>
        <p:spPr/>
        <p:txBody>
          <a:bodyPr/>
          <a:lstStyle/>
          <a:p>
            <a:fld id="{6D9094D8-B2E2-4D83-AD53-059DD2A51FFA}" type="slidenum">
              <a:rPr lang="de-DE" smtClean="0"/>
              <a:pPr/>
              <a:t>2</a:t>
            </a:fld>
            <a:endParaRPr lang="de-DE"/>
          </a:p>
        </p:txBody>
      </p:sp>
      <p:sp>
        <p:nvSpPr>
          <p:cNvPr id="5"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81328"/>
            <a:ext cx="4618856" cy="4525963"/>
          </a:xfrm>
        </p:spPr>
        <p:txBody>
          <a:bodyPr/>
          <a:lstStyle/>
          <a:p>
            <a:r>
              <a:rPr lang="de-DE" dirty="0" smtClean="0"/>
              <a:t>Island</a:t>
            </a:r>
          </a:p>
          <a:p>
            <a:pPr lvl="1"/>
            <a:r>
              <a:rPr lang="de-DE" dirty="0" smtClean="0"/>
              <a:t>ca. 70% des Energiebedarfs durch </a:t>
            </a:r>
            <a:r>
              <a:rPr lang="de-DE" dirty="0" err="1" smtClean="0"/>
              <a:t>Geothermie</a:t>
            </a:r>
            <a:endParaRPr lang="de-DE" dirty="0" smtClean="0"/>
          </a:p>
          <a:p>
            <a:pPr lvl="1"/>
            <a:r>
              <a:rPr lang="de-DE" dirty="0" smtClean="0"/>
              <a:t>ca. 30 % Wasserkraft</a:t>
            </a:r>
          </a:p>
          <a:p>
            <a:endParaRPr lang="de-DE" dirty="0" smtClean="0"/>
          </a:p>
          <a:p>
            <a:r>
              <a:rPr lang="de-DE" dirty="0" smtClean="0"/>
              <a:t>bis 2050 ohne fossile Energieträger</a:t>
            </a:r>
          </a:p>
        </p:txBody>
      </p:sp>
      <p:sp>
        <p:nvSpPr>
          <p:cNvPr id="4" name="Foliennummernplatzhalter 3"/>
          <p:cNvSpPr>
            <a:spLocks noGrp="1"/>
          </p:cNvSpPr>
          <p:nvPr>
            <p:ph type="sldNum" sz="quarter" idx="12"/>
          </p:nvPr>
        </p:nvSpPr>
        <p:spPr/>
        <p:txBody>
          <a:bodyPr/>
          <a:lstStyle/>
          <a:p>
            <a:fld id="{6D9094D8-B2E2-4D83-AD53-059DD2A51FFA}" type="slidenum">
              <a:rPr lang="de-DE" smtClean="0"/>
              <a:pPr/>
              <a:t>20</a:t>
            </a:fld>
            <a:endParaRPr lang="de-DE"/>
          </a:p>
        </p:txBody>
      </p:sp>
      <p:sp>
        <p:nvSpPr>
          <p:cNvPr id="5" name="Titel 4"/>
          <p:cNvSpPr>
            <a:spLocks noGrp="1"/>
          </p:cNvSpPr>
          <p:nvPr>
            <p:ph type="title"/>
          </p:nvPr>
        </p:nvSpPr>
        <p:spPr/>
        <p:txBody>
          <a:bodyPr/>
          <a:lstStyle/>
          <a:p>
            <a:r>
              <a:rPr lang="de-DE" dirty="0" smtClean="0"/>
              <a:t>6. </a:t>
            </a:r>
            <a:r>
              <a:rPr lang="de-DE" dirty="0" err="1" smtClean="0"/>
              <a:t>Geothermie</a:t>
            </a:r>
            <a:r>
              <a:rPr lang="de-DE" dirty="0" smtClean="0"/>
              <a:t> </a:t>
            </a:r>
            <a:r>
              <a:rPr lang="de-DE" dirty="0" smtClean="0"/>
              <a:t>in Europa</a:t>
            </a:r>
            <a:endParaRPr lang="de-DE" dirty="0"/>
          </a:p>
        </p:txBody>
      </p:sp>
      <p:sp>
        <p:nvSpPr>
          <p:cNvPr id="6"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pic>
        <p:nvPicPr>
          <p:cNvPr id="3076" name="Picture 4" descr="http://www.geo-t.de/website/var/tmp/thumb_194__lightbox.jpeg"/>
          <p:cNvPicPr>
            <a:picLocks noChangeAspect="1" noChangeArrowheads="1"/>
          </p:cNvPicPr>
          <p:nvPr/>
        </p:nvPicPr>
        <p:blipFill>
          <a:blip r:embed="rId3" cstate="print"/>
          <a:srcRect/>
          <a:stretch>
            <a:fillRect/>
          </a:stretch>
        </p:blipFill>
        <p:spPr bwMode="auto">
          <a:xfrm>
            <a:off x="4860032" y="1628800"/>
            <a:ext cx="3960440" cy="3878032"/>
          </a:xfrm>
          <a:prstGeom prst="rect">
            <a:avLst/>
          </a:prstGeom>
          <a:noFill/>
        </p:spPr>
      </p:pic>
      <p:sp>
        <p:nvSpPr>
          <p:cNvPr id="8" name="Rechteck 7"/>
          <p:cNvSpPr/>
          <p:nvPr/>
        </p:nvSpPr>
        <p:spPr>
          <a:xfrm>
            <a:off x="0" y="6396335"/>
            <a:ext cx="3995936" cy="461665"/>
          </a:xfrm>
          <a:prstGeom prst="rect">
            <a:avLst/>
          </a:prstGeom>
        </p:spPr>
        <p:txBody>
          <a:bodyPr wrap="square">
            <a:spAutoFit/>
          </a:bodyPr>
          <a:lstStyle/>
          <a:p>
            <a:r>
              <a:rPr lang="de-DE" sz="1200" dirty="0" smtClean="0">
                <a:solidFill>
                  <a:schemeClr val="bg1"/>
                </a:solidFill>
              </a:rPr>
              <a:t>http://www.geo-t.de/website/var/tmp/thumb_194__lightbox.jpeg</a:t>
            </a:r>
            <a:endParaRPr lang="de-DE" sz="12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D9094D8-B2E2-4D83-AD53-059DD2A51FFA}" type="slidenum">
              <a:rPr lang="de-DE" smtClean="0"/>
              <a:pPr/>
              <a:t>21</a:t>
            </a:fld>
            <a:endParaRPr lang="de-DE"/>
          </a:p>
        </p:txBody>
      </p:sp>
      <p:sp>
        <p:nvSpPr>
          <p:cNvPr id="5" name="Titel 4"/>
          <p:cNvSpPr>
            <a:spLocks noGrp="1"/>
          </p:cNvSpPr>
          <p:nvPr>
            <p:ph type="title"/>
          </p:nvPr>
        </p:nvSpPr>
        <p:spPr/>
        <p:txBody>
          <a:bodyPr/>
          <a:lstStyle/>
          <a:p>
            <a:r>
              <a:rPr lang="de-DE" dirty="0" smtClean="0"/>
              <a:t>6.1 EEG-Fördermittel</a:t>
            </a:r>
            <a:endParaRPr lang="de-DE" dirty="0"/>
          </a:p>
        </p:txBody>
      </p:sp>
      <p:pic>
        <p:nvPicPr>
          <p:cNvPr id="48130" name="Picture 2"/>
          <p:cNvPicPr>
            <a:picLocks noChangeAspect="1" noChangeArrowheads="1"/>
          </p:cNvPicPr>
          <p:nvPr/>
        </p:nvPicPr>
        <p:blipFill>
          <a:blip r:embed="rId3" cstate="print"/>
          <a:srcRect/>
          <a:stretch>
            <a:fillRect/>
          </a:stretch>
        </p:blipFill>
        <p:spPr bwMode="auto">
          <a:xfrm>
            <a:off x="1043608" y="1412776"/>
            <a:ext cx="7075769" cy="4933985"/>
          </a:xfrm>
          <a:prstGeom prst="rect">
            <a:avLst/>
          </a:prstGeom>
          <a:noFill/>
          <a:ln w="9525">
            <a:noFill/>
            <a:miter lim="800000"/>
            <a:headEnd/>
            <a:tailEnd/>
          </a:ln>
        </p:spPr>
      </p:pic>
      <p:sp>
        <p:nvSpPr>
          <p:cNvPr id="7"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
        <p:nvSpPr>
          <p:cNvPr id="8" name="Rechteck 7"/>
          <p:cNvSpPr/>
          <p:nvPr/>
        </p:nvSpPr>
        <p:spPr>
          <a:xfrm>
            <a:off x="0" y="6396335"/>
            <a:ext cx="4860032" cy="461665"/>
          </a:xfrm>
          <a:prstGeom prst="rect">
            <a:avLst/>
          </a:prstGeom>
        </p:spPr>
        <p:txBody>
          <a:bodyPr wrap="square">
            <a:spAutoFit/>
          </a:bodyPr>
          <a:lstStyle/>
          <a:p>
            <a:r>
              <a:rPr lang="de-DE" sz="1200" dirty="0" smtClean="0">
                <a:solidFill>
                  <a:schemeClr val="bg1"/>
                </a:solidFill>
                <a:latin typeface="Arial" pitchFamily="34" charset="0"/>
                <a:cs typeface="Arial" pitchFamily="34" charset="0"/>
              </a:rPr>
              <a:t>Bundesministerium für Wirtschaft &amp; Technologie</a:t>
            </a:r>
          </a:p>
          <a:p>
            <a:r>
              <a:rPr lang="de-DE" sz="1200" dirty="0" smtClean="0">
                <a:solidFill>
                  <a:schemeClr val="bg1"/>
                </a:solidFill>
                <a:latin typeface="Arial" pitchFamily="34" charset="0"/>
                <a:cs typeface="Arial" pitchFamily="34" charset="0"/>
              </a:rPr>
              <a:t>Energie in Deutschland, S. 40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81328"/>
            <a:ext cx="8229600" cy="4827992"/>
          </a:xfrm>
        </p:spPr>
        <p:txBody>
          <a:bodyPr>
            <a:normAutofit fontScale="92500" lnSpcReduction="20000"/>
          </a:bodyPr>
          <a:lstStyle/>
          <a:p>
            <a:r>
              <a:rPr lang="de-DE" dirty="0" smtClean="0"/>
              <a:t>Der Erbau eines </a:t>
            </a:r>
            <a:r>
              <a:rPr lang="de-DE" dirty="0" err="1" smtClean="0"/>
              <a:t>Geothermie</a:t>
            </a:r>
            <a:r>
              <a:rPr lang="de-DE" dirty="0" smtClean="0"/>
              <a:t>-Kraftwerk in </a:t>
            </a:r>
            <a:r>
              <a:rPr lang="de-DE" dirty="0" err="1" smtClean="0"/>
              <a:t>Unterhachingen</a:t>
            </a:r>
            <a:r>
              <a:rPr lang="de-DE" dirty="0" smtClean="0"/>
              <a:t> hat 90 Millionen Euro gekostet.</a:t>
            </a:r>
            <a:br>
              <a:rPr lang="de-DE" dirty="0" smtClean="0"/>
            </a:br>
            <a:r>
              <a:rPr lang="de-DE" dirty="0" smtClean="0"/>
              <a:t>Jährlich läuft das Kraftwerk 8000 Stunden und erzeugt hierbei eine maximale elektrische Energie von 3,36 MW sowie eine maximale thermische Energie von 38 MW. Desweitern kommt hinzu, dass das Kraftwerk eine </a:t>
            </a:r>
            <a:r>
              <a:rPr lang="de-DE" dirty="0" err="1" smtClean="0"/>
              <a:t>Effizenz</a:t>
            </a:r>
            <a:r>
              <a:rPr lang="de-DE" dirty="0" smtClean="0"/>
              <a:t> von 70% hat.</a:t>
            </a:r>
            <a:br>
              <a:rPr lang="de-DE" dirty="0" smtClean="0"/>
            </a:br>
            <a:r>
              <a:rPr lang="de-DE" dirty="0" smtClean="0"/>
              <a:t>Für Wartungsarbeiten, Personal und Abzahlung von Krediten fallen jährlich ca. 10,8 Million Euro an.</a:t>
            </a:r>
            <a:br>
              <a:rPr lang="de-DE" dirty="0" smtClean="0"/>
            </a:br>
            <a:r>
              <a:rPr lang="de-DE" dirty="0" smtClean="0"/>
              <a:t>Für die Einspeisung des elektrischen Stromes gibt es laut EEG 2009 10,5 Cent/MW und für die Einspeisung ins Fernwärmenetz erhalten die Betreiber 0,0697 Euro/</a:t>
            </a:r>
            <a:r>
              <a:rPr lang="de-DE" dirty="0" err="1" smtClean="0"/>
              <a:t>kWh</a:t>
            </a:r>
            <a:r>
              <a:rPr lang="de-DE" dirty="0" smtClean="0"/>
              <a:t>.</a:t>
            </a:r>
            <a:endParaRPr lang="de-DE" dirty="0"/>
          </a:p>
        </p:txBody>
      </p:sp>
      <p:sp>
        <p:nvSpPr>
          <p:cNvPr id="4" name="Foliennummernplatzhalter 3"/>
          <p:cNvSpPr>
            <a:spLocks noGrp="1"/>
          </p:cNvSpPr>
          <p:nvPr>
            <p:ph type="sldNum" sz="quarter" idx="12"/>
          </p:nvPr>
        </p:nvSpPr>
        <p:spPr/>
        <p:txBody>
          <a:bodyPr/>
          <a:lstStyle/>
          <a:p>
            <a:fld id="{6D9094D8-B2E2-4D83-AD53-059DD2A51FFA}" type="slidenum">
              <a:rPr lang="de-DE" smtClean="0"/>
              <a:pPr/>
              <a:t>22</a:t>
            </a:fld>
            <a:endParaRPr lang="de-DE"/>
          </a:p>
        </p:txBody>
      </p:sp>
      <p:sp>
        <p:nvSpPr>
          <p:cNvPr id="5" name="Titel 4"/>
          <p:cNvSpPr>
            <a:spLocks noGrp="1"/>
          </p:cNvSpPr>
          <p:nvPr>
            <p:ph type="title"/>
          </p:nvPr>
        </p:nvSpPr>
        <p:spPr/>
        <p:txBody>
          <a:bodyPr/>
          <a:lstStyle/>
          <a:p>
            <a:r>
              <a:rPr lang="de-DE" dirty="0" smtClean="0"/>
              <a:t>7. Kostenbeispiel</a:t>
            </a:r>
            <a:endParaRPr lang="de-DE" dirty="0"/>
          </a:p>
        </p:txBody>
      </p:sp>
      <p:sp>
        <p:nvSpPr>
          <p:cNvPr id="6"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D9094D8-B2E2-4D83-AD53-059DD2A51FFA}" type="slidenum">
              <a:rPr lang="de-DE" smtClean="0"/>
              <a:pPr/>
              <a:t>23</a:t>
            </a:fld>
            <a:endParaRPr lang="de-DE"/>
          </a:p>
        </p:txBody>
      </p:sp>
      <p:sp>
        <p:nvSpPr>
          <p:cNvPr id="5" name="Titel 4"/>
          <p:cNvSpPr>
            <a:spLocks noGrp="1"/>
          </p:cNvSpPr>
          <p:nvPr>
            <p:ph type="title"/>
          </p:nvPr>
        </p:nvSpPr>
        <p:spPr/>
        <p:txBody>
          <a:bodyPr/>
          <a:lstStyle/>
          <a:p>
            <a:r>
              <a:rPr lang="de-DE" dirty="0" smtClean="0"/>
              <a:t>7. Kostenbeispiel</a:t>
            </a:r>
            <a:endParaRPr lang="de-DE" dirty="0"/>
          </a:p>
        </p:txBody>
      </p:sp>
      <p:sp>
        <p:nvSpPr>
          <p:cNvPr id="6" name="Rechteck 5"/>
          <p:cNvSpPr/>
          <p:nvPr/>
        </p:nvSpPr>
        <p:spPr>
          <a:xfrm>
            <a:off x="0" y="6396335"/>
            <a:ext cx="4860032" cy="461665"/>
          </a:xfrm>
          <a:prstGeom prst="rect">
            <a:avLst/>
          </a:prstGeom>
        </p:spPr>
        <p:txBody>
          <a:bodyPr wrap="square">
            <a:spAutoFit/>
          </a:bodyPr>
          <a:lstStyle/>
          <a:p>
            <a:r>
              <a:rPr lang="de-DE" sz="1200" dirty="0" smtClean="0">
                <a:solidFill>
                  <a:schemeClr val="bg1"/>
                </a:solidFill>
                <a:latin typeface="Arial" pitchFamily="34" charset="0"/>
                <a:cs typeface="Arial" pitchFamily="34" charset="0"/>
              </a:rPr>
              <a:t>https://www.geothermie-unterhaching.de/cms/geothermie/web.nsf/id/pa_daten_fakten.html</a:t>
            </a:r>
            <a:endParaRPr lang="de-DE" sz="1200" dirty="0">
              <a:solidFill>
                <a:schemeClr val="bg1"/>
              </a:solidFill>
              <a:latin typeface="Arial" pitchFamily="34" charset="0"/>
              <a:cs typeface="Arial" pitchFamily="34" charset="0"/>
            </a:endParaRPr>
          </a:p>
        </p:txBody>
      </p:sp>
      <p:sp>
        <p:nvSpPr>
          <p:cNvPr id="13" name="Inhaltsplatzhalter 1"/>
          <p:cNvSpPr txBox="1">
            <a:spLocks/>
          </p:cNvSpPr>
          <p:nvPr/>
        </p:nvSpPr>
        <p:spPr>
          <a:xfrm>
            <a:off x="467544" y="1265304"/>
            <a:ext cx="8064896" cy="651528"/>
          </a:xfrm>
          <a:prstGeom prst="rect">
            <a:avLst/>
          </a:prstGeom>
        </p:spPr>
        <p:txBody>
          <a:bodyPr vert="horz">
            <a:normAutofit fontScale="77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de-DE" sz="2700" b="0" i="0" u="none" strike="noStrike" kern="1200" cap="none" spc="0" normalizeH="0" baseline="0" noProof="0" dirty="0" smtClean="0">
                <a:ln>
                  <a:noFill/>
                </a:ln>
                <a:solidFill>
                  <a:schemeClr val="tx1"/>
                </a:solidFill>
                <a:effectLst/>
                <a:uLnTx/>
                <a:uFillTx/>
                <a:latin typeface="+mn-lt"/>
                <a:ea typeface="+mn-ea"/>
                <a:cs typeface="+mn-cs"/>
              </a:rPr>
              <a:t>Berechne die jährliche Vergütung</a:t>
            </a:r>
            <a:r>
              <a:rPr kumimoji="0" lang="de-DE" sz="2700" b="0" i="0" u="none" strike="noStrike" kern="1200" cap="none" spc="0" normalizeH="0" noProof="0" dirty="0" smtClean="0">
                <a:ln>
                  <a:noFill/>
                </a:ln>
                <a:solidFill>
                  <a:schemeClr val="tx1"/>
                </a:solidFill>
                <a:effectLst/>
                <a:uLnTx/>
                <a:uFillTx/>
                <a:latin typeface="+mn-lt"/>
                <a:ea typeface="+mn-ea"/>
                <a:cs typeface="+mn-cs"/>
              </a:rPr>
              <a:t> von des elektrischen Stromes sowie der produzierten Fernwärme</a:t>
            </a:r>
            <a:r>
              <a:rPr lang="de-DE" sz="2700" dirty="0" smtClean="0"/>
              <a:t>.</a:t>
            </a:r>
            <a:endParaRPr kumimoji="0" lang="de-DE"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Rechteck 13"/>
          <p:cNvSpPr/>
          <p:nvPr/>
        </p:nvSpPr>
        <p:spPr>
          <a:xfrm>
            <a:off x="755576" y="2564904"/>
            <a:ext cx="7848872" cy="1708160"/>
          </a:xfrm>
          <a:prstGeom prst="rect">
            <a:avLst/>
          </a:prstGeom>
        </p:spPr>
        <p:txBody>
          <a:bodyPr wrap="square">
            <a:spAutoFit/>
          </a:bodyPr>
          <a:lstStyle/>
          <a:p>
            <a:r>
              <a:rPr lang="de-DE" sz="2100" u="sng" dirty="0" smtClean="0">
                <a:cs typeface="Calibri" pitchFamily="34" charset="0"/>
              </a:rPr>
              <a:t>Rechnung: </a:t>
            </a:r>
          </a:p>
          <a:p>
            <a:endParaRPr lang="de-DE" sz="2100" u="sng" dirty="0" smtClean="0">
              <a:cs typeface="Calibri" pitchFamily="34" charset="0"/>
            </a:endParaRPr>
          </a:p>
          <a:p>
            <a:r>
              <a:rPr lang="de-DE" sz="2100" dirty="0" smtClean="0">
                <a:cs typeface="Calibri" pitchFamily="34" charset="0"/>
              </a:rPr>
              <a:t>3,36MW x 8000h x 0,7 = 18.816 </a:t>
            </a:r>
            <a:r>
              <a:rPr lang="de-DE" sz="2100" dirty="0" err="1" smtClean="0">
                <a:cs typeface="Calibri" pitchFamily="34" charset="0"/>
              </a:rPr>
              <a:t>MWh</a:t>
            </a:r>
            <a:r>
              <a:rPr lang="de-DE" sz="2100" dirty="0" smtClean="0">
                <a:cs typeface="Calibri" pitchFamily="34" charset="0"/>
              </a:rPr>
              <a:t> = 18.816.000 </a:t>
            </a:r>
            <a:r>
              <a:rPr lang="de-DE" sz="2100" dirty="0" err="1" smtClean="0">
                <a:cs typeface="Calibri" pitchFamily="34" charset="0"/>
              </a:rPr>
              <a:t>kWh</a:t>
            </a:r>
            <a:r>
              <a:rPr lang="de-DE" sz="2100" dirty="0" smtClean="0">
                <a:cs typeface="Calibri" pitchFamily="34" charset="0"/>
              </a:rPr>
              <a:t> x 0,105€ /</a:t>
            </a:r>
            <a:r>
              <a:rPr lang="de-DE" sz="2100" dirty="0" err="1" smtClean="0">
                <a:cs typeface="Calibri" pitchFamily="34" charset="0"/>
              </a:rPr>
              <a:t>kWh</a:t>
            </a:r>
            <a:endParaRPr lang="de-DE" sz="2100" dirty="0" smtClean="0">
              <a:cs typeface="Calibri" pitchFamily="34" charset="0"/>
            </a:endParaRPr>
          </a:p>
          <a:p>
            <a:r>
              <a:rPr lang="de-DE" sz="2100" u="sng" dirty="0" smtClean="0">
                <a:cs typeface="Calibri" pitchFamily="34" charset="0"/>
              </a:rPr>
              <a:t>Maximale jährliche Vergütung von 1.975.680 €.</a:t>
            </a:r>
          </a:p>
        </p:txBody>
      </p:sp>
      <p:sp>
        <p:nvSpPr>
          <p:cNvPr id="20" name="Rechteck 19"/>
          <p:cNvSpPr/>
          <p:nvPr/>
        </p:nvSpPr>
        <p:spPr>
          <a:xfrm>
            <a:off x="683568" y="1933382"/>
            <a:ext cx="7992888" cy="415498"/>
          </a:xfrm>
          <a:prstGeom prst="rect">
            <a:avLst/>
          </a:prstGeom>
        </p:spPr>
        <p:txBody>
          <a:bodyPr wrap="square">
            <a:spAutoFit/>
          </a:bodyPr>
          <a:lstStyle/>
          <a:p>
            <a:r>
              <a:rPr lang="de-DE" sz="2100" u="sng" dirty="0" smtClean="0">
                <a:cs typeface="Calibri" pitchFamily="34" charset="0"/>
              </a:rPr>
              <a:t>Formel :</a:t>
            </a:r>
            <a:r>
              <a:rPr lang="de-DE" sz="2100" dirty="0" smtClean="0">
                <a:cs typeface="Calibri" pitchFamily="34" charset="0"/>
              </a:rPr>
              <a:t> Leistung (MW) x Zeit (h) x Effizienz= Arbeit (</a:t>
            </a:r>
            <a:r>
              <a:rPr lang="de-DE" sz="2100" dirty="0" err="1" smtClean="0">
                <a:cs typeface="Calibri" pitchFamily="34" charset="0"/>
              </a:rPr>
              <a:t>MWh</a:t>
            </a:r>
            <a:r>
              <a:rPr lang="de-DE" sz="2100" dirty="0" smtClean="0">
                <a:cs typeface="Calibri" pitchFamily="34" charset="0"/>
              </a:rPr>
              <a:t>) </a:t>
            </a:r>
          </a:p>
        </p:txBody>
      </p:sp>
      <p:sp>
        <p:nvSpPr>
          <p:cNvPr id="21" name="Rechteck 20"/>
          <p:cNvSpPr/>
          <p:nvPr/>
        </p:nvSpPr>
        <p:spPr>
          <a:xfrm>
            <a:off x="755576" y="4293096"/>
            <a:ext cx="8064896" cy="1384995"/>
          </a:xfrm>
          <a:prstGeom prst="rect">
            <a:avLst/>
          </a:prstGeom>
        </p:spPr>
        <p:txBody>
          <a:bodyPr wrap="square">
            <a:spAutoFit/>
          </a:bodyPr>
          <a:lstStyle/>
          <a:p>
            <a:endParaRPr lang="de-DE" sz="2100" dirty="0" smtClean="0">
              <a:cs typeface="Calibri" pitchFamily="34" charset="0"/>
            </a:endParaRPr>
          </a:p>
          <a:p>
            <a:r>
              <a:rPr lang="de-DE" sz="2100" dirty="0" smtClean="0">
                <a:cs typeface="Calibri" pitchFamily="34" charset="0"/>
              </a:rPr>
              <a:t>38 MW x 8000h x 0,7 = 212.800 </a:t>
            </a:r>
            <a:r>
              <a:rPr lang="de-DE" sz="2100" dirty="0" err="1" smtClean="0">
                <a:cs typeface="Calibri" pitchFamily="34" charset="0"/>
              </a:rPr>
              <a:t>MWh</a:t>
            </a:r>
            <a:r>
              <a:rPr lang="de-DE" sz="2100" dirty="0" smtClean="0">
                <a:cs typeface="Calibri" pitchFamily="34" charset="0"/>
              </a:rPr>
              <a:t> = 304.000.000 </a:t>
            </a:r>
            <a:r>
              <a:rPr lang="de-DE" sz="2100" dirty="0" err="1" smtClean="0">
                <a:cs typeface="Calibri" pitchFamily="34" charset="0"/>
              </a:rPr>
              <a:t>kWh</a:t>
            </a:r>
            <a:r>
              <a:rPr lang="de-DE" sz="2100" dirty="0" smtClean="0">
                <a:cs typeface="Calibri" pitchFamily="34" charset="0"/>
              </a:rPr>
              <a:t> x 0,0697€ /</a:t>
            </a:r>
            <a:r>
              <a:rPr lang="de-DE" sz="2100" dirty="0" err="1" smtClean="0">
                <a:cs typeface="Calibri" pitchFamily="34" charset="0"/>
              </a:rPr>
              <a:t>kWh</a:t>
            </a:r>
            <a:endParaRPr lang="de-DE" sz="2100" dirty="0" smtClean="0">
              <a:cs typeface="Calibri" pitchFamily="34" charset="0"/>
            </a:endParaRPr>
          </a:p>
          <a:p>
            <a:r>
              <a:rPr lang="de-DE" sz="2100" u="sng" dirty="0" smtClean="0">
                <a:cs typeface="Calibri" pitchFamily="34" charset="0"/>
              </a:rPr>
              <a:t>Maximale jährliche Vergütung von 14.832.160€.</a:t>
            </a:r>
            <a:endParaRPr lang="de-DE" sz="2100" dirty="0" smtClean="0">
              <a:cs typeface="Calibri" pitchFamily="34" charset="0"/>
            </a:endParaRPr>
          </a:p>
        </p:txBody>
      </p:sp>
      <p:sp>
        <p:nvSpPr>
          <p:cNvPr id="22"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D9094D8-B2E2-4D83-AD53-059DD2A51FFA}" type="slidenum">
              <a:rPr lang="de-DE" smtClean="0"/>
              <a:pPr/>
              <a:t>24</a:t>
            </a:fld>
            <a:endParaRPr lang="de-DE"/>
          </a:p>
        </p:txBody>
      </p:sp>
      <p:sp>
        <p:nvSpPr>
          <p:cNvPr id="5" name="Titel 4"/>
          <p:cNvSpPr>
            <a:spLocks noGrp="1"/>
          </p:cNvSpPr>
          <p:nvPr>
            <p:ph type="title"/>
          </p:nvPr>
        </p:nvSpPr>
        <p:spPr/>
        <p:txBody>
          <a:bodyPr/>
          <a:lstStyle/>
          <a:p>
            <a:r>
              <a:rPr lang="de-DE" dirty="0" smtClean="0"/>
              <a:t>7.1 Wirtschaftlichkeit</a:t>
            </a:r>
            <a:endParaRPr lang="de-DE" dirty="0"/>
          </a:p>
        </p:txBody>
      </p:sp>
      <p:sp>
        <p:nvSpPr>
          <p:cNvPr id="8" name="Inhaltsplatzhalter 2"/>
          <p:cNvSpPr txBox="1">
            <a:spLocks/>
          </p:cNvSpPr>
          <p:nvPr/>
        </p:nvSpPr>
        <p:spPr>
          <a:xfrm>
            <a:off x="428564" y="2132856"/>
            <a:ext cx="8647771" cy="3240360"/>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de-DE" sz="2100" b="0" i="0" u="sng" strike="noStrike" kern="1200" cap="none" spc="0" normalizeH="0" baseline="0" noProof="0" dirty="0" smtClean="0">
                <a:ln>
                  <a:noFill/>
                </a:ln>
                <a:solidFill>
                  <a:schemeClr val="tx1"/>
                </a:solidFill>
                <a:effectLst/>
                <a:uLnTx/>
                <a:uFillTx/>
                <a:ea typeface="+mn-ea"/>
                <a:cs typeface="Calibri" pitchFamily="34" charset="0"/>
              </a:rPr>
              <a:t>Rechnung:</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de-DE" sz="2100" b="0" i="0" u="sng" strike="noStrike" kern="1200" cap="none" spc="0" normalizeH="0" baseline="0" noProof="0" dirty="0" smtClean="0">
              <a:ln>
                <a:noFill/>
              </a:ln>
              <a:solidFill>
                <a:schemeClr val="tx1"/>
              </a:solidFill>
              <a:effectLst/>
              <a:uLnTx/>
              <a:uFillTx/>
              <a:ea typeface="+mn-ea"/>
              <a:cs typeface="Calibri" pitchFamily="34" charset="0"/>
            </a:endParaRPr>
          </a:p>
          <a:p>
            <a:pPr marL="365760" lvl="0" indent="-256032">
              <a:spcBef>
                <a:spcPts val="400"/>
              </a:spcBef>
              <a:buClr>
                <a:schemeClr val="accent1"/>
              </a:buClr>
              <a:buSzPct val="68000"/>
            </a:pPr>
            <a:r>
              <a:rPr lang="de-DE" sz="2100" dirty="0" smtClean="0">
                <a:cs typeface="Calibri" pitchFamily="34" charset="0"/>
              </a:rPr>
              <a:t>1.975.680</a:t>
            </a:r>
            <a:r>
              <a:rPr kumimoji="0" lang="de-DE" sz="2100" b="0" i="0" strike="noStrike" kern="1200" cap="none" spc="0" normalizeH="0" baseline="0" noProof="0" dirty="0" smtClean="0">
                <a:ln>
                  <a:noFill/>
                </a:ln>
                <a:solidFill>
                  <a:schemeClr val="tx1"/>
                </a:solidFill>
                <a:effectLst/>
                <a:uLnTx/>
                <a:uFillTx/>
                <a:ea typeface="+mn-ea"/>
                <a:cs typeface="Calibri" pitchFamily="34" charset="0"/>
              </a:rPr>
              <a:t> </a:t>
            </a:r>
            <a:r>
              <a:rPr kumimoji="0" lang="de-DE" sz="2100" b="0" i="0" u="none" strike="noStrike" kern="1200" cap="none" spc="0" normalizeH="0" baseline="0" noProof="0" dirty="0" smtClean="0">
                <a:ln>
                  <a:noFill/>
                </a:ln>
                <a:solidFill>
                  <a:schemeClr val="tx1"/>
                </a:solidFill>
                <a:effectLst/>
                <a:uLnTx/>
                <a:uFillTx/>
                <a:ea typeface="+mn-ea"/>
                <a:cs typeface="Calibri" pitchFamily="34" charset="0"/>
              </a:rPr>
              <a:t>€ </a:t>
            </a:r>
            <a:r>
              <a:rPr lang="de-DE" sz="2100" dirty="0" smtClean="0">
                <a:cs typeface="Calibri" pitchFamily="34" charset="0"/>
              </a:rPr>
              <a:t>+ 14.832.160 </a:t>
            </a:r>
            <a:r>
              <a:rPr kumimoji="0" lang="de-DE" sz="2100" b="0" i="0" u="none" strike="noStrike" kern="1200" cap="none" spc="0" normalizeH="0" baseline="0" noProof="0" dirty="0" smtClean="0">
                <a:ln>
                  <a:noFill/>
                </a:ln>
                <a:solidFill>
                  <a:schemeClr val="tx1"/>
                </a:solidFill>
                <a:effectLst/>
                <a:uLnTx/>
                <a:uFillTx/>
                <a:ea typeface="+mn-ea"/>
                <a:cs typeface="Calibri" pitchFamily="34" charset="0"/>
              </a:rPr>
              <a:t>€ - 10,8 </a:t>
            </a:r>
            <a:r>
              <a:rPr kumimoji="0" lang="de-DE" sz="2100" b="0" i="0" u="none" strike="noStrike" kern="1200" cap="none" spc="0" normalizeH="0" baseline="0" noProof="0" dirty="0" err="1" smtClean="0">
                <a:ln>
                  <a:noFill/>
                </a:ln>
                <a:solidFill>
                  <a:schemeClr val="tx1"/>
                </a:solidFill>
                <a:effectLst/>
                <a:uLnTx/>
                <a:uFillTx/>
                <a:ea typeface="+mn-ea"/>
                <a:cs typeface="Calibri" pitchFamily="34" charset="0"/>
              </a:rPr>
              <a:t>Mio</a:t>
            </a:r>
            <a:r>
              <a:rPr kumimoji="0" lang="de-DE" sz="2100" b="0" i="0" u="none" strike="noStrike" kern="1200" cap="none" spc="0" normalizeH="0" baseline="0" noProof="0" dirty="0" smtClean="0">
                <a:ln>
                  <a:noFill/>
                </a:ln>
                <a:solidFill>
                  <a:schemeClr val="tx1"/>
                </a:solidFill>
                <a:effectLst/>
                <a:uLnTx/>
                <a:uFillTx/>
                <a:ea typeface="+mn-ea"/>
                <a:cs typeface="Calibri" pitchFamily="34" charset="0"/>
              </a:rPr>
              <a:t> € </a:t>
            </a:r>
            <a:r>
              <a:rPr lang="de-DE" sz="2100" dirty="0" smtClean="0">
                <a:cs typeface="Calibri" pitchFamily="34" charset="0"/>
              </a:rPr>
              <a:t>= 6.007.840 €/Jahr</a:t>
            </a:r>
            <a:endParaRPr kumimoji="0" lang="de-DE" sz="2100" b="0" i="0" u="none" strike="noStrike" kern="1200" cap="none" spc="0" normalizeH="0" baseline="0" noProof="0" dirty="0" smtClean="0">
              <a:ln>
                <a:noFill/>
              </a:ln>
              <a:solidFill>
                <a:schemeClr val="tx1"/>
              </a:solidFill>
              <a:effectLst/>
              <a:uLnTx/>
              <a:uFillTx/>
              <a:ea typeface="+mn-ea"/>
              <a:cs typeface="Calibri"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de-DE" sz="2100" b="0" i="0" u="none" strike="noStrike" kern="1200" cap="none" spc="0" normalizeH="0" baseline="0" noProof="0" dirty="0" smtClean="0">
              <a:ln>
                <a:noFill/>
              </a:ln>
              <a:solidFill>
                <a:schemeClr val="tx1"/>
              </a:solidFill>
              <a:effectLst/>
              <a:uLnTx/>
              <a:uFillTx/>
              <a:ea typeface="+mn-ea"/>
              <a:cs typeface="Calibri" pitchFamily="34" charset="0"/>
            </a:endParaRPr>
          </a:p>
          <a:p>
            <a:pPr marL="365760" lvl="0" indent="-256032">
              <a:spcBef>
                <a:spcPts val="400"/>
              </a:spcBef>
              <a:buClr>
                <a:schemeClr val="accent1"/>
              </a:buClr>
              <a:buSzPct val="68000"/>
            </a:pPr>
            <a:r>
              <a:rPr lang="de-DE" sz="2100" dirty="0" smtClean="0">
                <a:cs typeface="Calibri" pitchFamily="34" charset="0"/>
              </a:rPr>
              <a:t>90 </a:t>
            </a:r>
            <a:r>
              <a:rPr lang="de-DE" sz="2100" dirty="0" err="1" smtClean="0">
                <a:cs typeface="Calibri" pitchFamily="34" charset="0"/>
              </a:rPr>
              <a:t>Mio</a:t>
            </a:r>
            <a:r>
              <a:rPr lang="de-DE" sz="2100" dirty="0" smtClean="0">
                <a:cs typeface="Calibri" pitchFamily="34" charset="0"/>
              </a:rPr>
              <a:t> € : 6.007.840 </a:t>
            </a:r>
            <a:r>
              <a:rPr kumimoji="0" lang="de-DE" sz="2100" b="0" i="0" u="none" strike="noStrike" kern="1200" cap="none" spc="0" normalizeH="0" baseline="0" noProof="0" dirty="0" smtClean="0">
                <a:ln>
                  <a:noFill/>
                </a:ln>
                <a:solidFill>
                  <a:schemeClr val="tx1"/>
                </a:solidFill>
                <a:effectLst/>
                <a:uLnTx/>
                <a:uFillTx/>
                <a:ea typeface="+mn-ea"/>
                <a:cs typeface="Calibri" pitchFamily="34" charset="0"/>
              </a:rPr>
              <a:t>€/Jahr ≈ 14,98</a:t>
            </a:r>
            <a:r>
              <a:rPr kumimoji="0" lang="de-DE" sz="2100" b="0" i="0" u="none" strike="noStrike" kern="1200" cap="none" spc="0" normalizeH="0" noProof="0" dirty="0" smtClean="0">
                <a:ln>
                  <a:noFill/>
                </a:ln>
                <a:solidFill>
                  <a:schemeClr val="tx1"/>
                </a:solidFill>
                <a:effectLst/>
                <a:uLnTx/>
                <a:uFillTx/>
                <a:ea typeface="+mn-ea"/>
                <a:cs typeface="Calibri" pitchFamily="34" charset="0"/>
              </a:rPr>
              <a:t> Jahre</a:t>
            </a:r>
            <a:endParaRPr kumimoji="0" lang="de-DE" sz="2100" b="0" i="0" u="none" strike="noStrike" kern="1200" cap="none" spc="0" normalizeH="0" baseline="0" noProof="0" dirty="0" smtClean="0">
              <a:ln>
                <a:noFill/>
              </a:ln>
              <a:solidFill>
                <a:schemeClr val="tx1"/>
              </a:solidFill>
              <a:effectLst/>
              <a:uLnTx/>
              <a:uFillTx/>
              <a:ea typeface="+mn-ea"/>
              <a:cs typeface="Calibri"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de-DE" sz="2100" b="0" i="0" u="none" strike="noStrike" kern="1200" cap="none" spc="0" normalizeH="0" baseline="0" noProof="0" dirty="0" smtClean="0">
              <a:ln>
                <a:noFill/>
              </a:ln>
              <a:solidFill>
                <a:schemeClr val="tx1"/>
              </a:solidFill>
              <a:effectLst/>
              <a:uLnTx/>
              <a:uFillTx/>
              <a:ea typeface="+mn-ea"/>
              <a:cs typeface="Calibri"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de-DE" sz="2100" b="0" i="0" u="none" strike="noStrike" kern="1200" cap="none" spc="0" normalizeH="0" baseline="0" noProof="0" dirty="0" smtClean="0">
                <a:ln>
                  <a:noFill/>
                </a:ln>
                <a:solidFill>
                  <a:schemeClr val="tx1"/>
                </a:solidFill>
                <a:effectLst/>
                <a:uLnTx/>
                <a:uFillTx/>
                <a:ea typeface="+mn-ea"/>
                <a:cs typeface="Calibri" pitchFamily="34" charset="0"/>
              </a:rPr>
              <a:t>Somit hätten wir das Komplette KW nach ca. 15 Jahren abbezahlt!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de-DE" sz="2100" b="0" i="0" u="none" strike="noStrike" kern="1200" cap="none" spc="0" normalizeH="0" baseline="0" noProof="0" dirty="0" smtClean="0">
              <a:ln>
                <a:noFill/>
              </a:ln>
              <a:solidFill>
                <a:schemeClr val="tx1"/>
              </a:solidFill>
              <a:effectLst/>
              <a:uLnTx/>
              <a:uFillTx/>
              <a:ea typeface="+mn-ea"/>
              <a:cs typeface="Calibri"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de-DE" sz="2100" b="0" i="0" u="none" strike="noStrike" kern="1200" cap="none" spc="0" normalizeH="0" baseline="0" noProof="0" dirty="0" smtClean="0">
              <a:ln>
                <a:noFill/>
              </a:ln>
              <a:solidFill>
                <a:schemeClr val="tx1"/>
              </a:solidFill>
              <a:effectLst/>
              <a:uLnTx/>
              <a:uFillTx/>
              <a:ea typeface="+mn-ea"/>
              <a:cs typeface="Calibri" pitchFamily="34" charset="0"/>
            </a:endParaRPr>
          </a:p>
        </p:txBody>
      </p:sp>
      <p:sp>
        <p:nvSpPr>
          <p:cNvPr id="10" name="Rechteck 9"/>
          <p:cNvSpPr/>
          <p:nvPr/>
        </p:nvSpPr>
        <p:spPr>
          <a:xfrm>
            <a:off x="395536" y="1412776"/>
            <a:ext cx="6408712" cy="415498"/>
          </a:xfrm>
          <a:prstGeom prst="rect">
            <a:avLst/>
          </a:prstGeom>
        </p:spPr>
        <p:txBody>
          <a:bodyPr wrap="square">
            <a:spAutoFit/>
          </a:bodyPr>
          <a:lstStyle/>
          <a:p>
            <a:pPr marL="365760" lvl="0" indent="-256032">
              <a:spcBef>
                <a:spcPts val="400"/>
              </a:spcBef>
              <a:buClr>
                <a:schemeClr val="accent1"/>
              </a:buClr>
              <a:buSzPct val="68000"/>
              <a:defRPr/>
            </a:pPr>
            <a:r>
              <a:rPr lang="de-DE" sz="2100" dirty="0" smtClean="0">
                <a:cs typeface="Calibri" pitchFamily="34" charset="0"/>
              </a:rPr>
              <a:t>Ab wann rentiert sich ein Erdwärmekraftwerk?</a:t>
            </a:r>
          </a:p>
        </p:txBody>
      </p:sp>
      <p:sp>
        <p:nvSpPr>
          <p:cNvPr id="11"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smtClean="0">
                <a:cs typeface="Calibri" pitchFamily="34" charset="0"/>
              </a:rPr>
              <a:t>überragende Volllastzeit</a:t>
            </a:r>
          </a:p>
          <a:p>
            <a:r>
              <a:rPr lang="de-DE" dirty="0" smtClean="0">
                <a:cs typeface="Calibri" pitchFamily="34" charset="0"/>
              </a:rPr>
              <a:t>grundlasttauglich (unabhängig von Wetter und Zeit)</a:t>
            </a:r>
          </a:p>
          <a:p>
            <a:r>
              <a:rPr lang="de-DE" dirty="0" smtClean="0">
                <a:cs typeface="Calibri" pitchFamily="34" charset="0"/>
              </a:rPr>
              <a:t>konstante Strom - und Wärmeerzeugung</a:t>
            </a:r>
          </a:p>
          <a:p>
            <a:r>
              <a:rPr lang="de-DE" dirty="0" smtClean="0">
                <a:cs typeface="Calibri" pitchFamily="34" charset="0"/>
              </a:rPr>
              <a:t>CO</a:t>
            </a:r>
            <a:r>
              <a:rPr lang="de-DE" baseline="-25000" dirty="0" smtClean="0">
                <a:cs typeface="Calibri" pitchFamily="34" charset="0"/>
              </a:rPr>
              <a:t>2</a:t>
            </a:r>
            <a:r>
              <a:rPr lang="de-DE" dirty="0" smtClean="0">
                <a:cs typeface="Calibri" pitchFamily="34" charset="0"/>
              </a:rPr>
              <a:t> - frei (solange ein geschlossener Systemkreislauf besteht)</a:t>
            </a:r>
          </a:p>
          <a:p>
            <a:r>
              <a:rPr lang="de-DE" dirty="0" smtClean="0">
                <a:cs typeface="Calibri" pitchFamily="34" charset="0"/>
              </a:rPr>
              <a:t>ermöglicht eine dezentrale Strom -u. Wärmeversorgung</a:t>
            </a:r>
          </a:p>
          <a:p>
            <a:r>
              <a:rPr lang="de-DE" dirty="0" smtClean="0">
                <a:cs typeface="Calibri" pitchFamily="34" charset="0"/>
              </a:rPr>
              <a:t>endlicher Rohstoff</a:t>
            </a:r>
          </a:p>
        </p:txBody>
      </p:sp>
      <p:sp>
        <p:nvSpPr>
          <p:cNvPr id="4" name="Foliennummernplatzhalter 3"/>
          <p:cNvSpPr>
            <a:spLocks noGrp="1"/>
          </p:cNvSpPr>
          <p:nvPr>
            <p:ph type="sldNum" sz="quarter" idx="12"/>
          </p:nvPr>
        </p:nvSpPr>
        <p:spPr/>
        <p:txBody>
          <a:bodyPr/>
          <a:lstStyle/>
          <a:p>
            <a:fld id="{6D9094D8-B2E2-4D83-AD53-059DD2A51FFA}" type="slidenum">
              <a:rPr lang="de-DE" smtClean="0"/>
              <a:pPr/>
              <a:t>25</a:t>
            </a:fld>
            <a:endParaRPr lang="de-DE"/>
          </a:p>
        </p:txBody>
      </p:sp>
      <p:sp>
        <p:nvSpPr>
          <p:cNvPr id="5" name="Titel 4"/>
          <p:cNvSpPr>
            <a:spLocks noGrp="1"/>
          </p:cNvSpPr>
          <p:nvPr>
            <p:ph type="title"/>
          </p:nvPr>
        </p:nvSpPr>
        <p:spPr/>
        <p:txBody>
          <a:bodyPr>
            <a:normAutofit fontScale="90000"/>
          </a:bodyPr>
          <a:lstStyle/>
          <a:p>
            <a:r>
              <a:rPr lang="de-DE" dirty="0" smtClean="0"/>
              <a:t>8.1 Vorteile </a:t>
            </a:r>
            <a:r>
              <a:rPr lang="de-DE" dirty="0" smtClean="0"/>
              <a:t>von </a:t>
            </a:r>
            <a:r>
              <a:rPr lang="de-DE" dirty="0" err="1" smtClean="0"/>
              <a:t>Geothermie</a:t>
            </a:r>
            <a:r>
              <a:rPr lang="de-DE" dirty="0" smtClean="0"/>
              <a:t>-Kraftwerken</a:t>
            </a:r>
            <a:endParaRPr lang="de-DE" dirty="0"/>
          </a:p>
        </p:txBody>
      </p:sp>
      <p:sp>
        <p:nvSpPr>
          <p:cNvPr id="6"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sz="2800" dirty="0" smtClean="0">
                <a:latin typeface="Calibri" pitchFamily="34" charset="0"/>
                <a:cs typeface="Calibri" pitchFamily="34" charset="0"/>
              </a:rPr>
              <a:t>teure Bodenerforschung notwendig</a:t>
            </a:r>
          </a:p>
          <a:p>
            <a:r>
              <a:rPr lang="de-DE" sz="2800" dirty="0" smtClean="0">
                <a:latin typeface="Calibri" pitchFamily="34" charset="0"/>
                <a:cs typeface="Calibri" pitchFamily="34" charset="0"/>
              </a:rPr>
              <a:t>Bohrungen können bis auf 60 % der Gesamtkosten steigen </a:t>
            </a:r>
          </a:p>
          <a:p>
            <a:r>
              <a:rPr lang="de-DE" sz="2800" dirty="0" smtClean="0">
                <a:latin typeface="Calibri" pitchFamily="34" charset="0"/>
                <a:cs typeface="Calibri" pitchFamily="34" charset="0"/>
              </a:rPr>
              <a:t>geringer Wirkungsgrad (in Deutschland) </a:t>
            </a:r>
          </a:p>
          <a:p>
            <a:r>
              <a:rPr lang="de-DE" sz="2800" dirty="0" smtClean="0">
                <a:latin typeface="Calibri" pitchFamily="34" charset="0"/>
                <a:cs typeface="Calibri" pitchFamily="34" charset="0"/>
              </a:rPr>
              <a:t>seismische Aktivitäten können durch </a:t>
            </a:r>
            <a:r>
              <a:rPr lang="de-DE" sz="2800" dirty="0" err="1" smtClean="0">
                <a:latin typeface="Calibri" pitchFamily="34" charset="0"/>
                <a:cs typeface="Calibri" pitchFamily="34" charset="0"/>
              </a:rPr>
              <a:t>Reinjektion</a:t>
            </a:r>
            <a:r>
              <a:rPr lang="de-DE" sz="2800" dirty="0" smtClean="0">
                <a:latin typeface="Calibri" pitchFamily="34" charset="0"/>
                <a:cs typeface="Calibri" pitchFamily="34" charset="0"/>
              </a:rPr>
              <a:t> auftreten</a:t>
            </a:r>
          </a:p>
          <a:p>
            <a:r>
              <a:rPr lang="de-DE" sz="2800" dirty="0" smtClean="0">
                <a:latin typeface="Calibri" pitchFamily="34" charset="0"/>
                <a:cs typeface="Calibri" pitchFamily="34" charset="0"/>
              </a:rPr>
              <a:t>Arbeitsmittel ggf.  Gesundheitsgefährdend</a:t>
            </a:r>
          </a:p>
          <a:p>
            <a:r>
              <a:rPr lang="de-DE" sz="2800" dirty="0" smtClean="0">
                <a:latin typeface="Calibri" pitchFamily="34" charset="0"/>
                <a:cs typeface="Calibri" pitchFamily="34" charset="0"/>
              </a:rPr>
              <a:t>(noch) hohe Investitionen nötig</a:t>
            </a:r>
          </a:p>
          <a:p>
            <a:r>
              <a:rPr lang="de-DE" sz="2800" dirty="0" smtClean="0">
                <a:latin typeface="Calibri" pitchFamily="34" charset="0"/>
                <a:cs typeface="Calibri" pitchFamily="34" charset="0"/>
              </a:rPr>
              <a:t>nicht überall realisierbar</a:t>
            </a:r>
          </a:p>
          <a:p>
            <a:r>
              <a:rPr lang="de-DE" sz="2800" dirty="0" smtClean="0">
                <a:latin typeface="Calibri" pitchFamily="34" charset="0"/>
                <a:cs typeface="Calibri" pitchFamily="34" charset="0"/>
              </a:rPr>
              <a:t>viel Platz wird benötigt</a:t>
            </a:r>
            <a:endParaRPr lang="de-DE" sz="3200" dirty="0" smtClean="0">
              <a:latin typeface="Calibri" pitchFamily="34" charset="0"/>
              <a:cs typeface="Calibri" pitchFamily="34" charset="0"/>
            </a:endParaRPr>
          </a:p>
        </p:txBody>
      </p:sp>
      <p:sp>
        <p:nvSpPr>
          <p:cNvPr id="4" name="Foliennummernplatzhalter 3"/>
          <p:cNvSpPr>
            <a:spLocks noGrp="1"/>
          </p:cNvSpPr>
          <p:nvPr>
            <p:ph type="sldNum" sz="quarter" idx="12"/>
          </p:nvPr>
        </p:nvSpPr>
        <p:spPr/>
        <p:txBody>
          <a:bodyPr/>
          <a:lstStyle/>
          <a:p>
            <a:fld id="{6D9094D8-B2E2-4D83-AD53-059DD2A51FFA}" type="slidenum">
              <a:rPr lang="de-DE" smtClean="0"/>
              <a:pPr/>
              <a:t>26</a:t>
            </a:fld>
            <a:endParaRPr lang="de-DE"/>
          </a:p>
        </p:txBody>
      </p:sp>
      <p:sp>
        <p:nvSpPr>
          <p:cNvPr id="5" name="Titel 4"/>
          <p:cNvSpPr>
            <a:spLocks noGrp="1"/>
          </p:cNvSpPr>
          <p:nvPr>
            <p:ph type="title"/>
          </p:nvPr>
        </p:nvSpPr>
        <p:spPr/>
        <p:txBody>
          <a:bodyPr>
            <a:normAutofit fontScale="90000"/>
          </a:bodyPr>
          <a:lstStyle/>
          <a:p>
            <a:r>
              <a:rPr lang="de-DE" dirty="0" smtClean="0"/>
              <a:t>8.2 Nachteile </a:t>
            </a:r>
            <a:r>
              <a:rPr lang="de-DE" dirty="0" smtClean="0"/>
              <a:t>von </a:t>
            </a:r>
            <a:r>
              <a:rPr lang="de-DE" dirty="0" err="1" smtClean="0"/>
              <a:t>Geothermie</a:t>
            </a:r>
            <a:r>
              <a:rPr lang="de-DE" dirty="0" smtClean="0"/>
              <a:t>-Kraftwerken</a:t>
            </a:r>
            <a:endParaRPr lang="de-DE" dirty="0"/>
          </a:p>
        </p:txBody>
      </p:sp>
      <p:sp>
        <p:nvSpPr>
          <p:cNvPr id="6"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err="1" smtClean="0"/>
              <a:t>Geothermie</a:t>
            </a:r>
            <a:r>
              <a:rPr lang="de-DE" dirty="0" smtClean="0"/>
              <a:t> (Erdwärme) ist eine Technologie, die aus der Restwärme der Erde mithilfe von Wärmepumpenheizung Fernwärme, als auch mit Kraft-Wärme-Kopplung elektrischen Strom erzeugt.</a:t>
            </a:r>
            <a:endParaRPr lang="de-DE" dirty="0"/>
          </a:p>
        </p:txBody>
      </p:sp>
      <p:sp>
        <p:nvSpPr>
          <p:cNvPr id="3" name="Fußzeilenplatzhalter 2"/>
          <p:cNvSpPr>
            <a:spLocks noGrp="1"/>
          </p:cNvSpPr>
          <p:nvPr>
            <p:ph type="ftr" sz="quarter" idx="11"/>
          </p:nvPr>
        </p:nvSpPr>
        <p:spPr/>
        <p:txBody>
          <a:bodyPr/>
          <a:lstStyle/>
          <a:p>
            <a:r>
              <a:rPr lang="de-DE" smtClean="0"/>
              <a:t>LF 12.17 Energieressourcen schonen von Frederic Schlömer</a:t>
            </a:r>
            <a:endParaRPr lang="de-DE"/>
          </a:p>
        </p:txBody>
      </p:sp>
      <p:sp>
        <p:nvSpPr>
          <p:cNvPr id="4" name="Foliennummernplatzhalter 3"/>
          <p:cNvSpPr>
            <a:spLocks noGrp="1"/>
          </p:cNvSpPr>
          <p:nvPr>
            <p:ph type="sldNum" sz="quarter" idx="12"/>
          </p:nvPr>
        </p:nvSpPr>
        <p:spPr/>
        <p:txBody>
          <a:bodyPr/>
          <a:lstStyle/>
          <a:p>
            <a:fld id="{6D9094D8-B2E2-4D83-AD53-059DD2A51FFA}" type="slidenum">
              <a:rPr lang="de-DE" smtClean="0"/>
              <a:pPr/>
              <a:t>27</a:t>
            </a:fld>
            <a:endParaRPr lang="de-DE"/>
          </a:p>
        </p:txBody>
      </p:sp>
      <p:sp>
        <p:nvSpPr>
          <p:cNvPr id="5" name="Titel 4"/>
          <p:cNvSpPr>
            <a:spLocks noGrp="1"/>
          </p:cNvSpPr>
          <p:nvPr>
            <p:ph type="title"/>
          </p:nvPr>
        </p:nvSpPr>
        <p:spPr/>
        <p:txBody>
          <a:bodyPr/>
          <a:lstStyle/>
          <a:p>
            <a:r>
              <a:rPr lang="de-DE" dirty="0" smtClean="0"/>
              <a:t>9. Merksatz</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81328"/>
            <a:ext cx="8229600" cy="4611968"/>
          </a:xfrm>
        </p:spPr>
        <p:txBody>
          <a:bodyPr>
            <a:normAutofit/>
          </a:bodyPr>
          <a:lstStyle/>
          <a:p>
            <a:pPr marL="624078" indent="-514350">
              <a:buNone/>
            </a:pPr>
            <a:r>
              <a:rPr lang="de-DE" sz="2300" dirty="0" smtClean="0"/>
              <a:t>5. </a:t>
            </a:r>
            <a:r>
              <a:rPr lang="de-DE" sz="2300" dirty="0" err="1" smtClean="0"/>
              <a:t>Geothermie</a:t>
            </a:r>
            <a:r>
              <a:rPr lang="de-DE" sz="2300" dirty="0" smtClean="0"/>
              <a:t> in Deutschland</a:t>
            </a:r>
            <a:endParaRPr lang="de-DE" sz="2300" dirty="0" smtClean="0"/>
          </a:p>
          <a:p>
            <a:pPr marL="880110" lvl="1" indent="-514350">
              <a:buNone/>
            </a:pPr>
            <a:r>
              <a:rPr lang="de-DE" sz="2000" dirty="0" smtClean="0"/>
              <a:t>5.1 Anteil an erneuerbaren Energien</a:t>
            </a:r>
            <a:endParaRPr lang="de-DE" sz="2000" dirty="0" smtClean="0"/>
          </a:p>
          <a:p>
            <a:pPr marL="624078" indent="-514350">
              <a:buNone/>
            </a:pPr>
            <a:r>
              <a:rPr lang="de-DE" sz="2300" dirty="0" smtClean="0"/>
              <a:t>6. </a:t>
            </a:r>
            <a:r>
              <a:rPr lang="de-DE" sz="2300" dirty="0" err="1" smtClean="0"/>
              <a:t>Geothermie</a:t>
            </a:r>
            <a:r>
              <a:rPr lang="de-DE" sz="2300" dirty="0" smtClean="0"/>
              <a:t> in Europa</a:t>
            </a:r>
          </a:p>
          <a:p>
            <a:pPr marL="880110" lvl="1" indent="-514350">
              <a:buNone/>
            </a:pPr>
            <a:r>
              <a:rPr lang="de-DE" sz="2000" dirty="0" smtClean="0"/>
              <a:t>6.1EEG-Fördermittel</a:t>
            </a:r>
          </a:p>
          <a:p>
            <a:pPr marL="624078" indent="-514350">
              <a:buNone/>
            </a:pPr>
            <a:r>
              <a:rPr lang="de-DE" sz="2400" dirty="0" smtClean="0"/>
              <a:t>7. Kostenbeispiel</a:t>
            </a:r>
          </a:p>
          <a:p>
            <a:pPr marL="880110" lvl="1" indent="-514350">
              <a:buNone/>
            </a:pPr>
            <a:r>
              <a:rPr lang="de-DE" sz="2000" dirty="0" smtClean="0"/>
              <a:t>7.1</a:t>
            </a:r>
            <a:r>
              <a:rPr lang="de-DE" sz="2000" dirty="0" smtClean="0"/>
              <a:t>	Wirtschaftlichkeit</a:t>
            </a:r>
          </a:p>
          <a:p>
            <a:pPr marL="624078" indent="-514350">
              <a:buNone/>
            </a:pPr>
            <a:r>
              <a:rPr lang="de-DE" sz="2300" dirty="0" smtClean="0"/>
              <a:t>8</a:t>
            </a:r>
            <a:r>
              <a:rPr lang="de-DE" sz="2300" dirty="0" smtClean="0"/>
              <a:t>.1 Vorteile von </a:t>
            </a:r>
            <a:r>
              <a:rPr lang="de-DE" sz="2300" dirty="0" err="1" smtClean="0"/>
              <a:t>Geothermie</a:t>
            </a:r>
            <a:r>
              <a:rPr lang="de-DE" sz="2300" dirty="0" smtClean="0"/>
              <a:t>-Kraftwerken</a:t>
            </a:r>
          </a:p>
          <a:p>
            <a:pPr marL="624078" indent="-514350">
              <a:buNone/>
            </a:pPr>
            <a:r>
              <a:rPr lang="de-DE" sz="2300" dirty="0" smtClean="0"/>
              <a:t>8.2 Nachteile von </a:t>
            </a:r>
            <a:r>
              <a:rPr lang="de-DE" sz="2300" dirty="0" err="1" smtClean="0"/>
              <a:t>Geothermie</a:t>
            </a:r>
            <a:r>
              <a:rPr lang="de-DE" sz="2300" dirty="0" smtClean="0"/>
              <a:t>-Kraftwerken</a:t>
            </a:r>
            <a:endParaRPr lang="de-DE" sz="2300" dirty="0" smtClean="0"/>
          </a:p>
          <a:p>
            <a:pPr marL="624078" indent="-514350">
              <a:buNone/>
            </a:pPr>
            <a:r>
              <a:rPr lang="de-DE" sz="2300" dirty="0" smtClean="0"/>
              <a:t>9</a:t>
            </a:r>
            <a:r>
              <a:rPr lang="de-DE" sz="2300" dirty="0" smtClean="0"/>
              <a:t>. </a:t>
            </a:r>
            <a:r>
              <a:rPr lang="de-DE" sz="2300" dirty="0" smtClean="0"/>
              <a:t>Merksatz</a:t>
            </a:r>
          </a:p>
          <a:p>
            <a:pPr marL="880110" lvl="1" indent="-514350">
              <a:buFont typeface="+mj-lt"/>
              <a:buAutoNum type="arabicPeriod"/>
            </a:pPr>
            <a:endParaRPr lang="de-DE" dirty="0"/>
          </a:p>
        </p:txBody>
      </p:sp>
      <p:sp>
        <p:nvSpPr>
          <p:cNvPr id="3" name="Titel 2"/>
          <p:cNvSpPr>
            <a:spLocks noGrp="1"/>
          </p:cNvSpPr>
          <p:nvPr>
            <p:ph type="title"/>
          </p:nvPr>
        </p:nvSpPr>
        <p:spPr/>
        <p:txBody>
          <a:bodyPr/>
          <a:lstStyle/>
          <a:p>
            <a:r>
              <a:rPr lang="de-DE" dirty="0" smtClean="0"/>
              <a:t>Gliederung</a:t>
            </a:r>
            <a:endParaRPr lang="de-DE" dirty="0"/>
          </a:p>
        </p:txBody>
      </p:sp>
      <p:sp>
        <p:nvSpPr>
          <p:cNvPr id="4" name="Foliennummernplatzhalter 3"/>
          <p:cNvSpPr>
            <a:spLocks noGrp="1"/>
          </p:cNvSpPr>
          <p:nvPr>
            <p:ph type="sldNum" sz="quarter" idx="12"/>
          </p:nvPr>
        </p:nvSpPr>
        <p:spPr/>
        <p:txBody>
          <a:bodyPr/>
          <a:lstStyle/>
          <a:p>
            <a:fld id="{6D9094D8-B2E2-4D83-AD53-059DD2A51FFA}" type="slidenum">
              <a:rPr lang="de-DE" smtClean="0"/>
              <a:pPr/>
              <a:t>3</a:t>
            </a:fld>
            <a:endParaRPr lang="de-DE"/>
          </a:p>
        </p:txBody>
      </p:sp>
      <p:sp>
        <p:nvSpPr>
          <p:cNvPr id="5"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D9094D8-B2E2-4D83-AD53-059DD2A51FFA}" type="slidenum">
              <a:rPr lang="de-DE" smtClean="0"/>
              <a:pPr/>
              <a:t>4</a:t>
            </a:fld>
            <a:endParaRPr lang="de-DE"/>
          </a:p>
        </p:txBody>
      </p:sp>
      <p:sp>
        <p:nvSpPr>
          <p:cNvPr id="5" name="Titel 4"/>
          <p:cNvSpPr>
            <a:spLocks noGrp="1"/>
          </p:cNvSpPr>
          <p:nvPr>
            <p:ph type="title"/>
          </p:nvPr>
        </p:nvSpPr>
        <p:spPr>
          <a:xfrm>
            <a:off x="457200" y="274638"/>
            <a:ext cx="8229600" cy="1570186"/>
          </a:xfrm>
        </p:spPr>
        <p:txBody>
          <a:bodyPr>
            <a:normAutofit fontScale="90000"/>
          </a:bodyPr>
          <a:lstStyle/>
          <a:p>
            <a:r>
              <a:rPr lang="de-DE" dirty="0" smtClean="0"/>
              <a:t>1. In welchem Zusammenhang stehen die Temperaturen unterschiedlicher tiefen?</a:t>
            </a:r>
            <a:endParaRPr lang="de-DE" dirty="0"/>
          </a:p>
        </p:txBody>
      </p:sp>
      <p:pic>
        <p:nvPicPr>
          <p:cNvPr id="25602" name="Picture 2" descr="http://www.geothermie.de/typo3temp/pics/0e41601354.jpg"/>
          <p:cNvPicPr>
            <a:picLocks noChangeAspect="1" noChangeArrowheads="1"/>
          </p:cNvPicPr>
          <p:nvPr/>
        </p:nvPicPr>
        <p:blipFill>
          <a:blip r:embed="rId3" cstate="print"/>
          <a:srcRect/>
          <a:stretch>
            <a:fillRect/>
          </a:stretch>
        </p:blipFill>
        <p:spPr bwMode="auto">
          <a:xfrm>
            <a:off x="1298910" y="1772817"/>
            <a:ext cx="6546180" cy="4680519"/>
          </a:xfrm>
          <a:prstGeom prst="rect">
            <a:avLst/>
          </a:prstGeom>
          <a:noFill/>
        </p:spPr>
      </p:pic>
      <p:sp>
        <p:nvSpPr>
          <p:cNvPr id="7" name="Rechteck 6"/>
          <p:cNvSpPr/>
          <p:nvPr/>
        </p:nvSpPr>
        <p:spPr>
          <a:xfrm>
            <a:off x="0" y="6581001"/>
            <a:ext cx="4572000" cy="276999"/>
          </a:xfrm>
          <a:prstGeom prst="rect">
            <a:avLst/>
          </a:prstGeom>
        </p:spPr>
        <p:txBody>
          <a:bodyPr>
            <a:spAutoFit/>
          </a:bodyPr>
          <a:lstStyle/>
          <a:p>
            <a:r>
              <a:rPr lang="de-DE" sz="1200" dirty="0" smtClean="0">
                <a:solidFill>
                  <a:schemeClr val="bg1"/>
                </a:solidFill>
                <a:latin typeface="Arial" pitchFamily="34" charset="0"/>
                <a:cs typeface="Arial" pitchFamily="34" charset="0"/>
              </a:rPr>
              <a:t>http://www.geothermie.de/typo3temp/pics/0e41601354.jpg</a:t>
            </a:r>
            <a:endParaRPr lang="de-DE" sz="1200" dirty="0">
              <a:solidFill>
                <a:schemeClr val="bg1"/>
              </a:solidFill>
              <a:latin typeface="Arial" pitchFamily="34" charset="0"/>
              <a:cs typeface="Arial" pitchFamily="34" charset="0"/>
            </a:endParaRPr>
          </a:p>
        </p:txBody>
      </p:sp>
      <p:sp>
        <p:nvSpPr>
          <p:cNvPr id="8"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r>
              <a:rPr lang="de-DE" dirty="0" smtClean="0"/>
              <a:t>ca. 30 – 50 %</a:t>
            </a:r>
          </a:p>
          <a:p>
            <a:pPr lvl="1"/>
            <a:r>
              <a:rPr lang="de-DE" dirty="0" smtClean="0"/>
              <a:t>Erdentstehung</a:t>
            </a:r>
          </a:p>
          <a:p>
            <a:pPr lvl="1"/>
            <a:endParaRPr lang="de-DE" dirty="0" smtClean="0"/>
          </a:p>
          <a:p>
            <a:r>
              <a:rPr lang="de-DE" dirty="0" smtClean="0"/>
              <a:t>ca. 50 – 70 % </a:t>
            </a:r>
          </a:p>
          <a:p>
            <a:pPr lvl="1"/>
            <a:r>
              <a:rPr lang="de-DE" dirty="0" smtClean="0"/>
              <a:t>Zerfallsreihen</a:t>
            </a:r>
          </a:p>
          <a:p>
            <a:pPr lvl="2"/>
            <a:r>
              <a:rPr lang="de-DE" dirty="0" smtClean="0"/>
              <a:t>Thorium 232</a:t>
            </a:r>
          </a:p>
          <a:p>
            <a:pPr lvl="2"/>
            <a:r>
              <a:rPr lang="de-DE" dirty="0" smtClean="0"/>
              <a:t>Uran 238</a:t>
            </a:r>
            <a:endParaRPr lang="de-DE" dirty="0"/>
          </a:p>
        </p:txBody>
      </p:sp>
      <p:sp>
        <p:nvSpPr>
          <p:cNvPr id="4" name="Foliennummernplatzhalter 3"/>
          <p:cNvSpPr>
            <a:spLocks noGrp="1"/>
          </p:cNvSpPr>
          <p:nvPr>
            <p:ph type="sldNum" sz="quarter" idx="12"/>
          </p:nvPr>
        </p:nvSpPr>
        <p:spPr/>
        <p:txBody>
          <a:bodyPr/>
          <a:lstStyle/>
          <a:p>
            <a:fld id="{6D9094D8-B2E2-4D83-AD53-059DD2A51FFA}" type="slidenum">
              <a:rPr lang="de-DE" smtClean="0"/>
              <a:pPr/>
              <a:t>5</a:t>
            </a:fld>
            <a:endParaRPr lang="de-DE"/>
          </a:p>
        </p:txBody>
      </p:sp>
      <p:sp>
        <p:nvSpPr>
          <p:cNvPr id="5" name="Titel 4"/>
          <p:cNvSpPr>
            <a:spLocks noGrp="1"/>
          </p:cNvSpPr>
          <p:nvPr>
            <p:ph type="title"/>
          </p:nvPr>
        </p:nvSpPr>
        <p:spPr/>
        <p:txBody>
          <a:bodyPr/>
          <a:lstStyle/>
          <a:p>
            <a:r>
              <a:rPr lang="de-DE" dirty="0" smtClean="0"/>
              <a:t>1.1 Restwärme </a:t>
            </a:r>
            <a:r>
              <a:rPr lang="de-DE" dirty="0" smtClean="0"/>
              <a:t>der Erde</a:t>
            </a:r>
            <a:endParaRPr lang="de-DE" dirty="0"/>
          </a:p>
        </p:txBody>
      </p:sp>
      <p:sp>
        <p:nvSpPr>
          <p:cNvPr id="6"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
        <p:nvSpPr>
          <p:cNvPr id="8" name="Rechteck 7"/>
          <p:cNvSpPr/>
          <p:nvPr/>
        </p:nvSpPr>
        <p:spPr>
          <a:xfrm>
            <a:off x="0" y="6581001"/>
            <a:ext cx="2987824" cy="276999"/>
          </a:xfrm>
          <a:prstGeom prst="rect">
            <a:avLst/>
          </a:prstGeom>
        </p:spPr>
        <p:txBody>
          <a:bodyPr wrap="square">
            <a:spAutoFit/>
          </a:bodyPr>
          <a:lstStyle/>
          <a:p>
            <a:r>
              <a:rPr lang="de-DE" sz="1200" dirty="0" smtClean="0">
                <a:solidFill>
                  <a:schemeClr val="bg1"/>
                </a:solidFill>
                <a:latin typeface="Arial" pitchFamily="34" charset="0"/>
                <a:cs typeface="Arial" pitchFamily="34" charset="0"/>
              </a:rPr>
              <a:t>http://de.wikipedia.org/wiki/Geothermie</a:t>
            </a:r>
            <a:endParaRPr lang="de-DE"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D9094D8-B2E2-4D83-AD53-059DD2A51FFA}" type="slidenum">
              <a:rPr lang="de-DE" smtClean="0"/>
              <a:pPr/>
              <a:t>6</a:t>
            </a:fld>
            <a:endParaRPr lang="de-DE"/>
          </a:p>
        </p:txBody>
      </p:sp>
      <p:sp>
        <p:nvSpPr>
          <p:cNvPr id="6"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pic>
        <p:nvPicPr>
          <p:cNvPr id="1026" name="Picture 2" descr="Fenster schließen!"/>
          <p:cNvPicPr>
            <a:picLocks noChangeAspect="1" noChangeArrowheads="1"/>
          </p:cNvPicPr>
          <p:nvPr/>
        </p:nvPicPr>
        <p:blipFill>
          <a:blip r:embed="rId3" cstate="print"/>
          <a:srcRect/>
          <a:stretch>
            <a:fillRect/>
          </a:stretch>
        </p:blipFill>
        <p:spPr bwMode="auto">
          <a:xfrm>
            <a:off x="359532" y="188640"/>
            <a:ext cx="8424936" cy="6213947"/>
          </a:xfrm>
          <a:prstGeom prst="rect">
            <a:avLst/>
          </a:prstGeom>
          <a:noFill/>
        </p:spPr>
      </p:pic>
      <p:sp>
        <p:nvSpPr>
          <p:cNvPr id="8" name="Rechteck 7"/>
          <p:cNvSpPr/>
          <p:nvPr/>
        </p:nvSpPr>
        <p:spPr>
          <a:xfrm>
            <a:off x="0" y="6453336"/>
            <a:ext cx="4572000" cy="461665"/>
          </a:xfrm>
          <a:prstGeom prst="rect">
            <a:avLst/>
          </a:prstGeom>
        </p:spPr>
        <p:txBody>
          <a:bodyPr>
            <a:spAutoFit/>
          </a:bodyPr>
          <a:lstStyle/>
          <a:p>
            <a:r>
              <a:rPr lang="de-DE" sz="1200" dirty="0" smtClean="0">
                <a:solidFill>
                  <a:schemeClr val="bg1"/>
                </a:solidFill>
                <a:latin typeface="Arial" pitchFamily="34" charset="0"/>
                <a:cs typeface="Arial" pitchFamily="34" charset="0"/>
              </a:rPr>
              <a:t>http://www.seilnacht.com/Lexikon/zradium.html</a:t>
            </a:r>
          </a:p>
          <a:p>
            <a:r>
              <a:rPr lang="de-DE" sz="1200" dirty="0" smtClean="0">
                <a:solidFill>
                  <a:schemeClr val="bg1"/>
                </a:solidFill>
                <a:latin typeface="Arial" pitchFamily="34" charset="0"/>
                <a:cs typeface="Arial" pitchFamily="34" charset="0"/>
              </a:rPr>
              <a:t>http://de.wikipedia.org/wiki/Elektronenvolt</a:t>
            </a:r>
            <a:endParaRPr lang="de-DE" sz="1200" dirty="0">
              <a:solidFill>
                <a:schemeClr val="bg1"/>
              </a:solidFill>
              <a:latin typeface="Arial" pitchFamily="34" charset="0"/>
              <a:cs typeface="Arial" pitchFamily="34" charset="0"/>
            </a:endParaRPr>
          </a:p>
        </p:txBody>
      </p:sp>
      <p:sp>
        <p:nvSpPr>
          <p:cNvPr id="7" name="Titel 4"/>
          <p:cNvSpPr>
            <a:spLocks noGrp="1"/>
          </p:cNvSpPr>
          <p:nvPr>
            <p:ph type="title"/>
          </p:nvPr>
        </p:nvSpPr>
        <p:spPr>
          <a:xfrm>
            <a:off x="-36512" y="-18256"/>
            <a:ext cx="8229600" cy="1143000"/>
          </a:xfrm>
        </p:spPr>
        <p:txBody>
          <a:bodyPr/>
          <a:lstStyle/>
          <a:p>
            <a:r>
              <a:rPr lang="de-DE" dirty="0" smtClean="0"/>
              <a:t>1.1.1</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D9094D8-B2E2-4D83-AD53-059DD2A51FFA}" type="slidenum">
              <a:rPr lang="de-DE" smtClean="0"/>
              <a:pPr/>
              <a:t>7</a:t>
            </a:fld>
            <a:endParaRPr lang="de-DE"/>
          </a:p>
        </p:txBody>
      </p:sp>
      <p:sp>
        <p:nvSpPr>
          <p:cNvPr id="5" name="Titel 4"/>
          <p:cNvSpPr>
            <a:spLocks noGrp="1"/>
          </p:cNvSpPr>
          <p:nvPr>
            <p:ph type="title"/>
          </p:nvPr>
        </p:nvSpPr>
        <p:spPr/>
        <p:txBody>
          <a:bodyPr>
            <a:normAutofit fontScale="90000"/>
          </a:bodyPr>
          <a:lstStyle/>
          <a:p>
            <a:r>
              <a:rPr lang="de-DE" dirty="0" smtClean="0"/>
              <a:t>2. Erschließung </a:t>
            </a:r>
            <a:r>
              <a:rPr lang="de-DE" dirty="0" smtClean="0"/>
              <a:t>von </a:t>
            </a:r>
            <a:r>
              <a:rPr lang="de-DE" dirty="0" err="1" smtClean="0"/>
              <a:t>Geothermie</a:t>
            </a:r>
            <a:endParaRPr lang="de-DE" dirty="0"/>
          </a:p>
        </p:txBody>
      </p:sp>
      <p:sp>
        <p:nvSpPr>
          <p:cNvPr id="6" name="Rechteck 5"/>
          <p:cNvSpPr/>
          <p:nvPr/>
        </p:nvSpPr>
        <p:spPr>
          <a:xfrm>
            <a:off x="0" y="6396335"/>
            <a:ext cx="2627784" cy="461665"/>
          </a:xfrm>
          <a:prstGeom prst="rect">
            <a:avLst/>
          </a:prstGeom>
        </p:spPr>
        <p:txBody>
          <a:bodyPr wrap="square">
            <a:spAutoFit/>
          </a:bodyPr>
          <a:lstStyle/>
          <a:p>
            <a:r>
              <a:rPr lang="de-DE" sz="1200" dirty="0" smtClean="0">
                <a:solidFill>
                  <a:schemeClr val="bg1"/>
                </a:solidFill>
                <a:latin typeface="Arial" pitchFamily="34" charset="0"/>
                <a:cs typeface="Arial" pitchFamily="34" charset="0"/>
              </a:rPr>
              <a:t>http://www.geokraftwerke.de/geokraftwerke/projekte/projektablauf.html</a:t>
            </a:r>
            <a:endParaRPr lang="de-DE" sz="1200" dirty="0">
              <a:solidFill>
                <a:schemeClr val="bg1"/>
              </a:solidFill>
              <a:latin typeface="Arial" pitchFamily="34" charset="0"/>
              <a:cs typeface="Arial" pitchFamily="34" charset="0"/>
            </a:endParaRPr>
          </a:p>
        </p:txBody>
      </p:sp>
      <p:pic>
        <p:nvPicPr>
          <p:cNvPr id="1026" name="Picture 2" descr="https://www.geokraftwerke.de/fileadmin/geothermie/images/geothermie_projektablauf_1.jpg"/>
          <p:cNvPicPr>
            <a:picLocks noChangeAspect="1" noChangeArrowheads="1"/>
          </p:cNvPicPr>
          <p:nvPr/>
        </p:nvPicPr>
        <p:blipFill>
          <a:blip r:embed="rId2" cstate="print"/>
          <a:srcRect/>
          <a:stretch>
            <a:fillRect/>
          </a:stretch>
        </p:blipFill>
        <p:spPr bwMode="auto">
          <a:xfrm>
            <a:off x="377340" y="1583034"/>
            <a:ext cx="8389320" cy="4294238"/>
          </a:xfrm>
          <a:prstGeom prst="rect">
            <a:avLst/>
          </a:prstGeom>
          <a:noFill/>
        </p:spPr>
      </p:pic>
      <p:sp>
        <p:nvSpPr>
          <p:cNvPr id="8"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Hochenthalpie Lagerstätten</a:t>
            </a:r>
          </a:p>
          <a:p>
            <a:pPr lvl="1"/>
            <a:r>
              <a:rPr lang="de-DE" dirty="0" smtClean="0"/>
              <a:t>Vulkane werden benötigt</a:t>
            </a:r>
          </a:p>
          <a:p>
            <a:pPr lvl="1"/>
            <a:r>
              <a:rPr lang="de-DE" dirty="0" smtClean="0"/>
              <a:t>Fluid und/oder Wasserdampf in</a:t>
            </a:r>
            <a:br>
              <a:rPr lang="de-DE" dirty="0" smtClean="0"/>
            </a:br>
            <a:r>
              <a:rPr lang="de-DE" dirty="0" smtClean="0"/>
              <a:t>2000m (ca. 200°C )</a:t>
            </a:r>
          </a:p>
          <a:p>
            <a:pPr lvl="1"/>
            <a:endParaRPr lang="de-DE" dirty="0" smtClean="0"/>
          </a:p>
          <a:p>
            <a:r>
              <a:rPr lang="de-DE" dirty="0" smtClean="0"/>
              <a:t>Tiefenthalpie Lagerstätten</a:t>
            </a:r>
          </a:p>
          <a:p>
            <a:pPr lvl="1"/>
            <a:r>
              <a:rPr lang="de-DE" dirty="0" smtClean="0"/>
              <a:t>Stromerzeugung durch leicht</a:t>
            </a:r>
            <a:br>
              <a:rPr lang="de-DE" dirty="0" smtClean="0"/>
            </a:br>
            <a:r>
              <a:rPr lang="de-DE" dirty="0" smtClean="0"/>
              <a:t>siedendes Wasser</a:t>
            </a:r>
          </a:p>
          <a:p>
            <a:pPr lvl="1"/>
            <a:r>
              <a:rPr lang="de-DE" dirty="0" smtClean="0"/>
              <a:t>tiefe Bohrungen bis 6000m</a:t>
            </a:r>
            <a:br>
              <a:rPr lang="de-DE" dirty="0" smtClean="0"/>
            </a:br>
            <a:r>
              <a:rPr lang="de-DE" dirty="0" smtClean="0"/>
              <a:t>werden benötigt (ca. 160 - 180°C )</a:t>
            </a:r>
          </a:p>
          <a:p>
            <a:pPr lvl="1"/>
            <a:endParaRPr lang="de-DE" dirty="0"/>
          </a:p>
        </p:txBody>
      </p:sp>
      <p:sp>
        <p:nvSpPr>
          <p:cNvPr id="4" name="Foliennummernplatzhalter 3"/>
          <p:cNvSpPr>
            <a:spLocks noGrp="1"/>
          </p:cNvSpPr>
          <p:nvPr>
            <p:ph type="sldNum" sz="quarter" idx="12"/>
          </p:nvPr>
        </p:nvSpPr>
        <p:spPr/>
        <p:txBody>
          <a:bodyPr/>
          <a:lstStyle/>
          <a:p>
            <a:fld id="{6D9094D8-B2E2-4D83-AD53-059DD2A51FFA}" type="slidenum">
              <a:rPr lang="de-DE" smtClean="0"/>
              <a:pPr/>
              <a:t>8</a:t>
            </a:fld>
            <a:endParaRPr lang="de-DE"/>
          </a:p>
        </p:txBody>
      </p:sp>
      <p:sp>
        <p:nvSpPr>
          <p:cNvPr id="5" name="Titel 4"/>
          <p:cNvSpPr>
            <a:spLocks noGrp="1"/>
          </p:cNvSpPr>
          <p:nvPr>
            <p:ph type="title"/>
          </p:nvPr>
        </p:nvSpPr>
        <p:spPr/>
        <p:txBody>
          <a:bodyPr>
            <a:noAutofit/>
          </a:bodyPr>
          <a:lstStyle/>
          <a:p>
            <a:r>
              <a:rPr lang="de-DE" sz="3200" dirty="0" smtClean="0"/>
              <a:t>2.1 Enthalpie </a:t>
            </a:r>
            <a:r>
              <a:rPr lang="de-DE" sz="3200" dirty="0" smtClean="0"/>
              <a:t>- Lagerstätten</a:t>
            </a:r>
            <a:endParaRPr lang="de-DE" sz="3200" dirty="0"/>
          </a:p>
        </p:txBody>
      </p:sp>
      <p:pic>
        <p:nvPicPr>
          <p:cNvPr id="1026" name="Picture 2" descr="http://upload.wikimedia.org/wikipedia/commons/thumb/9/9b/Geothermie_Prinzip.svg/220px-Geothermie_Prinzip.svg.png"/>
          <p:cNvPicPr>
            <a:picLocks noChangeAspect="1" noChangeArrowheads="1"/>
          </p:cNvPicPr>
          <p:nvPr/>
        </p:nvPicPr>
        <p:blipFill>
          <a:blip r:embed="rId3" cstate="print"/>
          <a:srcRect/>
          <a:stretch>
            <a:fillRect/>
          </a:stretch>
        </p:blipFill>
        <p:spPr bwMode="auto">
          <a:xfrm>
            <a:off x="5940152" y="1124744"/>
            <a:ext cx="2961448" cy="4186412"/>
          </a:xfrm>
          <a:prstGeom prst="rect">
            <a:avLst/>
          </a:prstGeom>
          <a:noFill/>
        </p:spPr>
      </p:pic>
      <p:sp>
        <p:nvSpPr>
          <p:cNvPr id="7"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6D9094D8-B2E2-4D83-AD53-059DD2A51FFA}" type="slidenum">
              <a:rPr lang="de-DE" smtClean="0"/>
              <a:pPr/>
              <a:t>9</a:t>
            </a:fld>
            <a:endParaRPr lang="de-DE"/>
          </a:p>
        </p:txBody>
      </p:sp>
      <p:sp>
        <p:nvSpPr>
          <p:cNvPr id="5" name="Titel 4"/>
          <p:cNvSpPr>
            <a:spLocks noGrp="1"/>
          </p:cNvSpPr>
          <p:nvPr>
            <p:ph type="title"/>
          </p:nvPr>
        </p:nvSpPr>
        <p:spPr/>
        <p:txBody>
          <a:bodyPr>
            <a:normAutofit fontScale="90000"/>
          </a:bodyPr>
          <a:lstStyle/>
          <a:p>
            <a:r>
              <a:rPr lang="de-DE" dirty="0" smtClean="0"/>
              <a:t>2.1.1 Hydrothermale </a:t>
            </a:r>
            <a:r>
              <a:rPr lang="de-DE" dirty="0" err="1" smtClean="0"/>
              <a:t>Geothermie</a:t>
            </a:r>
            <a:endParaRPr lang="de-DE" dirty="0"/>
          </a:p>
        </p:txBody>
      </p:sp>
      <p:pic>
        <p:nvPicPr>
          <p:cNvPr id="26626" name="Picture 2" descr="http://upload.wikimedia.org/wikipedia/commons/6/61/Geothermie_verfahren.png"/>
          <p:cNvPicPr>
            <a:picLocks noChangeAspect="1" noChangeArrowheads="1"/>
          </p:cNvPicPr>
          <p:nvPr/>
        </p:nvPicPr>
        <p:blipFill>
          <a:blip r:embed="rId3" cstate="print"/>
          <a:srcRect/>
          <a:stretch>
            <a:fillRect/>
          </a:stretch>
        </p:blipFill>
        <p:spPr bwMode="auto">
          <a:xfrm>
            <a:off x="862894" y="1484784"/>
            <a:ext cx="7418213" cy="4860813"/>
          </a:xfrm>
          <a:prstGeom prst="rect">
            <a:avLst/>
          </a:prstGeom>
          <a:noFill/>
        </p:spPr>
      </p:pic>
      <p:sp>
        <p:nvSpPr>
          <p:cNvPr id="7" name="Rechteck 6"/>
          <p:cNvSpPr/>
          <p:nvPr/>
        </p:nvSpPr>
        <p:spPr>
          <a:xfrm>
            <a:off x="0" y="6396335"/>
            <a:ext cx="3419872" cy="461665"/>
          </a:xfrm>
          <a:prstGeom prst="rect">
            <a:avLst/>
          </a:prstGeom>
        </p:spPr>
        <p:txBody>
          <a:bodyPr wrap="square">
            <a:spAutoFit/>
          </a:bodyPr>
          <a:lstStyle/>
          <a:p>
            <a:r>
              <a:rPr lang="de-DE" sz="1200" dirty="0" smtClean="0">
                <a:solidFill>
                  <a:schemeClr val="bg1"/>
                </a:solidFill>
                <a:latin typeface="Arial" pitchFamily="34" charset="0"/>
                <a:cs typeface="Arial" pitchFamily="34" charset="0"/>
              </a:rPr>
              <a:t>http://upload.wikimedia.org/wikipedia/commons/6/61/Geothermie_verfahren.png</a:t>
            </a:r>
            <a:endParaRPr lang="de-DE" sz="1200" dirty="0">
              <a:solidFill>
                <a:schemeClr val="bg1"/>
              </a:solidFill>
              <a:latin typeface="Arial" pitchFamily="34" charset="0"/>
              <a:cs typeface="Arial" pitchFamily="34" charset="0"/>
            </a:endParaRPr>
          </a:p>
        </p:txBody>
      </p:sp>
      <p:sp>
        <p:nvSpPr>
          <p:cNvPr id="9" name="Fußzeilenplatzhalter 4"/>
          <p:cNvSpPr>
            <a:spLocks noGrp="1"/>
          </p:cNvSpPr>
          <p:nvPr>
            <p:ph type="ftr" sz="quarter" idx="11"/>
          </p:nvPr>
        </p:nvSpPr>
        <p:spPr>
          <a:xfrm>
            <a:off x="3635896" y="6407944"/>
            <a:ext cx="4176464" cy="365125"/>
          </a:xfrm>
        </p:spPr>
        <p:txBody>
          <a:bodyPr/>
          <a:lstStyle/>
          <a:p>
            <a:pPr algn="l"/>
            <a:r>
              <a:rPr lang="de-DE" dirty="0" smtClean="0"/>
              <a:t>LF 12.17 Energieressourcen schonen von Frederic Schlömer</a:t>
            </a:r>
            <a:endParaRPr lang="de-D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1031</Words>
  <Application>Microsoft Office PowerPoint</Application>
  <PresentationFormat>Bildschirmpräsentation (4:3)</PresentationFormat>
  <Paragraphs>273</Paragraphs>
  <Slides>27</Slides>
  <Notes>18</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Deimos</vt:lpstr>
      <vt:lpstr>Geothermie</vt:lpstr>
      <vt:lpstr>Gliederung</vt:lpstr>
      <vt:lpstr>Gliederung</vt:lpstr>
      <vt:lpstr>1. In welchem Zusammenhang stehen die Temperaturen unterschiedlicher tiefen?</vt:lpstr>
      <vt:lpstr>1.1 Restwärme der Erde</vt:lpstr>
      <vt:lpstr>1.1.1</vt:lpstr>
      <vt:lpstr>2. Erschließung von Geothermie</vt:lpstr>
      <vt:lpstr>2.1 Enthalpie - Lagerstätten</vt:lpstr>
      <vt:lpstr>2.1.1 Hydrothermale Geothermie</vt:lpstr>
      <vt:lpstr>2.1.2 Petrothermale Geothermie</vt:lpstr>
      <vt:lpstr>Vor- &amp; Nachteile</vt:lpstr>
      <vt:lpstr>3. Wie könnte sich Wasser unter Unterdruck verhalten?</vt:lpstr>
      <vt:lpstr>3.1 Phasendiagramm des Wassers</vt:lpstr>
      <vt:lpstr>4.1 Aufbau &amp; Funktion eines ORC-Kraftwerkes</vt:lpstr>
      <vt:lpstr>4.1 Aufbau &amp; Funktion eines ORC-Kraftwerkes</vt:lpstr>
      <vt:lpstr>4.2 Aufbau &amp; Funktion eines Kalina-Kraftwerkes</vt:lpstr>
      <vt:lpstr>Vor- &amp; Nachteile</vt:lpstr>
      <vt:lpstr>5. Geothermie in Deutschland</vt:lpstr>
      <vt:lpstr>5.1 Anteil an erneuerbaren Energien</vt:lpstr>
      <vt:lpstr>6. Geothermie in Europa</vt:lpstr>
      <vt:lpstr>6.1 EEG-Fördermittel</vt:lpstr>
      <vt:lpstr>7. Kostenbeispiel</vt:lpstr>
      <vt:lpstr>7. Kostenbeispiel</vt:lpstr>
      <vt:lpstr>7.1 Wirtschaftlichkeit</vt:lpstr>
      <vt:lpstr>8.1 Vorteile von Geothermie-Kraftwerken</vt:lpstr>
      <vt:lpstr>8.2 Nachteile von Geothermie-Kraftwerken</vt:lpstr>
      <vt:lpstr>9. Merksatz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Geothermie</dc:title>
  <dc:creator>a</dc:creator>
  <cp:lastModifiedBy>Frederic Schlömer</cp:lastModifiedBy>
  <cp:revision>70</cp:revision>
  <dcterms:created xsi:type="dcterms:W3CDTF">2014-03-18T07:41:07Z</dcterms:created>
  <dcterms:modified xsi:type="dcterms:W3CDTF">2014-04-28T09:21:42Z</dcterms:modified>
</cp:coreProperties>
</file>