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8" r:id="rId3"/>
    <p:sldId id="297" r:id="rId4"/>
    <p:sldId id="276" r:id="rId5"/>
    <p:sldId id="277" r:id="rId6"/>
    <p:sldId id="267" r:id="rId7"/>
    <p:sldId id="262" r:id="rId8"/>
    <p:sldId id="260" r:id="rId9"/>
    <p:sldId id="261" r:id="rId10"/>
    <p:sldId id="281" r:id="rId11"/>
    <p:sldId id="263" r:id="rId12"/>
    <p:sldId id="268" r:id="rId13"/>
    <p:sldId id="283" r:id="rId14"/>
    <p:sldId id="302" r:id="rId15"/>
    <p:sldId id="308" r:id="rId16"/>
    <p:sldId id="303" r:id="rId17"/>
    <p:sldId id="310" r:id="rId18"/>
    <p:sldId id="309" r:id="rId19"/>
    <p:sldId id="304" r:id="rId20"/>
    <p:sldId id="284" r:id="rId21"/>
    <p:sldId id="285" r:id="rId22"/>
    <p:sldId id="291" r:id="rId23"/>
    <p:sldId id="290" r:id="rId24"/>
    <p:sldId id="292" r:id="rId25"/>
    <p:sldId id="293" r:id="rId26"/>
    <p:sldId id="294" r:id="rId27"/>
    <p:sldId id="286" r:id="rId28"/>
    <p:sldId id="287" r:id="rId29"/>
    <p:sldId id="306" r:id="rId30"/>
    <p:sldId id="269" r:id="rId31"/>
    <p:sldId id="270" r:id="rId32"/>
    <p:sldId id="271" r:id="rId33"/>
    <p:sldId id="272" r:id="rId34"/>
    <p:sldId id="298" r:id="rId35"/>
    <p:sldId id="300" r:id="rId36"/>
    <p:sldId id="301" r:id="rId37"/>
    <p:sldId id="257" r:id="rId38"/>
    <p:sldId id="258" r:id="rId39"/>
    <p:sldId id="275" r:id="rId40"/>
    <p:sldId id="307" r:id="rId41"/>
    <p:sldId id="265" r:id="rId42"/>
    <p:sldId id="266" r:id="rId43"/>
    <p:sldId id="273" r:id="rId44"/>
    <p:sldId id="299" r:id="rId45"/>
    <p:sldId id="305" r:id="rId46"/>
    <p:sldId id="296" r:id="rId47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9900" y="1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BC9D30C1-8269-41D6-A8E6-CE6B815E223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40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9900" y="9516040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A07BE398-3A8C-4C99-9695-3B87F7C8BB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900" y="1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815CC59-85D1-4A2A-B195-857EC92DADE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900" y="9516040"/>
            <a:ext cx="2983495" cy="50093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0F409B9C-7A98-4F92-8DAA-F87E5BC6D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9B9C-7A98-4F92-8DAA-F87E5BC6D4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EFB-363D-49A7-878D-46EDAE09EFDB}" type="datetime1">
              <a:rPr lang="en-US" smtClean="0"/>
              <a:t>4/15/2013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F268-2DC8-4E66-A61E-02222EC6E6D9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8D4-6779-40DD-9BF2-220B5D92D31C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804E-9A26-45C3-9891-07DD290BBD52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535-BF02-4B83-8DB1-A9682576318E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4538-B87F-4CE0-AF18-9431630B4FB5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865F-19ED-419C-9DE5-88F4FBA76684}" type="datetime1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6B1B-666F-48C3-9D8A-F43759717BA2}" type="datetime1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2F05-C1C0-4503-809D-4908749C1AE6}" type="datetime1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991-4B7E-4435-B748-8A25A7A55D66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92EE-B7A4-4F45-AC2F-A8A232042533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1776E-2A29-498C-8FFC-356119BD38AA}" type="datetime1">
              <a:rPr lang="en-US" smtClean="0"/>
              <a:t>4/15/2013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AEC17-AEDA-4F6E-ACDD-772D1F083135}" type="slidenum">
              <a:rPr lang="en-US" smtClean="0"/>
              <a:t>‹Nr.›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endblatt.de/wirtschaft/article1995227/Energie-Der-teure-Strom-von-Geesthacht.html" TargetMode="External"/><Relationship Id="rId13" Type="http://schemas.openxmlformats.org/officeDocument/2006/relationships/hyperlink" Target="http://www.welt.de/print-welt/article510210/Stichwort-Pumpspeicherkraftwerk-Geesthacht.html" TargetMode="External"/><Relationship Id="rId3" Type="http://schemas.openxmlformats.org/officeDocument/2006/relationships/hyperlink" Target="http://nibis.ni.schule.de/~bfseta/e-learning/energietechnik/energieversorgung/bespiel-belastungskurve.html" TargetMode="External"/><Relationship Id="rId7" Type="http://schemas.openxmlformats.org/officeDocument/2006/relationships/hyperlink" Target="http://kraftwerke.vattenfall.de/powerplant/geesthacht" TargetMode="External"/><Relationship Id="rId12" Type="http://schemas.openxmlformats.org/officeDocument/2006/relationships/hyperlink" Target="http://hamburg.nabu.de/projekte/wasser/elbe/14418.html" TargetMode="External"/><Relationship Id="rId2" Type="http://schemas.openxmlformats.org/officeDocument/2006/relationships/hyperlink" Target="http://www.youtube.com/watch?v=I1qkVlIEtVQ" TargetMode="External"/><Relationship Id="rId16" Type="http://schemas.openxmlformats.org/officeDocument/2006/relationships/hyperlink" Target="http://de.wikipedia.org/wiki/Francis-Turb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Pumpspeicherwerk_Goldisthal" TargetMode="External"/><Relationship Id="rId11" Type="http://schemas.openxmlformats.org/officeDocument/2006/relationships/hyperlink" Target="http://www.zeit.de/2012/03/Kommentar-Umweltschutz" TargetMode="External"/><Relationship Id="rId5" Type="http://schemas.openxmlformats.org/officeDocument/2006/relationships/hyperlink" Target="http://kraftwerke.vattenfall.de/powerplant/goldisthal" TargetMode="External"/><Relationship Id="rId15" Type="http://schemas.openxmlformats.org/officeDocument/2006/relationships/hyperlink" Target="http://de.wikipedia.org/wiki/Wasserkraft" TargetMode="External"/><Relationship Id="rId10" Type="http://schemas.openxmlformats.org/officeDocument/2006/relationships/hyperlink" Target="http://www.geesthacht.de/pumpspeicherkraftwerk" TargetMode="External"/><Relationship Id="rId4" Type="http://schemas.openxmlformats.org/officeDocument/2006/relationships/hyperlink" Target="http://de.wikipedia.org/wiki/Wasserkraftwerk" TargetMode="External"/><Relationship Id="rId9" Type="http://schemas.openxmlformats.org/officeDocument/2006/relationships/hyperlink" Target="http://de.wikipedia.org/wiki/Pumpspeicherkraftwerk_Geesthacht" TargetMode="External"/><Relationship Id="rId14" Type="http://schemas.openxmlformats.org/officeDocument/2006/relationships/hyperlink" Target="http://www.vde.com/de/Regionalorganisation/Bezirksvereine/Kassel/berichte_mitteilungen/Berichte/2006/documents/mcms/vattenfall.pdf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dung-lsa.de/files/00076354ffee4c76fa5304926d8d910d/pumpspeicherwerk.jpg" TargetMode="External"/><Relationship Id="rId13" Type="http://schemas.openxmlformats.org/officeDocument/2006/relationships/hyperlink" Target="http://upload.wikimedia.org/wikipedia/commons/1/18/Wasserkreislauf.png" TargetMode="External"/><Relationship Id="rId3" Type="http://schemas.openxmlformats.org/officeDocument/2006/relationships/hyperlink" Target="http://www.energien-erneuerbar.de/wasserkraft.html" TargetMode="External"/><Relationship Id="rId7" Type="http://schemas.openxmlformats.org/officeDocument/2006/relationships/hyperlink" Target="http://de.wikipedia.org/wiki/Kaplan-Turbine" TargetMode="External"/><Relationship Id="rId12" Type="http://schemas.openxmlformats.org/officeDocument/2006/relationships/hyperlink" Target="http://www.thema-energie.de/energie-erzeugen/erneuerbare-energien/wasserkraft/grundlagen/funktionsweise-der-wasserkraft.html" TargetMode="External"/><Relationship Id="rId2" Type="http://schemas.openxmlformats.org/officeDocument/2006/relationships/hyperlink" Target="http://www.hydroelectra.ch/wasserkraft-mainmenu-32/technik-mainmenu-35/turbinentypen-mainmenu-42.html" TargetMode="External"/><Relationship Id="rId16" Type="http://schemas.openxmlformats.org/officeDocument/2006/relationships/hyperlink" Target="http://www.erneuerbare-energien.de/fileadmin/ee-import/files/pdfs/allgemein/application/pdf/potential_wasserkraft_b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Pelton-Turbine" TargetMode="External"/><Relationship Id="rId11" Type="http://schemas.openxmlformats.org/officeDocument/2006/relationships/hyperlink" Target="http://de.wikipedia.org/wiki/Pumpspeicherkraftwerk" TargetMode="External"/><Relationship Id="rId5" Type="http://schemas.openxmlformats.org/officeDocument/2006/relationships/hyperlink" Target="http://www.wasserkraft.org/wasserkraft-allgemein-35-Informationsfaltblatt+Wasserkraft" TargetMode="External"/><Relationship Id="rId15" Type="http://schemas.openxmlformats.org/officeDocument/2006/relationships/hyperlink" Target="http://www.wasser-aqualino.de/uploads/media/Der_nat%C3%BCrliche_Wasserkreislauf_01.pdf" TargetMode="External"/><Relationship Id="rId10" Type="http://schemas.openxmlformats.org/officeDocument/2006/relationships/hyperlink" Target="http://de.wikipedia.org/wiki/Energie" TargetMode="External"/><Relationship Id="rId4" Type="http://schemas.openxmlformats.org/officeDocument/2006/relationships/hyperlink" Target="http://www.klimawandel-global.de/oekostrom/energiequellen/wasserkraft-wichtige-fakten-details/" TargetMode="External"/><Relationship Id="rId9" Type="http://schemas.openxmlformats.org/officeDocument/2006/relationships/hyperlink" Target="http://de.wikipedia.org/wiki/Wirkungsgrad" TargetMode="External"/><Relationship Id="rId14" Type="http://schemas.openxmlformats.org/officeDocument/2006/relationships/hyperlink" Target="http://de.wikipedia.org/wiki/Wasserkreislauf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rgedorfer-zeitung.de/geesthacht/article119067/Guens?print=yes" TargetMode="External"/><Relationship Id="rId3" Type="http://schemas.openxmlformats.org/officeDocument/2006/relationships/hyperlink" Target="http://commons.wikimedia.org/wiki/File:Trafo_1.png" TargetMode="External"/><Relationship Id="rId7" Type="http://schemas.openxmlformats.org/officeDocument/2006/relationships/hyperlink" Target="http://de.academic.ru/dic.nsf/dewiki/1141082" TargetMode="External"/><Relationship Id="rId2" Type="http://schemas.openxmlformats.org/officeDocument/2006/relationships/hyperlink" Target="http://commons.wikimedia.org/wiki/File:Leitungsverlust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Hochspannungsleitung" TargetMode="External"/><Relationship Id="rId5" Type="http://schemas.openxmlformats.org/officeDocument/2006/relationships/hyperlink" Target="http://www.weltderphysik.de/gebiete/technik/energie/speichern-und-transportieren/strom/hochspannung/" TargetMode="External"/><Relationship Id="rId10" Type="http://schemas.openxmlformats.org/officeDocument/2006/relationships/hyperlink" Target="http://www.energieblog24.de/pumpspeicherkraftwerke/" TargetMode="External"/><Relationship Id="rId4" Type="http://schemas.openxmlformats.org/officeDocument/2006/relationships/hyperlink" Target="http://de.wikipedia.org/wiki/Transformator" TargetMode="External"/><Relationship Id="rId9" Type="http://schemas.openxmlformats.org/officeDocument/2006/relationships/hyperlink" Target="http://www.uni-weimar.de/Bauing/wbbau/studium/zusatz/exkursionen/_gfxAlumniGoldis2002/alumni_bild_09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/>
          </a:bodyPr>
          <a:lstStyle/>
          <a:p>
            <a:r>
              <a:rPr lang="de-DE" sz="6000" dirty="0" smtClean="0"/>
              <a:t>Wasserkraft/PSW</a:t>
            </a:r>
            <a:endParaRPr lang="en-US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Lerngebiet: Energieressourcen schonen</a:t>
            </a:r>
          </a:p>
          <a:p>
            <a:endParaRPr lang="de-DE" dirty="0" smtClean="0"/>
          </a:p>
          <a:p>
            <a:r>
              <a:rPr lang="de-DE" dirty="0" smtClean="0"/>
              <a:t>von Tim Jargstorff</a:t>
            </a:r>
          </a:p>
          <a:p>
            <a:r>
              <a:rPr lang="de-DE" dirty="0" smtClean="0"/>
              <a:t>FOS T </a:t>
            </a:r>
            <a:r>
              <a:rPr lang="de-DE" sz="3200" dirty="0" smtClean="0"/>
              <a:t>12-2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8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Nutzen der Gravitation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Gravitation = Erdanziehungskraft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durch diesen natürlichen Faktor fließt das Wasser von höher gelegen Punkten in Richtung des Niedrigsten</a:t>
            </a:r>
          </a:p>
          <a:p>
            <a:endParaRPr lang="de-DE" dirty="0" smtClean="0"/>
          </a:p>
          <a:p>
            <a:r>
              <a:rPr lang="de-DE" dirty="0" smtClean="0"/>
              <a:t>diese Bewegung nutzt man mithilfe von Wasserkraftwerken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Kraftwerkstypen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600" dirty="0" smtClean="0"/>
              <a:t>Speicherkraftwerk </a:t>
            </a:r>
            <a:endParaRPr lang="de-DE" sz="4600" dirty="0"/>
          </a:p>
          <a:p>
            <a:pPr>
              <a:lnSpc>
                <a:spcPct val="170000"/>
              </a:lnSpc>
            </a:pPr>
            <a:r>
              <a:rPr lang="de-DE" sz="4600" dirty="0" smtClean="0">
                <a:solidFill>
                  <a:srgbClr val="FF0000"/>
                </a:solidFill>
              </a:rPr>
              <a:t>Pumpspeicherkraftwerk</a:t>
            </a:r>
          </a:p>
          <a:p>
            <a:pPr>
              <a:lnSpc>
                <a:spcPct val="170000"/>
              </a:lnSpc>
            </a:pPr>
            <a:r>
              <a:rPr lang="de-DE" sz="4600" dirty="0" smtClean="0"/>
              <a:t>Laufwasserkraftwerk</a:t>
            </a:r>
          </a:p>
          <a:p>
            <a:pPr>
              <a:lnSpc>
                <a:spcPct val="170000"/>
              </a:lnSpc>
            </a:pPr>
            <a:r>
              <a:rPr lang="de-DE" sz="4600" dirty="0" smtClean="0"/>
              <a:t>Gezeitenkraftwerk</a:t>
            </a:r>
          </a:p>
          <a:p>
            <a:pPr>
              <a:lnSpc>
                <a:spcPct val="170000"/>
              </a:lnSpc>
            </a:pPr>
            <a:r>
              <a:rPr lang="de-DE" sz="4600" dirty="0" smtClean="0"/>
              <a:t>Gletscherkraftwerk</a:t>
            </a:r>
          </a:p>
          <a:p>
            <a:pPr>
              <a:lnSpc>
                <a:spcPct val="170000"/>
              </a:lnSpc>
            </a:pPr>
            <a:r>
              <a:rPr lang="de-DE" sz="4600" dirty="0" smtClean="0"/>
              <a:t>Wellenkraftwerk</a:t>
            </a:r>
            <a:endParaRPr lang="de-DE" sz="4600" dirty="0"/>
          </a:p>
          <a:p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Kraftwerkstypen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r>
              <a:rPr lang="de-DE" sz="3200" dirty="0" smtClean="0"/>
              <a:t>Niederdruckanlagen (</a:t>
            </a:r>
            <a:r>
              <a:rPr lang="de-DE" sz="3200" dirty="0" err="1" smtClean="0"/>
              <a:t>dH</a:t>
            </a:r>
            <a:r>
              <a:rPr lang="de-DE" sz="3200" dirty="0" smtClean="0"/>
              <a:t>=1-20m)</a:t>
            </a:r>
          </a:p>
          <a:p>
            <a:endParaRPr lang="en-US" sz="3200" dirty="0"/>
          </a:p>
          <a:p>
            <a:r>
              <a:rPr lang="de-DE" sz="3200" dirty="0" smtClean="0"/>
              <a:t>Mitteldruckanlagen (</a:t>
            </a:r>
            <a:r>
              <a:rPr lang="de-DE" sz="3200" dirty="0" err="1" smtClean="0"/>
              <a:t>dH</a:t>
            </a:r>
            <a:r>
              <a:rPr lang="de-DE" sz="3200" dirty="0" smtClean="0"/>
              <a:t>=20-100m)</a:t>
            </a:r>
          </a:p>
          <a:p>
            <a:endParaRPr lang="en-US" sz="3200" dirty="0"/>
          </a:p>
          <a:p>
            <a:r>
              <a:rPr lang="de-DE" sz="3200" dirty="0" smtClean="0"/>
              <a:t>Hochdruckanlagen (</a:t>
            </a:r>
            <a:r>
              <a:rPr lang="de-DE" sz="3200" dirty="0" err="1" smtClean="0"/>
              <a:t>dH</a:t>
            </a:r>
            <a:r>
              <a:rPr lang="de-DE" sz="3200" dirty="0" smtClean="0"/>
              <a:t>=&gt;100m)</a:t>
            </a:r>
            <a:endParaRPr lang="en-US" sz="3200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PSW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38493" cy="3672408"/>
          </a:xfrm>
        </p:spPr>
      </p:pic>
      <p:sp>
        <p:nvSpPr>
          <p:cNvPr id="7" name="Rechteck 6"/>
          <p:cNvSpPr/>
          <p:nvPr/>
        </p:nvSpPr>
        <p:spPr>
          <a:xfrm>
            <a:off x="467544" y="386104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1.Oberbecken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660232" y="565663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3.Unterbecken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411760" y="4221088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2.Fallrohre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31748" y="5655952"/>
            <a:ext cx="11524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4.Turbine bzw.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Pumpe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60232" y="3861048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5.Generator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31748" y="2652427"/>
            <a:ext cx="18004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6.Transformator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2068472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7.Hochspannungs-leitung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Transformatorprinzip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76864" cy="485901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(28)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Transformatorprinzip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Formeln:</a:t>
            </a:r>
          </a:p>
          <a:p>
            <a:endParaRPr lang="de-DE" dirty="0"/>
          </a:p>
          <a:p>
            <a:r>
              <a:rPr lang="de-DE" dirty="0" smtClean="0"/>
              <a:t>U = R * I</a:t>
            </a:r>
          </a:p>
          <a:p>
            <a:endParaRPr lang="de-DE" dirty="0"/>
          </a:p>
          <a:p>
            <a:r>
              <a:rPr lang="de-DE" dirty="0" smtClean="0"/>
              <a:t>P = U * I 		</a:t>
            </a:r>
            <a:r>
              <a:rPr lang="de-DE" dirty="0" smtClean="0">
                <a:sym typeface="Wingdings" pitchFamily="2" charset="2"/>
              </a:rPr>
              <a:t> I = P / U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R = p * (l/A)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sz="2000" dirty="0" smtClean="0">
                <a:sym typeface="Wingdings" pitchFamily="2" charset="2"/>
              </a:rPr>
              <a:t>p = 0,01678 </a:t>
            </a:r>
            <a:r>
              <a:rPr lang="el-GR" sz="2000" dirty="0" smtClean="0"/>
              <a:t>Ω</a:t>
            </a:r>
            <a:r>
              <a:rPr lang="de-DE" sz="2000" dirty="0" smtClean="0"/>
              <a:t> * (mm²/m) (spezifischer Wiederstand/ Kupfer)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Transformatorprinzip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  <a:p>
            <a:endParaRPr lang="de-DE" dirty="0" smtClean="0"/>
          </a:p>
          <a:p>
            <a:r>
              <a:rPr lang="de-DE" dirty="0" smtClean="0"/>
              <a:t>Grund für Stromverlust</a:t>
            </a:r>
          </a:p>
          <a:p>
            <a:pPr lvl="1"/>
            <a:r>
              <a:rPr lang="en-US" dirty="0" err="1" smtClean="0"/>
              <a:t>Ohmsche</a:t>
            </a:r>
            <a:r>
              <a:rPr lang="en-US" dirty="0" smtClean="0"/>
              <a:t> </a:t>
            </a:r>
            <a:r>
              <a:rPr lang="en-US" dirty="0" err="1"/>
              <a:t>Verluste</a:t>
            </a:r>
            <a:r>
              <a:rPr lang="en-US" dirty="0"/>
              <a:t> (</a:t>
            </a:r>
            <a:r>
              <a:rPr lang="en-US" dirty="0" err="1"/>
              <a:t>Energieumwandlung</a:t>
            </a:r>
            <a:r>
              <a:rPr lang="en-US" dirty="0"/>
              <a:t> in </a:t>
            </a:r>
            <a:r>
              <a:rPr lang="en-US" dirty="0" err="1"/>
              <a:t>Wärme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de-DE" dirty="0" smtClean="0"/>
              <a:t>Lösungen: </a:t>
            </a:r>
          </a:p>
          <a:p>
            <a:pPr lvl="1"/>
            <a:r>
              <a:rPr lang="de-DE" dirty="0" smtClean="0"/>
              <a:t>Vergrößerung der Querschnittsfläche der Stromkabel</a:t>
            </a:r>
          </a:p>
          <a:p>
            <a:pPr lvl="1"/>
            <a:r>
              <a:rPr lang="de-DE" dirty="0" smtClean="0"/>
              <a:t>Stromtransformation auf eine höhere Spannung</a:t>
            </a:r>
            <a:endParaRPr lang="de-DE" dirty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Quellen: (30),(31),(32)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Transformatorprinzip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 Lösungsansatz</a:t>
            </a:r>
            <a:r>
              <a:rPr lang="en-US" sz="2800" dirty="0"/>
              <a:t> (</a:t>
            </a:r>
            <a:r>
              <a:rPr lang="en-US" sz="2800" dirty="0" err="1"/>
              <a:t>Rechnung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 smtClean="0"/>
              <a:t>Verdeutlichung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de-DE" sz="1800" dirty="0" smtClean="0"/>
              <a:t>Spezifischer Wiederstand: p = 0,01678 </a:t>
            </a:r>
            <a:r>
              <a:rPr lang="el-GR" sz="1800" dirty="0" smtClean="0"/>
              <a:t>Ω</a:t>
            </a:r>
            <a:r>
              <a:rPr lang="de-DE" sz="1800" dirty="0" smtClean="0"/>
              <a:t>*(mm²/m)</a:t>
            </a:r>
          </a:p>
          <a:p>
            <a:r>
              <a:rPr lang="de-DE" sz="1800" dirty="0" smtClean="0"/>
              <a:t>Länge der Leitung (l): 100 km</a:t>
            </a:r>
          </a:p>
          <a:p>
            <a:r>
              <a:rPr lang="de-DE" sz="1800" dirty="0" smtClean="0"/>
              <a:t>Querschnittsflächen der Leitungen (A): 35mm² ; 70mm²</a:t>
            </a:r>
          </a:p>
          <a:p>
            <a:endParaRPr lang="de-DE" sz="1800" dirty="0" smtClean="0"/>
          </a:p>
          <a:p>
            <a:r>
              <a:rPr lang="de-DE" sz="1600" dirty="0"/>
              <a:t>Rechnungen: R = p *(l/A) </a:t>
            </a:r>
            <a:r>
              <a:rPr lang="de-DE" sz="1600" dirty="0">
                <a:sym typeface="Wingdings" pitchFamily="2" charset="2"/>
              </a:rPr>
              <a:t> 0,01678 </a:t>
            </a:r>
            <a:r>
              <a:rPr lang="el-GR" sz="1600" dirty="0"/>
              <a:t>Ω</a:t>
            </a:r>
            <a:r>
              <a:rPr lang="de-DE" sz="1600" dirty="0"/>
              <a:t>*(mm²/m) * (100.000m/35mm²) = 47,94</a:t>
            </a:r>
            <a:r>
              <a:rPr lang="el-GR" sz="1600" dirty="0"/>
              <a:t> Ω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		         	 0,01678</a:t>
            </a:r>
            <a:r>
              <a:rPr lang="el-GR" sz="1600" dirty="0"/>
              <a:t> Ω</a:t>
            </a:r>
            <a:r>
              <a:rPr lang="de-DE" sz="1600" dirty="0"/>
              <a:t>*(mm²/m) * (100.000m/70mm²) = 23,97 </a:t>
            </a:r>
            <a:r>
              <a:rPr lang="el-GR" sz="1600" dirty="0" smtClean="0"/>
              <a:t>Ω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800" dirty="0" smtClean="0"/>
              <a:t>Verdoppelt sich die Querschnittsfläche des Stromkabels, so verkleinert sich auch der Wiederstand der Leitung um 23,97 </a:t>
            </a:r>
            <a:r>
              <a:rPr lang="el-GR" sz="1800" dirty="0" smtClean="0"/>
              <a:t>Ω</a:t>
            </a:r>
            <a:r>
              <a:rPr lang="de-DE" sz="1800" dirty="0" smtClean="0"/>
              <a:t> bei gleicher Stromstärke!</a:t>
            </a:r>
          </a:p>
          <a:p>
            <a:endParaRPr lang="de-DE" sz="1200" dirty="0" smtClean="0"/>
          </a:p>
          <a:p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Transformatorprinzip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 fontScale="40000" lnSpcReduction="20000"/>
          </a:bodyPr>
          <a:lstStyle/>
          <a:p>
            <a:r>
              <a:rPr lang="de-DE" sz="6500" dirty="0" smtClean="0"/>
              <a:t>2. Lösungsansatz</a:t>
            </a:r>
            <a:r>
              <a:rPr lang="en-US" sz="6500" dirty="0" smtClean="0"/>
              <a:t>(</a:t>
            </a:r>
            <a:r>
              <a:rPr lang="en-US" sz="6500" dirty="0" err="1" smtClean="0"/>
              <a:t>Rechnung</a:t>
            </a:r>
            <a:r>
              <a:rPr lang="en-US" sz="6500" dirty="0" smtClean="0"/>
              <a:t> </a:t>
            </a:r>
            <a:r>
              <a:rPr lang="en-US" sz="6500" dirty="0" err="1" smtClean="0"/>
              <a:t>zur</a:t>
            </a:r>
            <a:r>
              <a:rPr lang="en-US" sz="6500" dirty="0" smtClean="0"/>
              <a:t> </a:t>
            </a:r>
            <a:r>
              <a:rPr lang="en-US" sz="6500" dirty="0" err="1" smtClean="0"/>
              <a:t>Verdeutlichtung</a:t>
            </a:r>
            <a:r>
              <a:rPr lang="en-US" sz="6500" dirty="0" smtClean="0"/>
              <a:t>)</a:t>
            </a:r>
          </a:p>
          <a:p>
            <a:r>
              <a:rPr lang="en-US" sz="3500" dirty="0" err="1" smtClean="0"/>
              <a:t>Leistung</a:t>
            </a:r>
            <a:r>
              <a:rPr lang="en-US" sz="3500" dirty="0" smtClean="0"/>
              <a:t> (P): 10 MW = 10.000.000 W</a:t>
            </a:r>
          </a:p>
          <a:p>
            <a:r>
              <a:rPr lang="en-US" sz="3500" dirty="0" err="1" smtClean="0"/>
              <a:t>Spannungen</a:t>
            </a:r>
            <a:r>
              <a:rPr lang="en-US" sz="3500" dirty="0" smtClean="0"/>
              <a:t> </a:t>
            </a:r>
            <a:r>
              <a:rPr lang="en-US" sz="3500" dirty="0"/>
              <a:t>(U): 110 kV = 110.000 V</a:t>
            </a:r>
          </a:p>
          <a:p>
            <a:pPr marL="0" indent="0">
              <a:buNone/>
            </a:pPr>
            <a:r>
              <a:rPr lang="en-US" sz="3500" dirty="0" smtClean="0"/>
              <a:t>	</a:t>
            </a:r>
            <a:r>
              <a:rPr lang="en-US" sz="3500" dirty="0"/>
              <a:t> </a:t>
            </a:r>
            <a:r>
              <a:rPr lang="en-US" sz="3500" dirty="0" smtClean="0"/>
              <a:t>              380 </a:t>
            </a:r>
            <a:r>
              <a:rPr lang="en-US" sz="3500" dirty="0"/>
              <a:t>kV = 380.000 V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               800 </a:t>
            </a:r>
            <a:r>
              <a:rPr lang="en-US" sz="3500" dirty="0"/>
              <a:t>kV = 800.000 </a:t>
            </a:r>
            <a:r>
              <a:rPr lang="en-US" sz="3500" dirty="0" smtClean="0"/>
              <a:t>V</a:t>
            </a:r>
          </a:p>
          <a:p>
            <a:r>
              <a:rPr lang="de-DE" sz="3500" dirty="0" smtClean="0"/>
              <a:t>Spezifischer Wiederstand (p): 0,01678 </a:t>
            </a:r>
            <a:r>
              <a:rPr lang="el-GR" sz="3500" dirty="0" smtClean="0"/>
              <a:t>Ω</a:t>
            </a:r>
            <a:r>
              <a:rPr lang="de-DE" sz="3500" dirty="0" smtClean="0"/>
              <a:t>*(mm²/m)</a:t>
            </a:r>
          </a:p>
          <a:p>
            <a:r>
              <a:rPr lang="de-DE" sz="3500" dirty="0"/>
              <a:t>L</a:t>
            </a:r>
            <a:r>
              <a:rPr lang="de-DE" sz="3500" dirty="0" smtClean="0"/>
              <a:t>änge der Leitung (l) : 100 km</a:t>
            </a:r>
          </a:p>
          <a:p>
            <a:r>
              <a:rPr lang="de-DE" sz="3500" dirty="0" smtClean="0"/>
              <a:t>Querschnittfläche der Leitung (A): 35 mm²</a:t>
            </a:r>
          </a:p>
          <a:p>
            <a:r>
              <a:rPr lang="de-DE" sz="3500" dirty="0"/>
              <a:t>Rechnungen: I = U/R </a:t>
            </a:r>
            <a:r>
              <a:rPr lang="de-DE" sz="3500" dirty="0">
                <a:sym typeface="Wingdings" pitchFamily="2" charset="2"/>
              </a:rPr>
              <a:t> </a:t>
            </a:r>
            <a:r>
              <a:rPr lang="de-DE" sz="3500" dirty="0" smtClean="0">
                <a:sym typeface="Wingdings" pitchFamily="2" charset="2"/>
              </a:rPr>
              <a:t> </a:t>
            </a:r>
            <a:r>
              <a:rPr lang="de-DE" sz="3500" dirty="0">
                <a:sym typeface="Wingdings" pitchFamily="2" charset="2"/>
              </a:rPr>
              <a:t>10.000.000 W / 110.000 V = 90,91 A</a:t>
            </a: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	</a:t>
            </a:r>
            <a:r>
              <a:rPr lang="de-DE" sz="3500" dirty="0" smtClean="0">
                <a:sym typeface="Wingdings" pitchFamily="2" charset="2"/>
              </a:rPr>
              <a:t>        </a:t>
            </a:r>
            <a:r>
              <a:rPr lang="de-DE" sz="3500" dirty="0">
                <a:sym typeface="Wingdings" pitchFamily="2" charset="2"/>
              </a:rPr>
              <a:t>10.000.000 W / 380.000 V = 26,32 A</a:t>
            </a: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	</a:t>
            </a:r>
            <a:r>
              <a:rPr lang="de-DE" sz="3500" dirty="0" smtClean="0">
                <a:sym typeface="Wingdings" pitchFamily="2" charset="2"/>
              </a:rPr>
              <a:t>        10.000.000 </a:t>
            </a:r>
            <a:r>
              <a:rPr lang="de-DE" sz="3500" dirty="0">
                <a:sym typeface="Wingdings" pitchFamily="2" charset="2"/>
              </a:rPr>
              <a:t>W / 800.000 V = 12,5 A</a:t>
            </a: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 </a:t>
            </a:r>
            <a:r>
              <a:rPr lang="de-DE" sz="3500" dirty="0" smtClean="0">
                <a:sym typeface="Wingdings" pitchFamily="2" charset="2"/>
              </a:rPr>
              <a:t>      R </a:t>
            </a:r>
            <a:r>
              <a:rPr lang="de-DE" sz="3500" dirty="0">
                <a:sym typeface="Wingdings" pitchFamily="2" charset="2"/>
              </a:rPr>
              <a:t>= p * (l/A) </a:t>
            </a:r>
            <a:r>
              <a:rPr lang="de-DE" sz="3500" dirty="0" smtClean="0">
                <a:sym typeface="Wingdings" pitchFamily="2" charset="2"/>
              </a:rPr>
              <a:t> 0,01678 </a:t>
            </a:r>
            <a:r>
              <a:rPr lang="de-DE" sz="3500" dirty="0">
                <a:sym typeface="Wingdings" pitchFamily="2" charset="2"/>
              </a:rPr>
              <a:t>* (100.000m/35mm²) = 47,94 </a:t>
            </a:r>
            <a:r>
              <a:rPr lang="el-GR" sz="3500" dirty="0"/>
              <a:t>Ω</a:t>
            </a:r>
            <a:endParaRPr lang="de-DE" sz="3500" dirty="0"/>
          </a:p>
          <a:p>
            <a:pPr marL="0" indent="0">
              <a:buNone/>
            </a:pPr>
            <a:r>
              <a:rPr lang="de-DE" sz="3500" dirty="0"/>
              <a:t>	      </a:t>
            </a:r>
            <a:r>
              <a:rPr lang="de-DE" sz="3500" dirty="0" smtClean="0"/>
              <a:t> U </a:t>
            </a:r>
            <a:r>
              <a:rPr lang="de-DE" sz="3500" dirty="0"/>
              <a:t>= R * I </a:t>
            </a:r>
            <a:r>
              <a:rPr lang="de-DE" sz="3500" dirty="0">
                <a:sym typeface="Wingdings" pitchFamily="2" charset="2"/>
              </a:rPr>
              <a:t> 47,94 </a:t>
            </a:r>
            <a:r>
              <a:rPr lang="el-GR" sz="3500" dirty="0"/>
              <a:t>Ω</a:t>
            </a:r>
            <a:r>
              <a:rPr lang="de-DE" sz="3500" dirty="0"/>
              <a:t> </a:t>
            </a:r>
            <a:r>
              <a:rPr lang="de-DE" sz="3500" dirty="0">
                <a:sym typeface="Wingdings" pitchFamily="2" charset="2"/>
              </a:rPr>
              <a:t>* 90,91 A = 4358,22 V</a:t>
            </a: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	   </a:t>
            </a:r>
            <a:r>
              <a:rPr lang="de-DE" sz="3500" dirty="0" smtClean="0">
                <a:sym typeface="Wingdings" pitchFamily="2" charset="2"/>
              </a:rPr>
              <a:t>    47,94 </a:t>
            </a:r>
            <a:r>
              <a:rPr lang="el-GR" sz="3500" dirty="0"/>
              <a:t>Ω</a:t>
            </a:r>
            <a:r>
              <a:rPr lang="de-DE" sz="3500" dirty="0"/>
              <a:t> * 26,32 A = 1261,78 V</a:t>
            </a:r>
          </a:p>
          <a:p>
            <a:pPr marL="0" indent="0">
              <a:buNone/>
            </a:pPr>
            <a:r>
              <a:rPr lang="de-DE" sz="3500" dirty="0"/>
              <a:t>		</a:t>
            </a:r>
            <a:r>
              <a:rPr lang="de-DE" sz="3500" dirty="0" smtClean="0"/>
              <a:t>       47,94 </a:t>
            </a:r>
            <a:r>
              <a:rPr lang="el-GR" sz="3500" dirty="0"/>
              <a:t>Ω</a:t>
            </a:r>
            <a:r>
              <a:rPr lang="de-DE" sz="3500" dirty="0"/>
              <a:t> * 12,5 A = 599,25 V</a:t>
            </a:r>
          </a:p>
          <a:p>
            <a:pPr marL="0" indent="0">
              <a:buNone/>
            </a:pPr>
            <a:r>
              <a:rPr lang="de-DE" sz="3500" dirty="0"/>
              <a:t>	</a:t>
            </a:r>
            <a:r>
              <a:rPr lang="de-DE" sz="3500" dirty="0" smtClean="0"/>
              <a:t>        P </a:t>
            </a:r>
            <a:r>
              <a:rPr lang="de-DE" sz="3500" dirty="0"/>
              <a:t>= U * I </a:t>
            </a:r>
            <a:r>
              <a:rPr lang="de-DE" sz="3500" dirty="0">
                <a:sym typeface="Wingdings" pitchFamily="2" charset="2"/>
              </a:rPr>
              <a:t> 4358,22 V * 90,91 A = 396205,78 </a:t>
            </a:r>
            <a:r>
              <a:rPr lang="de-DE" sz="3500" dirty="0" smtClean="0">
                <a:sym typeface="Wingdings" pitchFamily="2" charset="2"/>
              </a:rPr>
              <a:t>W (110kV)</a:t>
            </a:r>
            <a:endParaRPr lang="de-DE" sz="3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 </a:t>
            </a:r>
            <a:r>
              <a:rPr lang="de-DE" sz="3500" dirty="0" smtClean="0">
                <a:sym typeface="Wingdings" pitchFamily="2" charset="2"/>
              </a:rPr>
              <a:t>   </a:t>
            </a:r>
            <a:r>
              <a:rPr lang="de-DE" sz="3500" dirty="0">
                <a:sym typeface="Wingdings" pitchFamily="2" charset="2"/>
              </a:rPr>
              <a:t>	</a:t>
            </a:r>
            <a:r>
              <a:rPr lang="de-DE" sz="3500" dirty="0" smtClean="0">
                <a:sym typeface="Wingdings" pitchFamily="2" charset="2"/>
              </a:rPr>
              <a:t>        1261,78 </a:t>
            </a:r>
            <a:r>
              <a:rPr lang="de-DE" sz="3500" dirty="0">
                <a:sym typeface="Wingdings" pitchFamily="2" charset="2"/>
              </a:rPr>
              <a:t>V * 26,32 A = 33210,05 </a:t>
            </a:r>
            <a:r>
              <a:rPr lang="de-DE" sz="3500" dirty="0" smtClean="0">
                <a:sym typeface="Wingdings" pitchFamily="2" charset="2"/>
              </a:rPr>
              <a:t>W (380kV)</a:t>
            </a:r>
            <a:endParaRPr lang="de-DE" sz="35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3500" dirty="0">
                <a:sym typeface="Wingdings" pitchFamily="2" charset="2"/>
              </a:rPr>
              <a:t>		</a:t>
            </a:r>
            <a:r>
              <a:rPr lang="de-DE" sz="3500" dirty="0" smtClean="0">
                <a:sym typeface="Wingdings" pitchFamily="2" charset="2"/>
              </a:rPr>
              <a:t>        599,25 </a:t>
            </a:r>
            <a:r>
              <a:rPr lang="de-DE" sz="3500" dirty="0">
                <a:sym typeface="Wingdings" pitchFamily="2" charset="2"/>
              </a:rPr>
              <a:t>V * 12,5 A = 7490,63 </a:t>
            </a:r>
            <a:r>
              <a:rPr lang="de-DE" sz="3500" dirty="0" smtClean="0">
                <a:sym typeface="Wingdings" pitchFamily="2" charset="2"/>
              </a:rPr>
              <a:t>W (800kV)</a:t>
            </a:r>
          </a:p>
          <a:p>
            <a:pPr marL="0" indent="0">
              <a:buNone/>
            </a:pPr>
            <a:r>
              <a:rPr lang="de-DE" sz="3500" dirty="0" smtClean="0">
                <a:sym typeface="Wingdings" pitchFamily="2" charset="2"/>
              </a:rPr>
              <a:t> </a:t>
            </a:r>
            <a:endParaRPr lang="de-DE" sz="3500" dirty="0">
              <a:sym typeface="Wingdings" pitchFamily="2" charset="2"/>
            </a:endParaRPr>
          </a:p>
          <a:p>
            <a:endParaRPr lang="de-DE" sz="3500" dirty="0" smtClean="0"/>
          </a:p>
          <a:p>
            <a:r>
              <a:rPr lang="de-DE" sz="3500" dirty="0" smtClean="0"/>
              <a:t>Eine geringere elektrische Stromstärke bedeutet weniger Wärmeabgabe und damit weniger Verluste!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Transformatorprinzip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Transformationsprinzip:</a:t>
            </a:r>
          </a:p>
          <a:p>
            <a:endParaRPr lang="de-DE" dirty="0" smtClean="0"/>
          </a:p>
          <a:p>
            <a:endParaRPr lang="de-DE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de-DE" sz="2600" dirty="0"/>
              <a:t>Formel</a:t>
            </a:r>
            <a:r>
              <a:rPr lang="de-DE" sz="2600" dirty="0" smtClean="0"/>
              <a:t>: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de-DE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U[1]/U[2] = N[1]/N[2]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de-DE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de-DE" dirty="0"/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de-DE" sz="2000" dirty="0" smtClean="0"/>
              <a:t>N (Windungszahl)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de-DE" sz="2000" dirty="0" smtClean="0"/>
              <a:t>U (Spannung)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1725"/>
            <a:ext cx="4038600" cy="3012187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(29)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brushSize="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Gliederung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00467"/>
            <a:ext cx="4464496" cy="4700723"/>
          </a:xfrm>
        </p:spPr>
        <p:txBody>
          <a:bodyPr>
            <a:normAutofit/>
          </a:bodyPr>
          <a:lstStyle/>
          <a:p>
            <a:r>
              <a:rPr lang="de-DE" dirty="0" smtClean="0"/>
              <a:t>Probleme</a:t>
            </a:r>
            <a:endParaRPr lang="de-DE" dirty="0"/>
          </a:p>
          <a:p>
            <a:r>
              <a:rPr lang="de-DE" dirty="0" smtClean="0"/>
              <a:t>Lösung</a:t>
            </a:r>
            <a:endParaRPr lang="de-DE" dirty="0"/>
          </a:p>
          <a:p>
            <a:r>
              <a:rPr lang="de-DE" dirty="0" smtClean="0"/>
              <a:t>Allgemeine Informationen</a:t>
            </a:r>
          </a:p>
          <a:p>
            <a:r>
              <a:rPr lang="de-DE" dirty="0" smtClean="0"/>
              <a:t>Funktionsweise Wasserkraft</a:t>
            </a:r>
          </a:p>
          <a:p>
            <a:pPr lvl="1"/>
            <a:r>
              <a:rPr lang="de-DE" sz="2000" dirty="0" smtClean="0"/>
              <a:t>Natürlicher Wasserkreislauf</a:t>
            </a:r>
          </a:p>
          <a:p>
            <a:pPr lvl="1"/>
            <a:r>
              <a:rPr lang="de-DE" sz="2000" dirty="0" smtClean="0"/>
              <a:t>Gravitation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Kraftwerkstypen</a:t>
            </a:r>
          </a:p>
          <a:p>
            <a:r>
              <a:rPr lang="de-DE" dirty="0" smtClean="0"/>
              <a:t>Pumpspeicherkraftwerk</a:t>
            </a:r>
          </a:p>
          <a:p>
            <a:pPr lvl="1"/>
            <a:r>
              <a:rPr lang="de-DE" sz="2000" dirty="0" smtClean="0"/>
              <a:t>Aufbau</a:t>
            </a:r>
          </a:p>
          <a:p>
            <a:pPr lvl="1"/>
            <a:r>
              <a:rPr lang="de-DE" sz="2000" dirty="0" smtClean="0"/>
              <a:t>Transformatorprinzip</a:t>
            </a:r>
          </a:p>
          <a:p>
            <a:pPr lvl="1"/>
            <a:r>
              <a:rPr lang="de-DE" sz="2000" dirty="0" smtClean="0"/>
              <a:t>Funktionsweise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932040" y="1916832"/>
            <a:ext cx="3960440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600" dirty="0" smtClean="0">
                <a:solidFill>
                  <a:prstClr val="black"/>
                </a:solidFill>
              </a:rPr>
              <a:t>Pumpspeicherkraftwerk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Physikalische Grundlagen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Energieumwandlung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Turbinenarten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Standortwahl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Wirtschaftlichkeit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PSW Geesthacht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PSW </a:t>
            </a:r>
            <a:r>
              <a:rPr lang="de-DE" sz="2000" dirty="0" err="1" smtClean="0">
                <a:solidFill>
                  <a:prstClr val="black"/>
                </a:solidFill>
              </a:rPr>
              <a:t>Goldisthal</a:t>
            </a:r>
            <a:endParaRPr lang="de-DE" sz="2000" dirty="0">
              <a:solidFill>
                <a:prstClr val="black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000" dirty="0" smtClean="0">
                <a:solidFill>
                  <a:prstClr val="black"/>
                </a:solidFill>
              </a:rPr>
              <a:t>Berechnungen</a:t>
            </a:r>
            <a:endParaRPr lang="de-DE" sz="26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600" dirty="0" smtClean="0">
                <a:solidFill>
                  <a:prstClr val="black"/>
                </a:solidFill>
              </a:rPr>
              <a:t>Vorteile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de-DE" sz="2600" dirty="0" smtClean="0">
                <a:solidFill>
                  <a:prstClr val="black"/>
                </a:solidFill>
              </a:rPr>
              <a:t>Nachteile</a:t>
            </a:r>
            <a:endParaRPr lang="de-DE" sz="2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58416"/>
            <a:ext cx="5256584" cy="30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Funktionsweise PSW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Stromüberschuss</a:t>
            </a:r>
          </a:p>
          <a:p>
            <a:pPr lvl="1"/>
            <a:r>
              <a:rPr lang="de-DE" sz="2000" dirty="0" smtClean="0"/>
              <a:t>Strom treibt den Generator an</a:t>
            </a:r>
          </a:p>
          <a:p>
            <a:pPr lvl="1"/>
            <a:r>
              <a:rPr lang="de-DE" sz="2000" dirty="0" smtClean="0"/>
              <a:t>dieser treibt über eine Welle die Turbine an </a:t>
            </a:r>
          </a:p>
          <a:p>
            <a:pPr lvl="1"/>
            <a:r>
              <a:rPr lang="de-DE" sz="2000" dirty="0" smtClean="0"/>
              <a:t>Wasser aus dem Unterbecken wird durch die Fallrohre in das Oberbecken gepumpt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985048" y="5301208"/>
            <a:ext cx="251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4310851" y="4221088"/>
            <a:ext cx="3221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4798861" y="4872704"/>
            <a:ext cx="28803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086893" y="4321848"/>
            <a:ext cx="204679" cy="274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20</a:t>
            </a:fld>
            <a:endParaRPr lang="en-US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Quellen: (11),(14)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80" y="3573016"/>
            <a:ext cx="4986700" cy="291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7420199" y="5102708"/>
            <a:ext cx="2415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958090" y="4022588"/>
            <a:ext cx="2415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785158" y="4463872"/>
            <a:ext cx="217928" cy="186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6022929" y="3760923"/>
            <a:ext cx="7238" cy="13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Funktionsweise PSW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 Strommangel</a:t>
            </a:r>
          </a:p>
          <a:p>
            <a:pPr lvl="1"/>
            <a:r>
              <a:rPr lang="de-DE" dirty="0" smtClean="0"/>
              <a:t>Wasser aus dem Oberbecken wird in das Unterbecken abgelassen</a:t>
            </a:r>
          </a:p>
          <a:p>
            <a:pPr lvl="1"/>
            <a:r>
              <a:rPr lang="de-DE" dirty="0" smtClean="0"/>
              <a:t>fließt durch die Fallrohre</a:t>
            </a:r>
          </a:p>
          <a:p>
            <a:pPr lvl="1"/>
            <a:r>
              <a:rPr lang="de-DE" dirty="0" smtClean="0"/>
              <a:t>treibt eine Turbine an</a:t>
            </a:r>
          </a:p>
          <a:p>
            <a:pPr lvl="1"/>
            <a:r>
              <a:rPr lang="de-DE" dirty="0" smtClean="0"/>
              <a:t>diese treibt ein </a:t>
            </a:r>
          </a:p>
          <a:p>
            <a:pPr marL="457200" lvl="1" indent="0">
              <a:buNone/>
            </a:pPr>
            <a:r>
              <a:rPr lang="de-DE" dirty="0" smtClean="0"/>
              <a:t>   Generator an</a:t>
            </a:r>
          </a:p>
          <a:p>
            <a:pPr lvl="1">
              <a:buClr>
                <a:srgbClr val="0BD0D9"/>
              </a:buClr>
            </a:pPr>
            <a:r>
              <a:rPr lang="de-DE" dirty="0" smtClean="0">
                <a:solidFill>
                  <a:prstClr val="black"/>
                </a:solidFill>
              </a:rPr>
              <a:t>dieser </a:t>
            </a:r>
            <a:r>
              <a:rPr lang="de-DE" dirty="0">
                <a:solidFill>
                  <a:prstClr val="black"/>
                </a:solidFill>
              </a:rPr>
              <a:t>erzeugt </a:t>
            </a:r>
            <a:endParaRPr lang="de-DE" dirty="0" smtClean="0">
              <a:solidFill>
                <a:prstClr val="black"/>
              </a:solidFill>
            </a:endParaRPr>
          </a:p>
          <a:p>
            <a:pPr marL="393192" lvl="1" indent="0">
              <a:buClr>
                <a:srgbClr val="0BD0D9"/>
              </a:buClr>
              <a:buNone/>
            </a:pP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  elektrischen </a:t>
            </a:r>
            <a:r>
              <a:rPr lang="de-DE" dirty="0">
                <a:solidFill>
                  <a:prstClr val="black"/>
                </a:solidFill>
              </a:rPr>
              <a:t>Strom</a:t>
            </a:r>
          </a:p>
          <a:p>
            <a:pPr marL="91440" indent="0"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(11),(14)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Wirkungsgrad</a:t>
            </a:r>
            <a:endParaRPr lang="en-US" sz="54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22</a:t>
            </a:fld>
            <a:endParaRPr lang="en-US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1440160" cy="931868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13176"/>
            <a:ext cx="5208577" cy="39064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(26)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Beispielrechnung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1.Rechenbeispiel </a:t>
            </a:r>
          </a:p>
          <a:p>
            <a:endParaRPr lang="de-DE" dirty="0" smtClean="0"/>
          </a:p>
          <a:p>
            <a:r>
              <a:rPr lang="de-DE" sz="2000" dirty="0" smtClean="0"/>
              <a:t>Aufgabenstellung</a:t>
            </a:r>
          </a:p>
          <a:p>
            <a:pPr marL="0" indent="0">
              <a:buNone/>
            </a:pPr>
            <a:r>
              <a:rPr lang="de-DE" sz="1300" dirty="0"/>
              <a:t>	</a:t>
            </a:r>
            <a:r>
              <a:rPr lang="de-DE" sz="1300" dirty="0" smtClean="0"/>
              <a:t>Das </a:t>
            </a:r>
            <a:r>
              <a:rPr lang="de-DE" sz="1300" dirty="0"/>
              <a:t>Pumpspeicherkraftwerk </a:t>
            </a:r>
            <a:r>
              <a:rPr lang="de-DE" sz="1300" dirty="0" err="1"/>
              <a:t>Goldisthal</a:t>
            </a:r>
            <a:r>
              <a:rPr lang="de-DE" sz="1300" dirty="0"/>
              <a:t> hat mehrere Bauteile, die zur Stromerzeugung wichtig sind. </a:t>
            </a:r>
            <a:r>
              <a:rPr lang="de-DE" sz="1300" dirty="0" smtClean="0"/>
              <a:t>	Diese </a:t>
            </a:r>
            <a:r>
              <a:rPr lang="de-DE" sz="1300" dirty="0"/>
              <a:t>Teile haben verschiedene Wirkungsgrade. Sie lauten: Transformator (99%); Francis-Turbine </a:t>
            </a:r>
            <a:r>
              <a:rPr lang="de-DE" sz="1300" dirty="0" smtClean="0"/>
              <a:t>	(</a:t>
            </a:r>
            <a:r>
              <a:rPr lang="de-DE" sz="1300" dirty="0"/>
              <a:t>90%); Fallrohre (</a:t>
            </a:r>
            <a:r>
              <a:rPr lang="de-DE" sz="1300" dirty="0" smtClean="0"/>
              <a:t>90%); </a:t>
            </a:r>
            <a:r>
              <a:rPr lang="de-DE" sz="1300" dirty="0"/>
              <a:t>Generator </a:t>
            </a:r>
            <a:r>
              <a:rPr lang="de-DE" sz="1300" dirty="0" smtClean="0"/>
              <a:t>(99%). </a:t>
            </a:r>
            <a:r>
              <a:rPr lang="de-DE" sz="1300" dirty="0"/>
              <a:t>Berechnet den Wirkungsgrad der gesamten Anlage</a:t>
            </a:r>
            <a:r>
              <a:rPr lang="de-DE" sz="1300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000" dirty="0" smtClean="0"/>
              <a:t>Rechenweg und Lösung</a:t>
            </a:r>
          </a:p>
          <a:p>
            <a:pPr lvl="2"/>
            <a:r>
              <a:rPr lang="de-DE" sz="1500" dirty="0" smtClean="0"/>
              <a:t>n[</a:t>
            </a:r>
            <a:r>
              <a:rPr lang="de-DE" sz="1500" dirty="0" err="1" smtClean="0"/>
              <a:t>ges</a:t>
            </a:r>
            <a:r>
              <a:rPr lang="de-DE" sz="1500" dirty="0" smtClean="0"/>
              <a:t>] = n1 * n2 * n3 * n4</a:t>
            </a:r>
          </a:p>
          <a:p>
            <a:pPr lvl="2"/>
            <a:r>
              <a:rPr lang="de-DE" sz="1500" dirty="0" smtClean="0"/>
              <a:t>n[</a:t>
            </a:r>
            <a:r>
              <a:rPr lang="de-DE" sz="1500" dirty="0" err="1" smtClean="0"/>
              <a:t>ges</a:t>
            </a:r>
            <a:r>
              <a:rPr lang="de-DE" sz="1500" dirty="0" smtClean="0"/>
              <a:t>] = 0,99 * 0,90 * 0,90* 0,99</a:t>
            </a:r>
          </a:p>
          <a:p>
            <a:pPr lvl="2"/>
            <a:r>
              <a:rPr lang="de-DE" sz="1500" dirty="0" smtClean="0"/>
              <a:t>n[</a:t>
            </a:r>
            <a:r>
              <a:rPr lang="de-DE" sz="1500" dirty="0" err="1" smtClean="0"/>
              <a:t>ges</a:t>
            </a:r>
            <a:r>
              <a:rPr lang="de-DE" sz="1500" dirty="0" smtClean="0"/>
              <a:t>] = 0,79 = ca. 80%</a:t>
            </a:r>
          </a:p>
          <a:p>
            <a:pPr lvl="2"/>
            <a:endParaRPr lang="de-DE" sz="1500" dirty="0"/>
          </a:p>
          <a:p>
            <a:pPr lvl="2"/>
            <a:r>
              <a:rPr lang="de-DE" sz="1300" dirty="0" smtClean="0"/>
              <a:t>Der Wirkungsgrad der gesamten Anlage beträgt 80%.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Die Zahlen aus der Aufgabenstellung sind zum Teil ausgedacht. Es fehlen auch einige Komponenten.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Energie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de-DE" dirty="0" smtClean="0"/>
              <a:t>Basiseinheit: </a:t>
            </a:r>
          </a:p>
          <a:p>
            <a:pPr lvl="1"/>
            <a:r>
              <a:rPr lang="de-DE" dirty="0" smtClean="0"/>
              <a:t>Joule (J) = Kg*m²/s²</a:t>
            </a:r>
            <a:endParaRPr lang="de-DE" dirty="0"/>
          </a:p>
          <a:p>
            <a:r>
              <a:rPr lang="de-DE" dirty="0" smtClean="0"/>
              <a:t>Einheit bei der Stromversorgung:</a:t>
            </a:r>
          </a:p>
          <a:p>
            <a:pPr lvl="1"/>
            <a:r>
              <a:rPr lang="de-DE" dirty="0" smtClean="0"/>
              <a:t>Kilowattstunde(kWh)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de-DE" sz="2600" dirty="0" smtClean="0"/>
              <a:t>Umrechnung: </a:t>
            </a:r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r>
              <a:rPr lang="de-DE" sz="2200" dirty="0"/>
              <a:t> </a:t>
            </a:r>
            <a:r>
              <a:rPr lang="de-DE" sz="2200" dirty="0" smtClean="0"/>
              <a:t>    1 kWh </a:t>
            </a:r>
            <a:r>
              <a:rPr lang="de-DE" sz="2200" dirty="0" smtClean="0">
                <a:sym typeface="Wingdings" pitchFamily="2" charset="2"/>
              </a:rPr>
              <a:t> 1000 W*3600 s = 3.600.000 </a:t>
            </a:r>
            <a:r>
              <a:rPr lang="de-DE" sz="2200" dirty="0" err="1" smtClean="0">
                <a:sym typeface="Wingdings" pitchFamily="2" charset="2"/>
              </a:rPr>
              <a:t>Ws</a:t>
            </a:r>
            <a:r>
              <a:rPr lang="de-DE" sz="2200" dirty="0" smtClean="0">
                <a:sym typeface="Wingdings" pitchFamily="2" charset="2"/>
              </a:rPr>
              <a:t>  3.600.000 Joule</a:t>
            </a:r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endParaRPr lang="de-DE" sz="2200" dirty="0" smtClean="0"/>
          </a:p>
          <a:p>
            <a:r>
              <a:rPr lang="de-DE" dirty="0" smtClean="0"/>
              <a:t>Energie kann umgewandelt, jedoch nicht erzeugt, verbraucht oder zerstört werden!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Quellen: (27), Unterricht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Potentielle Energie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wird auch als Lageenergie bezeichnet</a:t>
            </a:r>
          </a:p>
          <a:p>
            <a:endParaRPr lang="de-DE" dirty="0"/>
          </a:p>
          <a:p>
            <a:r>
              <a:rPr lang="de-DE" dirty="0" smtClean="0"/>
              <a:t>Formel:  </a:t>
            </a:r>
          </a:p>
          <a:p>
            <a:endParaRPr lang="de-DE" dirty="0" smtClean="0"/>
          </a:p>
          <a:p>
            <a:pPr marL="2103120" lvl="8" indent="-274320">
              <a:buSzPct val="95000"/>
            </a:pPr>
            <a:r>
              <a:rPr lang="de-DE" sz="4000" dirty="0"/>
              <a:t>W[</a:t>
            </a:r>
            <a:r>
              <a:rPr lang="de-DE" sz="4000" dirty="0" err="1"/>
              <a:t>pot</a:t>
            </a:r>
            <a:r>
              <a:rPr lang="de-DE" sz="4000" dirty="0"/>
              <a:t>] = m * g * h</a:t>
            </a:r>
          </a:p>
          <a:p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Unterricht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Kinetische Energie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389120"/>
          </a:xfrm>
        </p:spPr>
        <p:txBody>
          <a:bodyPr/>
          <a:lstStyle/>
          <a:p>
            <a:r>
              <a:rPr lang="de-DE" dirty="0" smtClean="0"/>
              <a:t>wird auch als Bewegungsenergie bezeichnet</a:t>
            </a:r>
          </a:p>
          <a:p>
            <a:endParaRPr lang="de-DE" dirty="0"/>
          </a:p>
          <a:p>
            <a:r>
              <a:rPr lang="de-DE" dirty="0" smtClean="0"/>
              <a:t>Formel:</a:t>
            </a:r>
          </a:p>
          <a:p>
            <a:endParaRPr lang="de-DE" dirty="0"/>
          </a:p>
          <a:p>
            <a:pPr lvl="5"/>
            <a:r>
              <a:rPr lang="de-DE" sz="4000" dirty="0" smtClean="0"/>
              <a:t>W[</a:t>
            </a:r>
            <a:r>
              <a:rPr lang="de-DE" sz="4000" dirty="0" err="1" smtClean="0"/>
              <a:t>kin</a:t>
            </a:r>
            <a:r>
              <a:rPr lang="de-DE" sz="4000" dirty="0" smtClean="0"/>
              <a:t>] = 0,5 * m * v²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Unterricht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Energieumwandlung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 der </a:t>
            </a:r>
            <a:r>
              <a:rPr lang="de-DE" dirty="0" smtClean="0">
                <a:solidFill>
                  <a:srgbClr val="FF0000"/>
                </a:solidFill>
              </a:rPr>
              <a:t>Stromerzeugung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Wasser im Oberbecken (potentielle Energie)</a:t>
            </a: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Wasser im Fallrohr (</a:t>
            </a:r>
            <a:r>
              <a:rPr lang="de-DE" dirty="0" smtClean="0"/>
              <a:t>kinetische Energie)</a:t>
            </a: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Turbine (kinetische Energie in </a:t>
            </a:r>
            <a:r>
              <a:rPr lang="de-DE" dirty="0" smtClean="0"/>
              <a:t>mechanische Energie bzw. Rotationsenergie)</a:t>
            </a: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Generator (mechanische Energie in </a:t>
            </a:r>
            <a:r>
              <a:rPr lang="de-DE" dirty="0" smtClean="0"/>
              <a:t>elektrische Energie)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Energieumwandlung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bei der </a:t>
            </a:r>
            <a:r>
              <a:rPr lang="de-DE" dirty="0" smtClean="0">
                <a:solidFill>
                  <a:srgbClr val="FF0000"/>
                </a:solidFill>
              </a:rPr>
              <a:t>Stromspeicherung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Strom aus anderen Kraftwerken (elektrische Energie)</a:t>
            </a:r>
            <a:endParaRPr lang="de-DE" dirty="0">
              <a:sym typeface="Wingdings"/>
            </a:endParaRPr>
          </a:p>
          <a:p>
            <a:r>
              <a:rPr lang="de-DE" dirty="0" smtClean="0"/>
              <a:t>Generator </a:t>
            </a:r>
            <a:r>
              <a:rPr lang="de-DE" dirty="0" smtClean="0">
                <a:sym typeface="Wingdings"/>
              </a:rPr>
              <a:t>(elektrische</a:t>
            </a:r>
            <a:r>
              <a:rPr lang="de-DE" dirty="0" smtClean="0"/>
              <a:t> Energie in </a:t>
            </a:r>
            <a:r>
              <a:rPr lang="de-DE" dirty="0"/>
              <a:t>mechanische </a:t>
            </a:r>
            <a:r>
              <a:rPr lang="de-DE" dirty="0" smtClean="0"/>
              <a:t>Energie)</a:t>
            </a:r>
          </a:p>
          <a:p>
            <a:r>
              <a:rPr lang="de-DE" dirty="0"/>
              <a:t>(</a:t>
            </a:r>
            <a:r>
              <a:rPr lang="de-DE" dirty="0" smtClean="0"/>
              <a:t>Pump)-Turbine </a:t>
            </a:r>
            <a:r>
              <a:rPr lang="de-DE" dirty="0" smtClean="0">
                <a:sym typeface="Wingdings"/>
              </a:rPr>
              <a:t>(</a:t>
            </a:r>
            <a:r>
              <a:rPr lang="de-DE" dirty="0"/>
              <a:t>mechanische </a:t>
            </a:r>
            <a:r>
              <a:rPr lang="de-DE" dirty="0" smtClean="0"/>
              <a:t>Energie in kinetische Energie)</a:t>
            </a:r>
          </a:p>
          <a:p>
            <a:r>
              <a:rPr lang="de-DE" dirty="0" smtClean="0">
                <a:sym typeface="Wingdings"/>
              </a:rPr>
              <a:t>Wasser im Fallrohr (kinetische Energie)</a:t>
            </a:r>
            <a:endParaRPr lang="de-DE" dirty="0">
              <a:sym typeface="Wingdings"/>
            </a:endParaRPr>
          </a:p>
          <a:p>
            <a:r>
              <a:rPr lang="de-DE" dirty="0" smtClean="0"/>
              <a:t>Wasser </a:t>
            </a:r>
            <a:r>
              <a:rPr lang="de-DE" dirty="0"/>
              <a:t>im </a:t>
            </a:r>
            <a:r>
              <a:rPr lang="de-DE" dirty="0" smtClean="0"/>
              <a:t>Oberbecken </a:t>
            </a:r>
            <a:r>
              <a:rPr lang="de-DE" dirty="0" smtClean="0">
                <a:sym typeface="Wingdings"/>
              </a:rPr>
              <a:t>(</a:t>
            </a:r>
            <a:r>
              <a:rPr lang="de-DE" dirty="0" smtClean="0"/>
              <a:t>potentielle Energie)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Beispielrechnung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.Rechenbeispiel </a:t>
            </a:r>
          </a:p>
          <a:p>
            <a:endParaRPr lang="de-DE" dirty="0" smtClean="0"/>
          </a:p>
          <a:p>
            <a:r>
              <a:rPr lang="de-DE" sz="2000" dirty="0" smtClean="0"/>
              <a:t>Aufgabenstellung</a:t>
            </a:r>
          </a:p>
          <a:p>
            <a:pPr marL="0" indent="0">
              <a:buNone/>
            </a:pPr>
            <a:r>
              <a:rPr lang="de-DE" sz="1300" dirty="0"/>
              <a:t>	</a:t>
            </a:r>
            <a:r>
              <a:rPr lang="de-DE" sz="1300" dirty="0" smtClean="0"/>
              <a:t>Das Oberbecken des PSW </a:t>
            </a:r>
            <a:r>
              <a:rPr lang="de-DE" sz="1300" dirty="0" err="1" smtClean="0"/>
              <a:t>Goldisthal</a:t>
            </a:r>
            <a:r>
              <a:rPr lang="de-DE" sz="1300" dirty="0" smtClean="0"/>
              <a:t> fasst 12.000.000 m³ und hat ein Energievolumen von 9,9 	</a:t>
            </a:r>
            <a:r>
              <a:rPr lang="de-DE" sz="1300" dirty="0" err="1" smtClean="0"/>
              <a:t>GWh</a:t>
            </a:r>
            <a:r>
              <a:rPr lang="de-DE" sz="1300" dirty="0" smtClean="0"/>
              <a:t>. Wie groß ist der Höhenunterschied zwischen dem Oberbecken und der Turbine?</a:t>
            </a:r>
            <a:endParaRPr lang="de-DE" dirty="0"/>
          </a:p>
          <a:p>
            <a:r>
              <a:rPr lang="de-DE" sz="2000" dirty="0" smtClean="0"/>
              <a:t>Rechenweg und Lösung</a:t>
            </a:r>
          </a:p>
          <a:p>
            <a:pPr lvl="2"/>
            <a:r>
              <a:rPr lang="de-DE" sz="1400" dirty="0"/>
              <a:t>W[</a:t>
            </a:r>
            <a:r>
              <a:rPr lang="de-DE" sz="1400" dirty="0" err="1"/>
              <a:t>pot</a:t>
            </a:r>
            <a:r>
              <a:rPr lang="de-DE" sz="1400" dirty="0"/>
              <a:t>] = 9,9 </a:t>
            </a:r>
            <a:r>
              <a:rPr lang="de-DE" sz="1400" dirty="0" err="1"/>
              <a:t>GWh</a:t>
            </a:r>
            <a:r>
              <a:rPr lang="de-DE" sz="1400" dirty="0"/>
              <a:t> =&gt; 9.900 </a:t>
            </a:r>
            <a:r>
              <a:rPr lang="de-DE" sz="1400" dirty="0" err="1"/>
              <a:t>MWh</a:t>
            </a:r>
            <a:r>
              <a:rPr lang="de-DE" sz="1400" dirty="0"/>
              <a:t> =&gt; 9.900.000 kWh =&gt; 35.640.000.000.000 </a:t>
            </a:r>
            <a:r>
              <a:rPr lang="de-DE" sz="1400" dirty="0" err="1"/>
              <a:t>Ws</a:t>
            </a:r>
            <a:r>
              <a:rPr lang="de-DE" sz="1400" dirty="0"/>
              <a:t> (=Joule)</a:t>
            </a:r>
          </a:p>
          <a:p>
            <a:pPr lvl="2"/>
            <a:r>
              <a:rPr lang="de-DE" sz="1400" dirty="0"/>
              <a:t>m = 12.000.000 m³ =&gt; 12.000.000.000 kg</a:t>
            </a:r>
          </a:p>
          <a:p>
            <a:pPr lvl="2"/>
            <a:r>
              <a:rPr lang="de-DE" sz="1400" dirty="0" smtClean="0"/>
              <a:t>W[</a:t>
            </a:r>
            <a:r>
              <a:rPr lang="de-DE" sz="1400" dirty="0" err="1" smtClean="0"/>
              <a:t>pot</a:t>
            </a:r>
            <a:r>
              <a:rPr lang="de-DE" sz="1400" dirty="0" smtClean="0"/>
              <a:t>] = m * g * h</a:t>
            </a:r>
          </a:p>
          <a:p>
            <a:pPr lvl="2"/>
            <a:r>
              <a:rPr lang="de-DE" sz="1400" dirty="0" smtClean="0"/>
              <a:t>h = W[</a:t>
            </a:r>
            <a:r>
              <a:rPr lang="de-DE" sz="1400" dirty="0" err="1" smtClean="0"/>
              <a:t>pot</a:t>
            </a:r>
            <a:r>
              <a:rPr lang="de-DE" sz="1400" dirty="0" smtClean="0"/>
              <a:t>] / (m * g)</a:t>
            </a:r>
          </a:p>
          <a:p>
            <a:pPr lvl="2"/>
            <a:r>
              <a:rPr lang="de-DE" sz="1400" dirty="0" smtClean="0"/>
              <a:t>h = 35.640.000.000.000 kg * (m²/s²) / (12.000.000 kg * 9,81 m/s²)</a:t>
            </a:r>
          </a:p>
          <a:p>
            <a:pPr lvl="2"/>
            <a:r>
              <a:rPr lang="de-DE" sz="1400" dirty="0" smtClean="0"/>
              <a:t>h = 302,75m</a:t>
            </a:r>
          </a:p>
          <a:p>
            <a:pPr lvl="2"/>
            <a:endParaRPr lang="de-DE" sz="1500" dirty="0"/>
          </a:p>
          <a:p>
            <a:pPr lvl="2"/>
            <a:r>
              <a:rPr lang="de-DE" sz="1300" dirty="0" smtClean="0"/>
              <a:t>Der Höhenunterschied beträgt 302,75m.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29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Die Zahlen aus der Aufgabenstellung sind zum Teil ausgedacht.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30" y="1935163"/>
            <a:ext cx="6094740" cy="4389437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: (2)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680419" cy="37207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Francis-Turbine (Informationen)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1849 James Francis</a:t>
            </a:r>
          </a:p>
          <a:p>
            <a:r>
              <a:rPr lang="de-DE" dirty="0" smtClean="0"/>
              <a:t>für mittlere Fallhöhen und Durchflussmengen</a:t>
            </a:r>
          </a:p>
          <a:p>
            <a:r>
              <a:rPr lang="de-DE" dirty="0" smtClean="0"/>
              <a:t>10MW bis 750MW</a:t>
            </a:r>
          </a:p>
          <a:p>
            <a:r>
              <a:rPr lang="de-DE" dirty="0"/>
              <a:t>verstellbare Leitschaufeln</a:t>
            </a:r>
          </a:p>
          <a:p>
            <a:r>
              <a:rPr lang="de-DE" dirty="0" smtClean="0"/>
              <a:t>Überdruckturbine</a:t>
            </a:r>
          </a:p>
          <a:p>
            <a:r>
              <a:rPr lang="de-DE" dirty="0"/>
              <a:t>Wirkungsgrad bis zu 90 %</a:t>
            </a:r>
          </a:p>
          <a:p>
            <a:r>
              <a:rPr lang="de-DE" dirty="0" smtClean="0"/>
              <a:t>auch </a:t>
            </a:r>
            <a:r>
              <a:rPr lang="de-DE" dirty="0"/>
              <a:t>als Pumpe einsetzbar</a:t>
            </a:r>
          </a:p>
          <a:p>
            <a:pPr marL="0" indent="0">
              <a:buNone/>
            </a:pPr>
            <a:r>
              <a:rPr lang="de-DE" dirty="0"/>
              <a:t>   (gut für PSW)</a:t>
            </a:r>
          </a:p>
          <a:p>
            <a:r>
              <a:rPr lang="de-DE" dirty="0" smtClean="0"/>
              <a:t>am meisten verbreitet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Francis-Turbine</a:t>
            </a:r>
            <a:r>
              <a:rPr lang="de-DE" dirty="0"/>
              <a:t> </a:t>
            </a:r>
            <a:r>
              <a:rPr lang="de-DE" dirty="0" smtClean="0"/>
              <a:t>(Funktion)</a:t>
            </a:r>
            <a:endParaRPr lang="en-US" dirty="0"/>
          </a:p>
        </p:txBody>
      </p:sp>
      <p:pic>
        <p:nvPicPr>
          <p:cNvPr id="4" name="Francis-Turbine (3D-Animation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98" y="2780928"/>
            <a:ext cx="4381802" cy="2806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 smtClean="0"/>
              <a:t>Pelton</a:t>
            </a:r>
            <a:r>
              <a:rPr lang="de-DE" sz="5400" dirty="0" smtClean="0"/>
              <a:t>-Turbine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4000" dirty="0" smtClean="0"/>
              <a:t>1880 Lester </a:t>
            </a:r>
            <a:r>
              <a:rPr lang="de-DE" sz="4000" dirty="0" err="1" smtClean="0"/>
              <a:t>Pelton</a:t>
            </a:r>
            <a:endParaRPr lang="de-DE" sz="4000" i="1" dirty="0" smtClean="0"/>
          </a:p>
          <a:p>
            <a:pPr>
              <a:lnSpc>
                <a:spcPct val="150000"/>
              </a:lnSpc>
            </a:pPr>
            <a:r>
              <a:rPr lang="de-DE" sz="4000" dirty="0" smtClean="0"/>
              <a:t>für größere Fallhöhen</a:t>
            </a:r>
          </a:p>
          <a:p>
            <a:pPr>
              <a:lnSpc>
                <a:spcPct val="150000"/>
              </a:lnSpc>
            </a:pPr>
            <a:r>
              <a:rPr lang="de-DE" sz="4000" dirty="0" smtClean="0"/>
              <a:t>bis zu 500MW Leistung</a:t>
            </a:r>
          </a:p>
          <a:p>
            <a:pPr>
              <a:lnSpc>
                <a:spcPct val="150000"/>
              </a:lnSpc>
            </a:pPr>
            <a:r>
              <a:rPr lang="de-DE" sz="4000" dirty="0" smtClean="0"/>
              <a:t>Gleichdruckturbine</a:t>
            </a:r>
          </a:p>
          <a:p>
            <a:pPr>
              <a:lnSpc>
                <a:spcPct val="150000"/>
              </a:lnSpc>
            </a:pPr>
            <a:r>
              <a:rPr lang="de-DE" sz="4000" dirty="0" smtClean="0"/>
              <a:t>Wirkungsgrad bis zu 90%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Kaplan-Turbine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1913 Viktor Kaplan</a:t>
            </a:r>
          </a:p>
          <a:p>
            <a:r>
              <a:rPr lang="de-DE" dirty="0" smtClean="0"/>
              <a:t>gut für schwankende Wassermengen</a:t>
            </a:r>
          </a:p>
          <a:p>
            <a:r>
              <a:rPr lang="de-DE" dirty="0" smtClean="0"/>
              <a:t>für kleine Fallhöhen</a:t>
            </a:r>
          </a:p>
          <a:p>
            <a:r>
              <a:rPr lang="de-DE" dirty="0" smtClean="0"/>
              <a:t>bis zu 125MW Leistung</a:t>
            </a:r>
          </a:p>
          <a:p>
            <a:r>
              <a:rPr lang="de-DE" dirty="0" smtClean="0"/>
              <a:t>verstellbares Lauf- und Leitrad</a:t>
            </a:r>
          </a:p>
          <a:p>
            <a:r>
              <a:rPr lang="de-DE" dirty="0" smtClean="0"/>
              <a:t>Überdruckturbine</a:t>
            </a:r>
          </a:p>
          <a:p>
            <a:r>
              <a:rPr lang="de-DE" dirty="0" smtClean="0"/>
              <a:t>Wirkungsgrad 80-95%</a:t>
            </a:r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1128"/>
            <a:ext cx="3638550" cy="2057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Standortwahl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Wichtig für die Energiespeicherung: </a:t>
            </a:r>
          </a:p>
          <a:p>
            <a:pPr lvl="1"/>
            <a:r>
              <a:rPr lang="de-DE" dirty="0" smtClean="0"/>
              <a:t>dezentral</a:t>
            </a:r>
          </a:p>
          <a:p>
            <a:pPr lvl="1"/>
            <a:r>
              <a:rPr lang="de-DE" dirty="0" smtClean="0"/>
              <a:t>in der Nähe großer Städte</a:t>
            </a:r>
          </a:p>
          <a:p>
            <a:pPr lvl="1"/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Naturgegebenheiten:</a:t>
            </a:r>
            <a:endParaRPr lang="de-DE" dirty="0"/>
          </a:p>
          <a:p>
            <a:pPr lvl="1"/>
            <a:r>
              <a:rPr lang="de-DE" dirty="0" smtClean="0"/>
              <a:t>Flüsse, bzw. Seen</a:t>
            </a:r>
            <a:endParaRPr lang="de-DE" dirty="0"/>
          </a:p>
          <a:p>
            <a:pPr lvl="1"/>
            <a:r>
              <a:rPr lang="de-DE" dirty="0" smtClean="0"/>
              <a:t>großer Höhenunterschied, aber kurze Distanz zwischen den beiden Becken</a:t>
            </a:r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Wirtschaftlichkeit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/>
          </a:bodyPr>
          <a:lstStyle/>
          <a:p>
            <a:r>
              <a:rPr lang="de-DE" dirty="0" smtClean="0"/>
              <a:t>Formel:</a:t>
            </a:r>
          </a:p>
          <a:p>
            <a:pPr marL="0" indent="0">
              <a:buNone/>
            </a:pPr>
            <a:r>
              <a:rPr lang="de-DE" sz="1400" dirty="0"/>
              <a:t>	</a:t>
            </a:r>
            <a:r>
              <a:rPr lang="de-DE" sz="1400" dirty="0" smtClean="0"/>
              <a:t>Gewinn/Verlust= Energie * Verkaufspreis (Strom) * Wirkungsgrad – Energie * Einkaufspreis (Strom)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Rechenwerte: </a:t>
            </a:r>
          </a:p>
          <a:p>
            <a:pPr marL="0" indent="0">
              <a:buNone/>
            </a:pPr>
            <a:r>
              <a:rPr lang="de-DE" sz="1400" dirty="0" smtClean="0"/>
              <a:t>	</a:t>
            </a:r>
            <a:r>
              <a:rPr lang="de-DE" sz="1400" dirty="0" err="1" smtClean="0"/>
              <a:t>Engerie</a:t>
            </a:r>
            <a:r>
              <a:rPr lang="de-DE" sz="1400" dirty="0" smtClean="0"/>
              <a:t>: 10 </a:t>
            </a:r>
            <a:r>
              <a:rPr lang="de-DE" sz="1400" dirty="0" err="1" smtClean="0"/>
              <a:t>GWh</a:t>
            </a:r>
            <a:r>
              <a:rPr lang="de-DE" sz="1400" dirty="0"/>
              <a:t>				</a:t>
            </a:r>
            <a:r>
              <a:rPr lang="de-DE" sz="1400" dirty="0" err="1"/>
              <a:t>Engerie</a:t>
            </a:r>
            <a:r>
              <a:rPr lang="de-DE" sz="1400" dirty="0"/>
              <a:t>: 10 </a:t>
            </a:r>
            <a:r>
              <a:rPr lang="de-DE" sz="1400" dirty="0" err="1" smtClean="0"/>
              <a:t>GWh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/>
              <a:t>	Einkaufspreis 1: 0,10 €/kWh			</a:t>
            </a:r>
            <a:r>
              <a:rPr lang="de-DE" sz="1400" dirty="0"/>
              <a:t>Einkaufspreis </a:t>
            </a:r>
            <a:r>
              <a:rPr lang="de-DE" sz="1400" dirty="0" smtClean="0"/>
              <a:t>2: 0,20 </a:t>
            </a:r>
            <a:r>
              <a:rPr lang="de-DE" sz="1400" dirty="0"/>
              <a:t>€/</a:t>
            </a:r>
            <a:r>
              <a:rPr lang="de-DE" sz="1400" dirty="0" smtClean="0"/>
              <a:t>kWh</a:t>
            </a:r>
          </a:p>
          <a:p>
            <a:pPr marL="0" indent="0">
              <a:buNone/>
            </a:pPr>
            <a:r>
              <a:rPr lang="de-DE" sz="1400" dirty="0" smtClean="0"/>
              <a:t>	Verkaufspreis 1: 0,20 €/kWh			</a:t>
            </a:r>
            <a:r>
              <a:rPr lang="de-DE" sz="1400" dirty="0"/>
              <a:t>Verkaufspreis </a:t>
            </a:r>
            <a:r>
              <a:rPr lang="de-DE" sz="1400" dirty="0" smtClean="0"/>
              <a:t>2: </a:t>
            </a:r>
            <a:r>
              <a:rPr lang="de-DE" sz="1400" dirty="0"/>
              <a:t>0,20 €/</a:t>
            </a:r>
            <a:r>
              <a:rPr lang="de-DE" sz="1400" dirty="0" smtClean="0"/>
              <a:t>kWh</a:t>
            </a:r>
          </a:p>
          <a:p>
            <a:pPr marL="0" indent="0">
              <a:buNone/>
            </a:pPr>
            <a:r>
              <a:rPr lang="de-DE" sz="1400" dirty="0" smtClean="0"/>
              <a:t>	Wirkungsgrad des PSW: 80</a:t>
            </a:r>
            <a:r>
              <a:rPr lang="de-DE" sz="1400" dirty="0"/>
              <a:t>%			Wirkungsgrad des PSW: 80</a:t>
            </a:r>
            <a:r>
              <a:rPr lang="de-DE" sz="1400" dirty="0" smtClean="0"/>
              <a:t>%</a:t>
            </a:r>
          </a:p>
          <a:p>
            <a:endParaRPr lang="de-DE" dirty="0"/>
          </a:p>
          <a:p>
            <a:r>
              <a:rPr lang="de-DE" dirty="0" smtClean="0"/>
              <a:t>Lösungen: </a:t>
            </a:r>
          </a:p>
          <a:p>
            <a:r>
              <a:rPr lang="de-DE" dirty="0" smtClean="0"/>
              <a:t>1) 600.000€ 		          2) -400.000€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/>
              <a:t>(berücksichtigt keine weiteren Kosten)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Wirtschaftlichkeit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Information:</a:t>
            </a:r>
          </a:p>
          <a:p>
            <a:pPr lvl="1"/>
            <a:r>
              <a:rPr lang="de-DE" sz="2300" dirty="0" smtClean="0"/>
              <a:t>Doch auch wenn ein Pumpspeicherkraftwerk selbst kein Gewinn macht, da es den Strom nicht wesentlich teurer verkaufen kann, kann es dennoch sehr nützlich sein da:</a:t>
            </a:r>
          </a:p>
          <a:p>
            <a:pPr marL="27432" indent="0">
              <a:buNone/>
            </a:pPr>
            <a:endParaRPr lang="de-DE" sz="2000" dirty="0" smtClean="0"/>
          </a:p>
          <a:p>
            <a:pPr marL="27432" indent="0">
              <a:buNone/>
            </a:pPr>
            <a:endParaRPr lang="de-DE" sz="2000" dirty="0"/>
          </a:p>
          <a:p>
            <a:pPr marL="27432" indent="0">
              <a:buNone/>
            </a:pPr>
            <a:r>
              <a:rPr lang="de-DE" sz="2000" dirty="0" smtClean="0"/>
              <a:t>     es Strom anderer Kraftwerke (</a:t>
            </a:r>
            <a:r>
              <a:rPr lang="de-DE" sz="2000" dirty="0" err="1" smtClean="0"/>
              <a:t>z.B</a:t>
            </a:r>
            <a:r>
              <a:rPr lang="de-DE" sz="2000" dirty="0" smtClean="0"/>
              <a:t> Windkraftanlagen) speichert und 	          diesen zu Spitzlastzeiten wieder erzeugt!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PSW Geesthacht 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30824" cy="44348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3600" dirty="0" smtClean="0"/>
              <a:t>3,6mio m³ Wasser im Oberbecken</a:t>
            </a:r>
          </a:p>
          <a:p>
            <a:pPr>
              <a:lnSpc>
                <a:spcPct val="150000"/>
              </a:lnSpc>
            </a:pPr>
            <a:r>
              <a:rPr lang="de-DE" sz="3600" dirty="0" smtClean="0"/>
              <a:t>Elbe als Unterbecken</a:t>
            </a:r>
          </a:p>
          <a:p>
            <a:pPr>
              <a:lnSpc>
                <a:spcPct val="150000"/>
              </a:lnSpc>
            </a:pPr>
            <a:r>
              <a:rPr lang="de-DE" sz="3600" dirty="0" smtClean="0"/>
              <a:t>3 Leitungen a 612m und 3,8m Durchmesser</a:t>
            </a:r>
          </a:p>
          <a:p>
            <a:pPr>
              <a:lnSpc>
                <a:spcPct val="150000"/>
              </a:lnSpc>
            </a:pPr>
            <a:r>
              <a:rPr lang="de-DE" sz="3600" dirty="0"/>
              <a:t>3 Francis Turbinen (je 40 MW und 66m³/s)</a:t>
            </a:r>
          </a:p>
          <a:p>
            <a:pPr>
              <a:lnSpc>
                <a:spcPct val="150000"/>
              </a:lnSpc>
            </a:pPr>
            <a:r>
              <a:rPr lang="de-DE" sz="3600" dirty="0"/>
              <a:t>Höhenunterschied von ca. 80m</a:t>
            </a:r>
          </a:p>
          <a:p>
            <a:pPr>
              <a:lnSpc>
                <a:spcPct val="150000"/>
              </a:lnSpc>
            </a:pPr>
            <a:r>
              <a:rPr lang="de-DE" sz="3600" dirty="0"/>
              <a:t>nur 90 sec Anlaufzeit</a:t>
            </a:r>
          </a:p>
          <a:p>
            <a:pPr>
              <a:lnSpc>
                <a:spcPct val="150000"/>
              </a:lnSpc>
            </a:pPr>
            <a:r>
              <a:rPr lang="de-DE" sz="3600" dirty="0"/>
              <a:t>66,67 % Wirkungsgrad</a:t>
            </a:r>
          </a:p>
          <a:p>
            <a:pPr>
              <a:lnSpc>
                <a:spcPct val="150000"/>
              </a:lnSpc>
            </a:pPr>
            <a:endParaRPr lang="de-DE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888432" cy="2664838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Quellen</a:t>
            </a:r>
            <a:r>
              <a:rPr lang="it-IT" dirty="0" smtClean="0"/>
              <a:t>: (5),(6),(7),(8),(9),(33),(34)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576240" cy="24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PSW </a:t>
            </a:r>
            <a:r>
              <a:rPr lang="de-DE" dirty="0" err="1" smtClean="0"/>
              <a:t>Goldisthal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50131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9600" dirty="0"/>
              <a:t>Größtes in </a:t>
            </a:r>
            <a:r>
              <a:rPr lang="de-DE" sz="9600" dirty="0" smtClean="0"/>
              <a:t>Deutschland</a:t>
            </a:r>
          </a:p>
          <a:p>
            <a:pPr>
              <a:lnSpc>
                <a:spcPct val="120000"/>
              </a:lnSpc>
            </a:pPr>
            <a:r>
              <a:rPr lang="de-DE" sz="9600" dirty="0" smtClean="0"/>
              <a:t>seit dem 30.09.2003 im </a:t>
            </a:r>
            <a:r>
              <a:rPr lang="de-DE" sz="9600" dirty="0" smtClean="0"/>
              <a:t>Betrieb</a:t>
            </a:r>
          </a:p>
          <a:p>
            <a:pPr>
              <a:lnSpc>
                <a:spcPct val="120000"/>
              </a:lnSpc>
            </a:pPr>
            <a:r>
              <a:rPr lang="de-DE" sz="9600" dirty="0" smtClean="0"/>
              <a:t>Baukosten: 623mio €</a:t>
            </a:r>
            <a:endParaRPr lang="de-DE" sz="9600" dirty="0" smtClean="0"/>
          </a:p>
          <a:p>
            <a:pPr>
              <a:lnSpc>
                <a:spcPct val="120000"/>
              </a:lnSpc>
            </a:pPr>
            <a:r>
              <a:rPr lang="de-DE" sz="9600" dirty="0" smtClean="0"/>
              <a:t>12mio m³ Wasser im Oberbecken</a:t>
            </a:r>
          </a:p>
          <a:p>
            <a:pPr>
              <a:lnSpc>
                <a:spcPct val="120000"/>
              </a:lnSpc>
            </a:pPr>
            <a:r>
              <a:rPr lang="de-DE" sz="9600" dirty="0" smtClean="0"/>
              <a:t>Unterbecken fasst 18,9 </a:t>
            </a:r>
            <a:r>
              <a:rPr lang="de-DE" sz="9600" dirty="0" err="1" smtClean="0"/>
              <a:t>mio</a:t>
            </a:r>
            <a:r>
              <a:rPr lang="de-DE" sz="9600" dirty="0" smtClean="0"/>
              <a:t> m³ Wasser und ist der aufgestaute Fluss Schwarza</a:t>
            </a:r>
          </a:p>
          <a:p>
            <a:pPr>
              <a:lnSpc>
                <a:spcPct val="120000"/>
              </a:lnSpc>
            </a:pPr>
            <a:r>
              <a:rPr lang="de-DE" sz="9600" dirty="0"/>
              <a:t>2 Leitungen (ca. 800m lang, Durchmesser: 6.2m)</a:t>
            </a:r>
          </a:p>
          <a:p>
            <a:pPr>
              <a:lnSpc>
                <a:spcPct val="120000"/>
              </a:lnSpc>
            </a:pPr>
            <a:endParaRPr lang="de-DE" sz="7000" dirty="0" smtClean="0"/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17" y="4437112"/>
            <a:ext cx="4592487" cy="212615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(3),(4),(10);(36)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55173"/>
            <a:ext cx="3888432" cy="34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PSW </a:t>
            </a:r>
            <a:r>
              <a:rPr lang="de-DE" dirty="0" err="1" smtClean="0"/>
              <a:t>Goldisthal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1647" y="1916832"/>
            <a:ext cx="4080354" cy="45788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8000" dirty="0" smtClean="0"/>
              <a:t>4 </a:t>
            </a:r>
            <a:r>
              <a:rPr lang="de-DE" sz="8000" dirty="0"/>
              <a:t>Francis Turbinen (synchron und asynchron) (je 269 MW und 103,3 m³/s</a:t>
            </a:r>
            <a:r>
              <a:rPr lang="de-DE" sz="8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8000" dirty="0" smtClean="0"/>
              <a:t>Im Pumpbetrieb 257 MW Leistung</a:t>
            </a:r>
          </a:p>
          <a:p>
            <a:pPr>
              <a:lnSpc>
                <a:spcPct val="150000"/>
              </a:lnSpc>
            </a:pPr>
            <a:r>
              <a:rPr lang="de-DE" sz="8000" dirty="0" smtClean="0"/>
              <a:t>Leitungen, sowie Maschinenräume untertage</a:t>
            </a:r>
            <a:endParaRPr lang="de-DE" sz="8000" dirty="0"/>
          </a:p>
          <a:p>
            <a:pPr>
              <a:lnSpc>
                <a:spcPct val="150000"/>
              </a:lnSpc>
            </a:pPr>
            <a:r>
              <a:rPr lang="de-DE" sz="8000" dirty="0"/>
              <a:t>Höhenunterschied von ca. 302m</a:t>
            </a:r>
          </a:p>
          <a:p>
            <a:pPr>
              <a:lnSpc>
                <a:spcPct val="150000"/>
              </a:lnSpc>
            </a:pPr>
            <a:r>
              <a:rPr lang="de-DE" sz="8000" dirty="0"/>
              <a:t>80 % </a:t>
            </a:r>
            <a:r>
              <a:rPr lang="de-DE" sz="8000" dirty="0" smtClean="0"/>
              <a:t>Wirkungsgrad</a:t>
            </a:r>
          </a:p>
          <a:p>
            <a:pPr>
              <a:lnSpc>
                <a:spcPct val="150000"/>
              </a:lnSpc>
            </a:pPr>
            <a:r>
              <a:rPr lang="de-DE" sz="8000" dirty="0" smtClean="0"/>
              <a:t>8 Stunden Turbinenvolllastbetrieb</a:t>
            </a:r>
            <a:endParaRPr lang="de-DE" sz="8000" dirty="0"/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39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(3),(4),(10),(35),(36)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3154"/>
            <a:ext cx="4300984" cy="28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Probleme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ü</a:t>
            </a:r>
            <a:r>
              <a:rPr lang="de-DE" dirty="0" smtClean="0"/>
              <a:t>berschüssige Energie (Wohin damit?)</a:t>
            </a:r>
          </a:p>
          <a:p>
            <a:pPr lvl="1"/>
            <a:r>
              <a:rPr lang="de-DE" sz="2000" dirty="0" smtClean="0"/>
              <a:t>in Nächten (kaum Verbraucher)</a:t>
            </a:r>
          </a:p>
          <a:p>
            <a:pPr lvl="1"/>
            <a:r>
              <a:rPr lang="de-DE" sz="2000" dirty="0" smtClean="0"/>
              <a:t>an </a:t>
            </a:r>
            <a:r>
              <a:rPr lang="de-DE" sz="2000" dirty="0"/>
              <a:t>windigen </a:t>
            </a:r>
            <a:r>
              <a:rPr lang="de-DE" sz="2000" dirty="0" smtClean="0"/>
              <a:t>Tagen</a:t>
            </a:r>
          </a:p>
          <a:p>
            <a:pPr lvl="1"/>
            <a:r>
              <a:rPr lang="de-DE" sz="2000" dirty="0" smtClean="0"/>
              <a:t>an </a:t>
            </a:r>
            <a:r>
              <a:rPr lang="de-DE" sz="2000" dirty="0"/>
              <a:t>sonnigen </a:t>
            </a:r>
            <a:r>
              <a:rPr lang="de-DE" sz="2000" dirty="0" smtClean="0"/>
              <a:t>Tagen</a:t>
            </a:r>
          </a:p>
          <a:p>
            <a:pPr marL="400050" lvl="2" indent="0">
              <a:buNone/>
            </a:pPr>
            <a:endParaRPr lang="de-DE" dirty="0"/>
          </a:p>
          <a:p>
            <a:r>
              <a:rPr lang="de-DE" dirty="0" smtClean="0"/>
              <a:t>zu wenig Energie (Woher damit?)</a:t>
            </a:r>
          </a:p>
          <a:p>
            <a:pPr lvl="1"/>
            <a:r>
              <a:rPr lang="de-DE" sz="1800" dirty="0" smtClean="0"/>
              <a:t>zu Spitzenlastzeiten</a:t>
            </a:r>
          </a:p>
          <a:p>
            <a:pPr lvl="1"/>
            <a:r>
              <a:rPr lang="de-DE" sz="2000" dirty="0" smtClean="0"/>
              <a:t>an windlosen Tagen</a:t>
            </a:r>
          </a:p>
          <a:p>
            <a:pPr lvl="1"/>
            <a:r>
              <a:rPr lang="de-DE" sz="2000" dirty="0" smtClean="0"/>
              <a:t>an bedeckten Tagen oder Nächten</a:t>
            </a:r>
          </a:p>
          <a:p>
            <a:pPr marL="400050" lvl="2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400050" lvl="2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914400" lvl="1" indent="-5143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Beispielrechnungen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3.Rechenbeispiel </a:t>
            </a:r>
          </a:p>
          <a:p>
            <a:endParaRPr lang="de-DE" dirty="0" smtClean="0"/>
          </a:p>
          <a:p>
            <a:r>
              <a:rPr lang="de-DE" sz="2000" dirty="0" smtClean="0"/>
              <a:t>Aufgabenstellung</a:t>
            </a:r>
          </a:p>
          <a:p>
            <a:pPr marL="0" indent="0">
              <a:buNone/>
            </a:pPr>
            <a:r>
              <a:rPr lang="de-DE" sz="1300" dirty="0"/>
              <a:t>	</a:t>
            </a:r>
            <a:r>
              <a:rPr lang="de-DE" sz="1300" dirty="0" smtClean="0"/>
              <a:t>Das PSW </a:t>
            </a:r>
            <a:r>
              <a:rPr lang="de-DE" sz="1300" dirty="0" err="1" smtClean="0"/>
              <a:t>Goldisthal</a:t>
            </a:r>
            <a:r>
              <a:rPr lang="de-DE" sz="1300" dirty="0" smtClean="0"/>
              <a:t> erzeugt im Jahr durchschnittlich 1806 </a:t>
            </a:r>
            <a:r>
              <a:rPr lang="de-DE" sz="1300" dirty="0" err="1" smtClean="0"/>
              <a:t>GWh</a:t>
            </a:r>
            <a:r>
              <a:rPr lang="de-DE" sz="1300" dirty="0" smtClean="0"/>
              <a:t> Strom. Zudem hat es einen 	gesamten Wirkungsgrad von 80%. Wie viel Strom musste aufgewendet werden, um das Erzeugte 	zu produzieren?</a:t>
            </a:r>
            <a:endParaRPr lang="de-DE" dirty="0"/>
          </a:p>
          <a:p>
            <a:r>
              <a:rPr lang="de-DE" sz="2000" dirty="0" smtClean="0"/>
              <a:t>Rechenweg und Lösung</a:t>
            </a:r>
          </a:p>
          <a:p>
            <a:pPr lvl="2"/>
            <a:r>
              <a:rPr lang="de-DE" sz="1500" dirty="0" smtClean="0"/>
              <a:t>n = W[ab] / W[zu]</a:t>
            </a:r>
            <a:endParaRPr lang="de-DE" sz="1500" dirty="0"/>
          </a:p>
          <a:p>
            <a:pPr lvl="2"/>
            <a:r>
              <a:rPr lang="de-DE" sz="1500" dirty="0" smtClean="0"/>
              <a:t>W[zu] = W[ab] / n</a:t>
            </a:r>
            <a:endParaRPr lang="de-DE" sz="1500" dirty="0"/>
          </a:p>
          <a:p>
            <a:pPr lvl="2"/>
            <a:r>
              <a:rPr lang="de-DE" sz="1500" dirty="0" smtClean="0"/>
              <a:t>W[zu] = 1806 </a:t>
            </a:r>
            <a:r>
              <a:rPr lang="de-DE" sz="1500" dirty="0" err="1" smtClean="0"/>
              <a:t>GWh</a:t>
            </a:r>
            <a:r>
              <a:rPr lang="de-DE" sz="1500" dirty="0" smtClean="0"/>
              <a:t> / 0,80</a:t>
            </a:r>
          </a:p>
          <a:p>
            <a:pPr lvl="2"/>
            <a:r>
              <a:rPr lang="de-DE" sz="1500" dirty="0" smtClean="0"/>
              <a:t>W[zu] = 2257,5 </a:t>
            </a:r>
            <a:r>
              <a:rPr lang="de-DE" sz="1500" dirty="0" err="1" smtClean="0"/>
              <a:t>GWh</a:t>
            </a:r>
            <a:endParaRPr lang="de-DE" sz="1500" dirty="0" smtClean="0"/>
          </a:p>
          <a:p>
            <a:pPr lvl="2"/>
            <a:endParaRPr lang="de-DE" sz="1500" dirty="0"/>
          </a:p>
          <a:p>
            <a:pPr lvl="2"/>
            <a:r>
              <a:rPr lang="de-DE" sz="1300" dirty="0" smtClean="0"/>
              <a:t>Die zur Stromerzeugung notwendige Energie beträgt 2257,5 </a:t>
            </a:r>
            <a:r>
              <a:rPr lang="de-DE" sz="1300" dirty="0" err="1" smtClean="0"/>
              <a:t>GWh</a:t>
            </a:r>
            <a:r>
              <a:rPr lang="de-DE" sz="130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89120"/>
          </a:xfrm>
        </p:spPr>
        <p:txBody>
          <a:bodyPr>
            <a:normAutofit/>
          </a:bodyPr>
          <a:lstStyle/>
          <a:p>
            <a:r>
              <a:rPr lang="de-DE" dirty="0" smtClean="0"/>
              <a:t>kein Verbrauch von Ressourcen</a:t>
            </a:r>
          </a:p>
          <a:p>
            <a:r>
              <a:rPr lang="de-DE" dirty="0" smtClean="0"/>
              <a:t>minimale Wärmeabgabe</a:t>
            </a:r>
          </a:p>
          <a:p>
            <a:r>
              <a:rPr lang="de-DE" dirty="0" smtClean="0"/>
              <a:t>sehr hoher Wirkungsgrad (ca.90%)</a:t>
            </a:r>
          </a:p>
          <a:p>
            <a:r>
              <a:rPr lang="de-DE" dirty="0" smtClean="0"/>
              <a:t>lange Haltbarkeit der Kraftwerke</a:t>
            </a:r>
          </a:p>
          <a:p>
            <a:r>
              <a:rPr lang="de-DE" dirty="0" smtClean="0"/>
              <a:t>niedrige Betriebskosten</a:t>
            </a:r>
          </a:p>
          <a:p>
            <a:r>
              <a:rPr lang="de-DE" dirty="0" smtClean="0"/>
              <a:t>schnelles An- und Abstellen der Anlagen</a:t>
            </a:r>
          </a:p>
          <a:p>
            <a:r>
              <a:rPr lang="de-DE" dirty="0" smtClean="0"/>
              <a:t>Mehrzwecknutzung</a:t>
            </a:r>
          </a:p>
          <a:p>
            <a:r>
              <a:rPr lang="de-DE" dirty="0" smtClean="0"/>
              <a:t>Energiespeicherung möglich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(12),(13),(20)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Nachteile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hohe Investitionskosten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große Entfernungen zwischen Erzeugung und Verbraucher</a:t>
            </a:r>
          </a:p>
          <a:p>
            <a:r>
              <a:rPr lang="de-DE" dirty="0" smtClean="0"/>
              <a:t>Überstauung wertvoller Lebensräume</a:t>
            </a:r>
          </a:p>
          <a:p>
            <a:r>
              <a:rPr lang="de-DE" dirty="0" smtClean="0"/>
              <a:t>Umsiedlung teilweise nötig</a:t>
            </a:r>
          </a:p>
          <a:p>
            <a:r>
              <a:rPr lang="de-DE" dirty="0" smtClean="0"/>
              <a:t>Störung der Wanderfischrouten</a:t>
            </a:r>
          </a:p>
          <a:p>
            <a:r>
              <a:rPr lang="de-DE" dirty="0" smtClean="0"/>
              <a:t>Veränderung der Fließgeschwindigkeiten der Flüsse</a:t>
            </a:r>
          </a:p>
          <a:p>
            <a:r>
              <a:rPr lang="de-DE" dirty="0" smtClean="0"/>
              <a:t>Sauerstoffgehalt- und Wassertemperaturänderung</a:t>
            </a:r>
          </a:p>
          <a:p>
            <a:r>
              <a:rPr lang="de-DE" dirty="0" smtClean="0"/>
              <a:t>Grundwasserspiegelanhebung</a:t>
            </a:r>
          </a:p>
          <a:p>
            <a:r>
              <a:rPr lang="de-DE" dirty="0" smtClean="0"/>
              <a:t>Katastrophen durch Dammbruch möglich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(12),(13),(20),(21),(22)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300" dirty="0"/>
              <a:t>Videoquelle: </a:t>
            </a:r>
            <a:r>
              <a:rPr lang="de-DE" sz="1300" dirty="0">
                <a:hlinkClick r:id="rId2"/>
              </a:rPr>
              <a:t>http://</a:t>
            </a:r>
            <a:r>
              <a:rPr lang="de-DE" sz="1300" dirty="0" smtClean="0">
                <a:hlinkClick r:id="rId2"/>
              </a:rPr>
              <a:t>www.youtube.com/watch?v=I1qkVlIEtVQ</a:t>
            </a:r>
            <a:r>
              <a:rPr lang="de-DE" sz="1300" dirty="0" smtClean="0"/>
              <a:t> (1)</a:t>
            </a:r>
          </a:p>
          <a:p>
            <a:r>
              <a:rPr lang="en-US" sz="1300" dirty="0">
                <a:hlinkClick r:id="rId3"/>
              </a:rPr>
              <a:t>http://nibis.ni.schule.de/~</a:t>
            </a:r>
            <a:r>
              <a:rPr lang="en-US" sz="1300" dirty="0" smtClean="0">
                <a:hlinkClick r:id="rId3"/>
              </a:rPr>
              <a:t>bfseta/e-learning/energietechnik/energieversorgung/bespiel-belastungskurve.html</a:t>
            </a:r>
            <a:r>
              <a:rPr lang="en-US" sz="1300" dirty="0" smtClean="0"/>
              <a:t> (2)</a:t>
            </a:r>
          </a:p>
          <a:p>
            <a:r>
              <a:rPr lang="en-US" sz="1300" u="sng" dirty="0">
                <a:hlinkClick r:id="rId4"/>
              </a:rPr>
              <a:t>http://</a:t>
            </a:r>
            <a:r>
              <a:rPr lang="en-US" sz="1300" u="sng" dirty="0" smtClean="0">
                <a:hlinkClick r:id="rId4"/>
              </a:rPr>
              <a:t>de.wikipedia.org/wiki/Wasserkraftwerk</a:t>
            </a:r>
            <a:r>
              <a:rPr lang="en-US" sz="1300" dirty="0"/>
              <a:t> </a:t>
            </a:r>
            <a:r>
              <a:rPr lang="en-US" sz="1300" dirty="0" smtClean="0"/>
              <a:t>(20)</a:t>
            </a:r>
            <a:endParaRPr lang="en-US" sz="1300" dirty="0"/>
          </a:p>
          <a:p>
            <a:r>
              <a:rPr lang="en-US" sz="1300" u="sng" dirty="0">
                <a:hlinkClick r:id="rId5"/>
              </a:rPr>
              <a:t>http://</a:t>
            </a:r>
            <a:r>
              <a:rPr lang="en-US" sz="1300" u="sng" dirty="0" smtClean="0">
                <a:hlinkClick r:id="rId5"/>
              </a:rPr>
              <a:t>kraftwerke.vattenfall.de/powerplant/goldisthal</a:t>
            </a:r>
            <a:r>
              <a:rPr lang="en-US" sz="1300" u="sng" dirty="0" smtClean="0"/>
              <a:t> (3)</a:t>
            </a:r>
            <a:endParaRPr lang="en-US" sz="1300" dirty="0"/>
          </a:p>
          <a:p>
            <a:r>
              <a:rPr lang="en-US" sz="1300" u="sng" dirty="0">
                <a:hlinkClick r:id="rId6"/>
              </a:rPr>
              <a:t>http://</a:t>
            </a:r>
            <a:r>
              <a:rPr lang="en-US" sz="1300" u="sng" dirty="0" smtClean="0">
                <a:hlinkClick r:id="rId6"/>
              </a:rPr>
              <a:t>de.wikipedia.org/wiki/Pumpspeicherwerk_Goldisthal</a:t>
            </a:r>
            <a:r>
              <a:rPr lang="en-US" sz="1300" u="sng" dirty="0" smtClean="0"/>
              <a:t> (4)</a:t>
            </a:r>
            <a:endParaRPr lang="en-US" sz="1300" dirty="0"/>
          </a:p>
          <a:p>
            <a:r>
              <a:rPr lang="en-US" sz="1300" u="sng" dirty="0">
                <a:hlinkClick r:id="rId7"/>
              </a:rPr>
              <a:t>http://</a:t>
            </a:r>
            <a:r>
              <a:rPr lang="en-US" sz="1300" u="sng" dirty="0" smtClean="0">
                <a:hlinkClick r:id="rId7"/>
              </a:rPr>
              <a:t>kraftwerke.vattenfall.de/powerplant/geesthacht</a:t>
            </a:r>
            <a:r>
              <a:rPr lang="en-US" sz="1300" dirty="0"/>
              <a:t> </a:t>
            </a:r>
            <a:r>
              <a:rPr lang="en-US" sz="1300" dirty="0" smtClean="0"/>
              <a:t>(5)</a:t>
            </a:r>
            <a:endParaRPr lang="en-US" sz="1300" dirty="0"/>
          </a:p>
          <a:p>
            <a:r>
              <a:rPr lang="en-US" sz="1300" u="sng" dirty="0">
                <a:hlinkClick r:id="rId8"/>
              </a:rPr>
              <a:t>http://</a:t>
            </a:r>
            <a:r>
              <a:rPr lang="en-US" sz="1300" u="sng" dirty="0" smtClean="0">
                <a:hlinkClick r:id="rId8"/>
              </a:rPr>
              <a:t>www.abendblatt.de/wirtschaft/article1995227/Energie-Der-teure-Strom-von-Geesthacht.html</a:t>
            </a:r>
            <a:r>
              <a:rPr lang="en-US" sz="1300" u="sng" dirty="0" smtClean="0"/>
              <a:t> (6)</a:t>
            </a:r>
            <a:endParaRPr lang="en-US" sz="1300" dirty="0"/>
          </a:p>
          <a:p>
            <a:r>
              <a:rPr lang="en-US" sz="1300" u="sng" dirty="0">
                <a:hlinkClick r:id="rId9"/>
              </a:rPr>
              <a:t>http://</a:t>
            </a:r>
            <a:r>
              <a:rPr lang="en-US" sz="1300" u="sng" dirty="0" smtClean="0">
                <a:hlinkClick r:id="rId9"/>
              </a:rPr>
              <a:t>de.wikipedia.org/wiki/Pumpspeicherkraftwerk_Geesthacht</a:t>
            </a:r>
            <a:r>
              <a:rPr lang="en-US" sz="1300" dirty="0"/>
              <a:t> </a:t>
            </a:r>
            <a:r>
              <a:rPr lang="en-US" sz="1300" dirty="0" smtClean="0"/>
              <a:t>(7)</a:t>
            </a:r>
            <a:endParaRPr lang="en-US" sz="1300" dirty="0"/>
          </a:p>
          <a:p>
            <a:r>
              <a:rPr lang="en-US" sz="1300" u="sng" dirty="0">
                <a:hlinkClick r:id="rId10"/>
              </a:rPr>
              <a:t>http://</a:t>
            </a:r>
            <a:r>
              <a:rPr lang="en-US" sz="1300" u="sng" dirty="0" smtClean="0">
                <a:hlinkClick r:id="rId10"/>
              </a:rPr>
              <a:t>www.geesthacht.de/pumpspeicherkraftwerk</a:t>
            </a:r>
            <a:r>
              <a:rPr lang="en-US" sz="1300" dirty="0"/>
              <a:t> </a:t>
            </a:r>
            <a:r>
              <a:rPr lang="en-US" sz="1300" dirty="0" smtClean="0"/>
              <a:t>(8)</a:t>
            </a:r>
            <a:endParaRPr lang="en-US" sz="1300" dirty="0"/>
          </a:p>
          <a:p>
            <a:r>
              <a:rPr lang="en-US" sz="1300" u="sng" dirty="0">
                <a:hlinkClick r:id="rId11"/>
              </a:rPr>
              <a:t>http://</a:t>
            </a:r>
            <a:r>
              <a:rPr lang="en-US" sz="1300" u="sng" dirty="0" smtClean="0">
                <a:hlinkClick r:id="rId11"/>
              </a:rPr>
              <a:t>www.zeit.de/2012/03/Kommentar-Umweltschutz</a:t>
            </a:r>
            <a:r>
              <a:rPr lang="en-US" sz="1300" dirty="0"/>
              <a:t> </a:t>
            </a:r>
            <a:r>
              <a:rPr lang="en-US" sz="1300" dirty="0" smtClean="0"/>
              <a:t>(21)</a:t>
            </a:r>
            <a:endParaRPr lang="en-US" sz="1300" dirty="0"/>
          </a:p>
          <a:p>
            <a:r>
              <a:rPr lang="en-US" sz="1300" u="sng" dirty="0">
                <a:hlinkClick r:id="rId12"/>
              </a:rPr>
              <a:t>http://</a:t>
            </a:r>
            <a:r>
              <a:rPr lang="en-US" sz="1300" u="sng" dirty="0" smtClean="0">
                <a:hlinkClick r:id="rId12"/>
              </a:rPr>
              <a:t>hamburg.nabu.de/projekte/wasser/elbe/14418.html</a:t>
            </a:r>
            <a:r>
              <a:rPr lang="en-US" sz="1300" dirty="0"/>
              <a:t> </a:t>
            </a:r>
            <a:r>
              <a:rPr lang="en-US" sz="1300" dirty="0" smtClean="0"/>
              <a:t>(22)</a:t>
            </a:r>
            <a:endParaRPr lang="en-US" sz="1300" dirty="0"/>
          </a:p>
          <a:p>
            <a:r>
              <a:rPr lang="en-US" sz="1300" u="sng" dirty="0">
                <a:hlinkClick r:id="rId13"/>
              </a:rPr>
              <a:t>http://</a:t>
            </a:r>
            <a:r>
              <a:rPr lang="en-US" sz="1300" u="sng" dirty="0" smtClean="0">
                <a:hlinkClick r:id="rId13"/>
              </a:rPr>
              <a:t>www.welt.de/print-welt/article510210/Stichwort-Pumpspeicherkraftwerk-Geesthacht.html</a:t>
            </a:r>
            <a:r>
              <a:rPr lang="en-US" sz="1300" u="sng" dirty="0" smtClean="0"/>
              <a:t> (9)</a:t>
            </a:r>
            <a:endParaRPr lang="en-US" sz="1300" dirty="0"/>
          </a:p>
          <a:p>
            <a:r>
              <a:rPr lang="en-US" sz="1300" u="sng" dirty="0">
                <a:hlinkClick r:id="rId14"/>
              </a:rPr>
              <a:t>http://www.vde.com/de/Regionalorganisation/Bezirksvereine/Kassel/berichte_mitteilungen/Berichte/2006/documents/mcms/vattenfall.pdf</a:t>
            </a:r>
            <a:r>
              <a:rPr lang="en-US" sz="1300" dirty="0"/>
              <a:t> (10)</a:t>
            </a:r>
          </a:p>
          <a:p>
            <a:r>
              <a:rPr lang="en-US" sz="1300" u="sng" dirty="0">
                <a:hlinkClick r:id="rId15"/>
              </a:rPr>
              <a:t>http://de.wikipedia.org/wiki/Wasserkraft</a:t>
            </a:r>
            <a:r>
              <a:rPr lang="en-US" sz="1300" dirty="0"/>
              <a:t> (15)</a:t>
            </a:r>
          </a:p>
          <a:p>
            <a:r>
              <a:rPr lang="en-US" sz="1300" u="sng" dirty="0">
                <a:hlinkClick r:id="rId16"/>
              </a:rPr>
              <a:t>http://de.wikipedia.org/wiki/Francis-Turbine</a:t>
            </a:r>
            <a:r>
              <a:rPr lang="en-US" sz="1300" dirty="0"/>
              <a:t> (23)</a:t>
            </a:r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>
                <a:hlinkClick r:id="rId2"/>
              </a:rPr>
              <a:t>http</a:t>
            </a:r>
            <a:r>
              <a:rPr lang="en-US" sz="1300" u="sng" dirty="0">
                <a:hlinkClick r:id="rId2"/>
              </a:rPr>
              <a:t>://</a:t>
            </a:r>
            <a:r>
              <a:rPr lang="en-US" sz="1300" u="sng" dirty="0" smtClean="0">
                <a:hlinkClick r:id="rId2"/>
              </a:rPr>
              <a:t>www.hydroelectra.ch/wasserkraft-mainmenu-32/technik-mainmenu-35/turbinentypen-mainmenu-42.html</a:t>
            </a:r>
            <a:endParaRPr lang="en-US" sz="1300" dirty="0"/>
          </a:p>
          <a:p>
            <a:r>
              <a:rPr lang="en-US" sz="1300" u="sng" dirty="0">
                <a:hlinkClick r:id="rId3"/>
              </a:rPr>
              <a:t>http://</a:t>
            </a:r>
            <a:r>
              <a:rPr lang="en-US" sz="1300" u="sng" dirty="0" smtClean="0">
                <a:hlinkClick r:id="rId3"/>
              </a:rPr>
              <a:t>www.energien-erneuerbar.de/wasserkraft.html</a:t>
            </a:r>
            <a:r>
              <a:rPr lang="en-US" sz="1300" dirty="0"/>
              <a:t> </a:t>
            </a:r>
            <a:r>
              <a:rPr lang="en-US" sz="1300" dirty="0" smtClean="0"/>
              <a:t>(13)</a:t>
            </a:r>
            <a:endParaRPr lang="en-US" sz="1300" dirty="0"/>
          </a:p>
          <a:p>
            <a:r>
              <a:rPr lang="en-US" sz="1300" u="sng" dirty="0">
                <a:hlinkClick r:id="rId4"/>
              </a:rPr>
              <a:t>http://www.klimawandel-global.de/oekostrom/energiequellen/wasserkraft-wichtige-fakten-details</a:t>
            </a:r>
            <a:r>
              <a:rPr lang="en-US" sz="1300" u="sng" dirty="0" smtClean="0">
                <a:hlinkClick r:id="rId4"/>
              </a:rPr>
              <a:t>/</a:t>
            </a:r>
            <a:r>
              <a:rPr lang="en-US" sz="1300" dirty="0"/>
              <a:t> </a:t>
            </a:r>
            <a:r>
              <a:rPr lang="en-US" sz="1300" dirty="0" smtClean="0"/>
              <a:t> (12)</a:t>
            </a:r>
            <a:endParaRPr lang="en-US" sz="1300" dirty="0"/>
          </a:p>
          <a:p>
            <a:r>
              <a:rPr lang="en-US" sz="1300" u="sng" dirty="0">
                <a:hlinkClick r:id="rId5"/>
              </a:rPr>
              <a:t>http://</a:t>
            </a:r>
            <a:r>
              <a:rPr lang="en-US" sz="1300" u="sng" dirty="0" smtClean="0">
                <a:hlinkClick r:id="rId5"/>
              </a:rPr>
              <a:t>www.wasserkraft.org/wasserkraft-allgemein-35-Informationsfaltblatt+Wasserkraft</a:t>
            </a:r>
            <a:endParaRPr lang="en-US" sz="1300" dirty="0"/>
          </a:p>
          <a:p>
            <a:r>
              <a:rPr lang="en-US" sz="1300" u="sng" dirty="0">
                <a:hlinkClick r:id="rId6"/>
              </a:rPr>
              <a:t>http://</a:t>
            </a:r>
            <a:r>
              <a:rPr lang="en-US" sz="1300" u="sng" dirty="0" smtClean="0">
                <a:hlinkClick r:id="rId6"/>
              </a:rPr>
              <a:t>de.wikipedia.org/wiki/Pelton-Turbine</a:t>
            </a:r>
            <a:r>
              <a:rPr lang="en-US" sz="1300" u="sng" dirty="0" smtClean="0"/>
              <a:t> (24)</a:t>
            </a:r>
            <a:endParaRPr lang="en-US" sz="1300" dirty="0"/>
          </a:p>
          <a:p>
            <a:r>
              <a:rPr lang="en-US" sz="1300" u="sng" dirty="0">
                <a:hlinkClick r:id="rId7"/>
              </a:rPr>
              <a:t>http://</a:t>
            </a:r>
            <a:r>
              <a:rPr lang="en-US" sz="1300" u="sng" dirty="0" smtClean="0">
                <a:hlinkClick r:id="rId7"/>
              </a:rPr>
              <a:t>de.wikipedia.org/wiki/Kaplan-Turbine</a:t>
            </a:r>
            <a:r>
              <a:rPr lang="en-US" sz="1300" dirty="0"/>
              <a:t> </a:t>
            </a:r>
            <a:r>
              <a:rPr lang="en-US" sz="1300" dirty="0" smtClean="0"/>
              <a:t>(25)</a:t>
            </a:r>
            <a:endParaRPr lang="en-US" sz="1300" dirty="0"/>
          </a:p>
          <a:p>
            <a:r>
              <a:rPr lang="en-US" sz="1300" u="sng" dirty="0">
                <a:hlinkClick r:id="rId8"/>
              </a:rPr>
              <a:t>http://</a:t>
            </a:r>
            <a:r>
              <a:rPr lang="en-US" sz="1300" u="sng" dirty="0" smtClean="0">
                <a:hlinkClick r:id="rId8"/>
              </a:rPr>
              <a:t>www.bildung-lsa.de/files/00076354ffee4c76fa5304926d8d910d/pumpspeicherwerk.jpg</a:t>
            </a:r>
            <a:r>
              <a:rPr lang="en-US" sz="1300" u="sng" dirty="0" smtClean="0"/>
              <a:t> (11)</a:t>
            </a:r>
            <a:endParaRPr lang="en-US" sz="1300" dirty="0"/>
          </a:p>
          <a:p>
            <a:r>
              <a:rPr lang="en-US" sz="1300" u="sng" dirty="0">
                <a:hlinkClick r:id="rId9"/>
              </a:rPr>
              <a:t>http://</a:t>
            </a:r>
            <a:r>
              <a:rPr lang="en-US" sz="1300" u="sng" dirty="0" smtClean="0">
                <a:hlinkClick r:id="rId9"/>
              </a:rPr>
              <a:t>de.wikipedia.org/wiki/Wirkungsgrad</a:t>
            </a:r>
            <a:r>
              <a:rPr lang="en-US" sz="1300" u="sng" dirty="0" smtClean="0"/>
              <a:t> (26)</a:t>
            </a:r>
            <a:endParaRPr lang="en-US" sz="1300" dirty="0"/>
          </a:p>
          <a:p>
            <a:r>
              <a:rPr lang="en-US" sz="1300" u="sng" dirty="0" smtClean="0">
                <a:hlinkClick r:id="rId10"/>
              </a:rPr>
              <a:t>http</a:t>
            </a:r>
            <a:r>
              <a:rPr lang="en-US" sz="1300" u="sng" dirty="0">
                <a:hlinkClick r:id="rId10"/>
              </a:rPr>
              <a:t>://</a:t>
            </a:r>
            <a:r>
              <a:rPr lang="en-US" sz="1300" u="sng" dirty="0" smtClean="0">
                <a:hlinkClick r:id="rId10"/>
              </a:rPr>
              <a:t>de.wikipedia.org/wiki/Energie</a:t>
            </a:r>
            <a:r>
              <a:rPr lang="en-US" sz="1300" u="sng" dirty="0" smtClean="0"/>
              <a:t> (27)</a:t>
            </a:r>
          </a:p>
          <a:p>
            <a:r>
              <a:rPr lang="en-US" sz="1300" dirty="0">
                <a:hlinkClick r:id="rId11"/>
              </a:rPr>
              <a:t>http://</a:t>
            </a:r>
            <a:r>
              <a:rPr lang="en-US" sz="1300" dirty="0" smtClean="0">
                <a:hlinkClick r:id="rId11"/>
              </a:rPr>
              <a:t>de.wikipedia.org/wiki/Pumpspeicherkraftwerk</a:t>
            </a:r>
            <a:r>
              <a:rPr lang="en-US" sz="1300" dirty="0" smtClean="0"/>
              <a:t> (14)</a:t>
            </a:r>
          </a:p>
          <a:p>
            <a:r>
              <a:rPr lang="en-US" sz="1300" dirty="0">
                <a:hlinkClick r:id="rId12"/>
              </a:rPr>
              <a:t>http://</a:t>
            </a:r>
            <a:r>
              <a:rPr lang="en-US" sz="1300" dirty="0" smtClean="0">
                <a:hlinkClick r:id="rId12"/>
              </a:rPr>
              <a:t>www.thema-energie.de/energie-erzeugen/erneuerbare-energien/wasserkraft/grundlagen/funktionsweise-der-wasserkraft.html</a:t>
            </a:r>
            <a:r>
              <a:rPr lang="en-US" sz="1300" dirty="0" smtClean="0"/>
              <a:t> (16)</a:t>
            </a:r>
          </a:p>
          <a:p>
            <a:r>
              <a:rPr lang="en-US" sz="1300" dirty="0">
                <a:hlinkClick r:id="rId13"/>
              </a:rPr>
              <a:t>http://</a:t>
            </a:r>
            <a:r>
              <a:rPr lang="en-US" sz="1300" dirty="0" smtClean="0">
                <a:hlinkClick r:id="rId13"/>
              </a:rPr>
              <a:t>upload.wikimedia.org/wikipedia/commons/1/18/Wasserkreislauf.png</a:t>
            </a:r>
            <a:r>
              <a:rPr lang="en-US" sz="1300" dirty="0" smtClean="0"/>
              <a:t> (17)</a:t>
            </a:r>
          </a:p>
          <a:p>
            <a:r>
              <a:rPr lang="en-US" sz="1300" dirty="0">
                <a:hlinkClick r:id="rId14"/>
              </a:rPr>
              <a:t>http://</a:t>
            </a:r>
            <a:r>
              <a:rPr lang="en-US" sz="1300" dirty="0" smtClean="0">
                <a:hlinkClick r:id="rId14"/>
              </a:rPr>
              <a:t>de.wikipedia.org/wiki/Wasserkreislauf</a:t>
            </a:r>
            <a:r>
              <a:rPr lang="en-US" sz="1300" dirty="0"/>
              <a:t> </a:t>
            </a:r>
            <a:r>
              <a:rPr lang="en-US" sz="1300" dirty="0" smtClean="0"/>
              <a:t>(18)</a:t>
            </a:r>
          </a:p>
          <a:p>
            <a:r>
              <a:rPr lang="en-US" sz="1300" dirty="0">
                <a:hlinkClick r:id="rId15"/>
              </a:rPr>
              <a:t>http://</a:t>
            </a:r>
            <a:r>
              <a:rPr lang="en-US" sz="1300" dirty="0" smtClean="0">
                <a:hlinkClick r:id="rId15"/>
              </a:rPr>
              <a:t>www.wasser-aqualino.de/uploads/media/Der_nat%C3%BCrliche_Wasserkreislauf_01.pdf</a:t>
            </a:r>
            <a:r>
              <a:rPr lang="en-US" sz="1300" dirty="0" smtClean="0"/>
              <a:t> (19)</a:t>
            </a:r>
            <a:endParaRPr lang="en-US" sz="1300" dirty="0"/>
          </a:p>
          <a:p>
            <a:r>
              <a:rPr lang="en-US" sz="1300" dirty="0">
                <a:hlinkClick r:id="rId16"/>
              </a:rPr>
              <a:t>http://</a:t>
            </a:r>
            <a:r>
              <a:rPr lang="en-US" sz="1300" dirty="0" smtClean="0">
                <a:hlinkClick r:id="rId16"/>
              </a:rPr>
              <a:t>www.erneuerbare-energien.de/fileadmin/ee-import/files/pdfs/allgemein/application/pdf/potential_wasserkraft_bf.pdf</a:t>
            </a:r>
            <a:r>
              <a:rPr lang="en-US" sz="1300" dirty="0" smtClean="0"/>
              <a:t> (20)</a:t>
            </a:r>
            <a:endParaRPr lang="en-US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300" u="sng" dirty="0">
                <a:hlinkClick r:id="rId2"/>
              </a:rPr>
              <a:t>http://</a:t>
            </a:r>
            <a:r>
              <a:rPr lang="de-DE" sz="1300" u="sng" dirty="0" smtClean="0">
                <a:hlinkClick r:id="rId2"/>
              </a:rPr>
              <a:t>commons.wikimedia.org/wiki/File:Leitungsverluste.svg</a:t>
            </a:r>
            <a:r>
              <a:rPr lang="de-DE" sz="1300" u="sng" dirty="0" smtClean="0"/>
              <a:t> (28)</a:t>
            </a:r>
            <a:endParaRPr lang="en-US" sz="1300" dirty="0"/>
          </a:p>
          <a:p>
            <a:r>
              <a:rPr lang="de-DE" sz="1300" u="sng" dirty="0">
                <a:hlinkClick r:id="rId3"/>
              </a:rPr>
              <a:t>http://</a:t>
            </a:r>
            <a:r>
              <a:rPr lang="de-DE" sz="1300" u="sng" dirty="0" smtClean="0">
                <a:hlinkClick r:id="rId3"/>
              </a:rPr>
              <a:t>commons.wikimedia.org/wiki/File:Trafo_1.png</a:t>
            </a:r>
            <a:r>
              <a:rPr lang="de-DE" sz="1300" u="sng" dirty="0" smtClean="0"/>
              <a:t> (29)</a:t>
            </a:r>
            <a:endParaRPr lang="en-US" sz="1300" dirty="0"/>
          </a:p>
          <a:p>
            <a:r>
              <a:rPr lang="en-US" sz="1300" u="sng" dirty="0">
                <a:hlinkClick r:id="rId4"/>
              </a:rPr>
              <a:t>http://</a:t>
            </a:r>
            <a:r>
              <a:rPr lang="en-US" sz="1300" u="sng" dirty="0" smtClean="0">
                <a:hlinkClick r:id="rId4"/>
              </a:rPr>
              <a:t>de.wikipedia.org/wiki/Transformator</a:t>
            </a:r>
            <a:r>
              <a:rPr lang="en-US" sz="1300" u="sng" dirty="0" smtClean="0"/>
              <a:t> (30)</a:t>
            </a:r>
            <a:endParaRPr lang="en-US" sz="1300" dirty="0"/>
          </a:p>
          <a:p>
            <a:r>
              <a:rPr lang="en-US" sz="1300" u="sng" dirty="0">
                <a:hlinkClick r:id="rId5"/>
              </a:rPr>
              <a:t>http://www.weltderphysik.de/gebiete/technik/energie/speichern-und-transportieren/strom/hochspannung</a:t>
            </a:r>
            <a:r>
              <a:rPr lang="en-US" sz="1300" u="sng" dirty="0" smtClean="0">
                <a:hlinkClick r:id="rId5"/>
              </a:rPr>
              <a:t>/</a:t>
            </a:r>
            <a:r>
              <a:rPr lang="en-US" sz="1300" u="sng" dirty="0" smtClean="0"/>
              <a:t> (31)</a:t>
            </a:r>
            <a:endParaRPr lang="en-US" sz="1300" dirty="0"/>
          </a:p>
          <a:p>
            <a:r>
              <a:rPr lang="en-US" sz="1300" u="sng" dirty="0">
                <a:hlinkClick r:id="rId6"/>
              </a:rPr>
              <a:t>http://</a:t>
            </a:r>
            <a:r>
              <a:rPr lang="en-US" sz="1300" u="sng" dirty="0" smtClean="0">
                <a:hlinkClick r:id="rId6"/>
              </a:rPr>
              <a:t>de.wikipedia.org/wiki/Hochspannungsleitung</a:t>
            </a:r>
            <a:r>
              <a:rPr lang="en-US" sz="1300" u="sng" dirty="0" smtClean="0"/>
              <a:t> (32)</a:t>
            </a:r>
            <a:endParaRPr lang="en-US" sz="1300" dirty="0"/>
          </a:p>
          <a:p>
            <a:r>
              <a:rPr lang="de-DE" sz="1300" u="sng" dirty="0">
                <a:hlinkClick r:id="rId7"/>
              </a:rPr>
              <a:t>http://</a:t>
            </a:r>
            <a:r>
              <a:rPr lang="de-DE" sz="1300" u="sng" dirty="0" smtClean="0">
                <a:hlinkClick r:id="rId7"/>
              </a:rPr>
              <a:t>de.academic.ru/dic.nsf/dewiki/1141082</a:t>
            </a:r>
            <a:r>
              <a:rPr lang="de-DE" sz="1300" u="sng" dirty="0" smtClean="0"/>
              <a:t> (33)</a:t>
            </a:r>
            <a:endParaRPr lang="en-US" sz="1300" dirty="0"/>
          </a:p>
          <a:p>
            <a:r>
              <a:rPr lang="en-US" sz="1300" u="sng" dirty="0">
                <a:hlinkClick r:id="rId8"/>
              </a:rPr>
              <a:t>http://</a:t>
            </a:r>
            <a:r>
              <a:rPr lang="en-US" sz="1300" u="sng" dirty="0" smtClean="0">
                <a:hlinkClick r:id="rId8"/>
              </a:rPr>
              <a:t>www.bergedorfer-zeitung.de/geesthacht/article119067/Guens?print=yes</a:t>
            </a:r>
            <a:r>
              <a:rPr lang="en-US" sz="1300" u="sng" dirty="0" smtClean="0"/>
              <a:t> (34)</a:t>
            </a:r>
          </a:p>
          <a:p>
            <a:r>
              <a:rPr lang="en-US" sz="1400" dirty="0">
                <a:hlinkClick r:id="rId9"/>
              </a:rPr>
              <a:t>http://www.uni-weimar.de/Bauing/wbbau/studium/zusatz/exkursionen/_</a:t>
            </a:r>
            <a:r>
              <a:rPr lang="en-US" sz="1400" dirty="0" smtClean="0">
                <a:hlinkClick r:id="rId9"/>
              </a:rPr>
              <a:t>gfxAlumniGoldis2002/alumni_bild_09.jpg</a:t>
            </a:r>
            <a:r>
              <a:rPr lang="en-US" sz="1400" dirty="0" smtClean="0"/>
              <a:t> (35)</a:t>
            </a:r>
          </a:p>
          <a:p>
            <a:r>
              <a:rPr lang="en-US" sz="1400" dirty="0">
                <a:hlinkClick r:id="rId10"/>
              </a:rPr>
              <a:t>http://www.energieblog24.de/pumpspeicherkraftwerke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(36)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2220856"/>
          </a:xfrm>
        </p:spPr>
        <p:txBody>
          <a:bodyPr>
            <a:noAutofit/>
          </a:bodyPr>
          <a:lstStyle/>
          <a:p>
            <a:pPr algn="ctr"/>
            <a:r>
              <a:rPr lang="de-DE" sz="6600" dirty="0" smtClean="0"/>
              <a:t>Vielen Dank </a:t>
            </a:r>
            <a:r>
              <a:rPr lang="de-DE" sz="6600" smtClean="0"/>
              <a:t>für Eure </a:t>
            </a:r>
            <a:r>
              <a:rPr lang="de-DE" sz="6600" dirty="0" smtClean="0"/>
              <a:t>Aufmerksamkeit</a:t>
            </a:r>
            <a:endParaRPr lang="en-US" sz="6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Lösung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Verwendung von Stromspeichern</a:t>
            </a:r>
          </a:p>
          <a:p>
            <a:pPr lvl="1"/>
            <a:r>
              <a:rPr lang="de-DE" sz="1900" dirty="0" smtClean="0"/>
              <a:t>Strom </a:t>
            </a:r>
            <a:r>
              <a:rPr lang="de-DE" sz="1900" dirty="0"/>
              <a:t>speichern bei </a:t>
            </a:r>
            <a:r>
              <a:rPr lang="de-DE" sz="1900" dirty="0" smtClean="0"/>
              <a:t>Überschuss</a:t>
            </a:r>
          </a:p>
          <a:p>
            <a:pPr lvl="1"/>
            <a:r>
              <a:rPr lang="de-DE" sz="2000" dirty="0" smtClean="0"/>
              <a:t>Strom </a:t>
            </a:r>
            <a:r>
              <a:rPr lang="de-DE" sz="2000" dirty="0"/>
              <a:t>produzieren bei Bedarf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sz="3200" dirty="0">
                <a:solidFill>
                  <a:srgbClr val="FF0000"/>
                </a:solidFill>
              </a:rPr>
              <a:t>E</a:t>
            </a:r>
            <a:r>
              <a:rPr lang="de-DE" sz="3200" dirty="0" smtClean="0">
                <a:solidFill>
                  <a:srgbClr val="FF0000"/>
                </a:solidFill>
              </a:rPr>
              <a:t>in möglicher Speichermöglichkeit wäre ein Pumpspeicherkraftwerk!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Allgemeine Informationen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Autofit/>
          </a:bodyPr>
          <a:lstStyle/>
          <a:p>
            <a:r>
              <a:rPr lang="de-DE" dirty="0" smtClean="0"/>
              <a:t>erzeugt ca. 5% der Energie in Deutschland</a:t>
            </a:r>
          </a:p>
          <a:p>
            <a:r>
              <a:rPr lang="de-DE" dirty="0" smtClean="0"/>
              <a:t>weltweit ca. 20%</a:t>
            </a:r>
          </a:p>
          <a:p>
            <a:r>
              <a:rPr lang="de-DE" dirty="0" smtClean="0"/>
              <a:t>über 300 Laufwasserkraftwerke mit &gt;1MW</a:t>
            </a:r>
          </a:p>
          <a:p>
            <a:r>
              <a:rPr lang="de-DE" dirty="0" smtClean="0"/>
              <a:t>ca. 7000 Kleinanlagen mit Ø</a:t>
            </a:r>
            <a:r>
              <a:rPr lang="en-US" dirty="0" smtClean="0"/>
              <a:t> 57kW</a:t>
            </a:r>
          </a:p>
          <a:p>
            <a:r>
              <a:rPr lang="de-DE" dirty="0" smtClean="0"/>
              <a:t>natürliche Schwankungen der Stromerzeugung von +/- 15%</a:t>
            </a:r>
          </a:p>
          <a:p>
            <a:r>
              <a:rPr lang="de-DE" dirty="0" smtClean="0"/>
              <a:t>31 Pumpspeicherkraftwerke (PSW) in Deutschland</a:t>
            </a:r>
          </a:p>
          <a:p>
            <a:r>
              <a:rPr lang="de-DE" dirty="0" smtClean="0"/>
              <a:t>Kraftwerke überwiegend in Süd- und Mitteldeutschland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(13),(20)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Natürlicher </a:t>
            </a:r>
            <a:r>
              <a:rPr lang="de-DE" sz="5400" dirty="0" smtClean="0"/>
              <a:t>Wasserkreislauf</a:t>
            </a:r>
            <a:endParaRPr lang="en-US" sz="5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1" y="1772816"/>
            <a:ext cx="8054700" cy="382068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Quelle: (17)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de-DE" sz="5400" dirty="0" smtClean="0"/>
              <a:t>Natürlicher Wasserkreislauf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Wasser verdunstet in Seen und Meeren durch Sonneneinstrahlung zu Wasserdampf</a:t>
            </a:r>
          </a:p>
          <a:p>
            <a:endParaRPr lang="de-DE" dirty="0" smtClean="0"/>
          </a:p>
          <a:p>
            <a:r>
              <a:rPr lang="de-DE" dirty="0"/>
              <a:t>b</a:t>
            </a:r>
            <a:r>
              <a:rPr lang="de-DE" dirty="0" smtClean="0"/>
              <a:t>ei kälteren Temperaturen, in höheren Luftschichten kondensiert der Wasserdampf zu Wolken</a:t>
            </a:r>
          </a:p>
          <a:p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er Wind weht diese zum Festland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 (18),(19)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dirty="0"/>
              <a:t>Natürlicher </a:t>
            </a:r>
            <a:r>
              <a:rPr lang="de-DE" sz="5400" dirty="0" smtClean="0"/>
              <a:t>Wasserkreislauf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dort </a:t>
            </a:r>
            <a:r>
              <a:rPr lang="de-DE" dirty="0">
                <a:solidFill>
                  <a:prstClr val="black"/>
                </a:solidFill>
              </a:rPr>
              <a:t>schlägt das in den Wolken enthaltene Wasser als Regen, Schnee, etc. nieder</a:t>
            </a:r>
          </a:p>
          <a:p>
            <a:pPr marL="0" lvl="0" indent="0">
              <a:buNone/>
            </a:pPr>
            <a:endParaRPr lang="de-DE" sz="3000" dirty="0" smtClean="0">
              <a:solidFill>
                <a:prstClr val="black"/>
              </a:solidFill>
            </a:endParaRP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aus </a:t>
            </a:r>
            <a:r>
              <a:rPr lang="de-DE" dirty="0">
                <a:solidFill>
                  <a:prstClr val="black"/>
                </a:solidFill>
              </a:rPr>
              <a:t>höher gelegenen Gebieten transportieren Flüsse dieses nun in Richtung der Meere.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C17-AEDA-4F6E-ACDD-772D1F083135}" type="slidenum">
              <a:rPr lang="en-US" smtClean="0"/>
              <a:t>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: (18),(19)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Benutzerdefiniert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6ADAFA"/>
      </a:accent1>
      <a:accent2>
        <a:srgbClr val="FFFFFF"/>
      </a:accent2>
      <a:accent3>
        <a:srgbClr val="0BD0D9"/>
      </a:accent3>
      <a:accent4>
        <a:srgbClr val="FFFFFF"/>
      </a:accent4>
      <a:accent5>
        <a:srgbClr val="FFFFFF"/>
      </a:accent5>
      <a:accent6>
        <a:srgbClr val="FFFFFF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1343</Words>
  <Application>Microsoft Office PowerPoint</Application>
  <PresentationFormat>Bildschirmpräsentation (4:3)</PresentationFormat>
  <Paragraphs>479</Paragraphs>
  <Slides>46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Hyperion</vt:lpstr>
      <vt:lpstr>Wasserkraft/PSW</vt:lpstr>
      <vt:lpstr>Gliederung</vt:lpstr>
      <vt:lpstr>Probleme</vt:lpstr>
      <vt:lpstr>Probleme</vt:lpstr>
      <vt:lpstr>Lösung</vt:lpstr>
      <vt:lpstr>Allgemeine Informationen</vt:lpstr>
      <vt:lpstr>Natürlicher Wasserkreislauf</vt:lpstr>
      <vt:lpstr>Natürlicher Wasserkreislauf</vt:lpstr>
      <vt:lpstr>Natürlicher Wasserkreislauf</vt:lpstr>
      <vt:lpstr>Nutzen der Gravitation</vt:lpstr>
      <vt:lpstr>Kraftwerkstypen</vt:lpstr>
      <vt:lpstr>Kraftwerkstypen</vt:lpstr>
      <vt:lpstr>Aufbau PSW</vt:lpstr>
      <vt:lpstr>Transformatorprinzip</vt:lpstr>
      <vt:lpstr>Transformatorprinzip</vt:lpstr>
      <vt:lpstr>Transformatorprinzip</vt:lpstr>
      <vt:lpstr>Transformatorprinzip</vt:lpstr>
      <vt:lpstr>Transformatorprinzip</vt:lpstr>
      <vt:lpstr>Transformatorprinzip</vt:lpstr>
      <vt:lpstr>Funktionsweise PSW</vt:lpstr>
      <vt:lpstr>Funktionsweise PSW</vt:lpstr>
      <vt:lpstr>Wirkungsgrad</vt:lpstr>
      <vt:lpstr>Beispielrechnung</vt:lpstr>
      <vt:lpstr>Energie</vt:lpstr>
      <vt:lpstr>Potentielle Energie</vt:lpstr>
      <vt:lpstr>Kinetische Energie</vt:lpstr>
      <vt:lpstr>Energieumwandlung</vt:lpstr>
      <vt:lpstr>Energieumwandlung</vt:lpstr>
      <vt:lpstr>Beispielrechnung</vt:lpstr>
      <vt:lpstr>Francis-Turbine (Informationen)</vt:lpstr>
      <vt:lpstr>Francis-Turbine (Funktion)</vt:lpstr>
      <vt:lpstr>Pelton-Turbine</vt:lpstr>
      <vt:lpstr>Kaplan-Turbine</vt:lpstr>
      <vt:lpstr>Standortwahl</vt:lpstr>
      <vt:lpstr>Wirtschaftlichkeit</vt:lpstr>
      <vt:lpstr>Wirtschaftlichkeit</vt:lpstr>
      <vt:lpstr>PSW Geesthacht </vt:lpstr>
      <vt:lpstr>PSW Goldisthal </vt:lpstr>
      <vt:lpstr>PSW Goldisthal</vt:lpstr>
      <vt:lpstr>Beispielrechnungen</vt:lpstr>
      <vt:lpstr>Vorteile</vt:lpstr>
      <vt:lpstr>Nachteile</vt:lpstr>
      <vt:lpstr>Quellen</vt:lpstr>
      <vt:lpstr>Quellen</vt:lpstr>
      <vt:lpstr>Quellen</vt:lpstr>
      <vt:lpstr>Vielen Dank für Eure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Wasserkraft /PSW</dc:title>
  <dc:creator>Tim Jargstorff</dc:creator>
  <cp:lastModifiedBy>Tim Jargstorff</cp:lastModifiedBy>
  <cp:revision>157</cp:revision>
  <cp:lastPrinted>2013-04-15T18:47:11Z</cp:lastPrinted>
  <dcterms:created xsi:type="dcterms:W3CDTF">2013-03-05T17:48:06Z</dcterms:created>
  <dcterms:modified xsi:type="dcterms:W3CDTF">2013-04-15T19:17:48Z</dcterms:modified>
</cp:coreProperties>
</file>