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2" r:id="rId3"/>
    <p:sldId id="311" r:id="rId4"/>
    <p:sldId id="306" r:id="rId5"/>
    <p:sldId id="305" r:id="rId6"/>
    <p:sldId id="318" r:id="rId7"/>
    <p:sldId id="307" r:id="rId8"/>
    <p:sldId id="324" r:id="rId9"/>
    <p:sldId id="308" r:id="rId10"/>
    <p:sldId id="329" r:id="rId11"/>
    <p:sldId id="334" r:id="rId12"/>
    <p:sldId id="315" r:id="rId13"/>
    <p:sldId id="325" r:id="rId14"/>
    <p:sldId id="319" r:id="rId15"/>
    <p:sldId id="320" r:id="rId16"/>
    <p:sldId id="327" r:id="rId17"/>
    <p:sldId id="328" r:id="rId18"/>
    <p:sldId id="317" r:id="rId19"/>
    <p:sldId id="316" r:id="rId20"/>
    <p:sldId id="321" r:id="rId21"/>
    <p:sldId id="323" r:id="rId22"/>
    <p:sldId id="322" r:id="rId23"/>
    <p:sldId id="332" r:id="rId24"/>
    <p:sldId id="340" r:id="rId25"/>
    <p:sldId id="333" r:id="rId26"/>
    <p:sldId id="338" r:id="rId27"/>
    <p:sldId id="339" r:id="rId28"/>
    <p:sldId id="326" r:id="rId29"/>
    <p:sldId id="335" r:id="rId30"/>
    <p:sldId id="337" r:id="rId31"/>
    <p:sldId id="336" r:id="rId32"/>
  </p:sldIdLst>
  <p:sldSz cx="9144000" cy="6858000" type="screen4x3"/>
  <p:notesSz cx="10020300" cy="68881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leitung" id="{9477F823-3926-4DA5-87BC-E0AA345BE5F1}">
          <p14:sldIdLst>
            <p14:sldId id="256"/>
            <p14:sldId id="312"/>
            <p14:sldId id="311"/>
            <p14:sldId id="306"/>
            <p14:sldId id="305"/>
            <p14:sldId id="318"/>
          </p14:sldIdLst>
        </p14:section>
        <p14:section name="SeaGen" id="{9F72C8E6-ABC9-4AD5-8245-896F5D758F6D}">
          <p14:sldIdLst>
            <p14:sldId id="307"/>
            <p14:sldId id="324"/>
            <p14:sldId id="308"/>
            <p14:sldId id="329"/>
            <p14:sldId id="334"/>
          </p14:sldIdLst>
        </p14:section>
        <p14:section name="Void Hydra" id="{4C1B6301-5CE8-4CC1-B112-5E8D909BF725}">
          <p14:sldIdLst>
            <p14:sldId id="315"/>
            <p14:sldId id="325"/>
            <p14:sldId id="319"/>
            <p14:sldId id="320"/>
          </p14:sldIdLst>
        </p14:section>
        <p14:section name="Energieumwandlung" id="{B13F3A56-538F-46D2-B010-64915D6A4E38}">
          <p14:sldIdLst>
            <p14:sldId id="327"/>
            <p14:sldId id="328"/>
            <p14:sldId id="317"/>
          </p14:sldIdLst>
        </p14:section>
        <p14:section name="Zusammenfassend" id="{FF5612CD-FCA9-4D52-A1A7-012C2898E93B}">
          <p14:sldIdLst>
            <p14:sldId id="316"/>
            <p14:sldId id="321"/>
            <p14:sldId id="323"/>
            <p14:sldId id="322"/>
            <p14:sldId id="332"/>
            <p14:sldId id="340"/>
            <p14:sldId id="333"/>
            <p14:sldId id="338"/>
            <p14:sldId id="339"/>
          </p14:sldIdLst>
        </p14:section>
        <p14:section name="Fazit" id="{008891A9-63CC-4120-A4AB-DA6AB42D4CA6}">
          <p14:sldIdLst>
            <p14:sldId id="326"/>
            <p14:sldId id="335"/>
          </p14:sldIdLst>
        </p14:section>
        <p14:section name="Anhänge z.B. Bilder" id="{F9C522DF-525F-4B08-925A-C48C9D9E2DE2}">
          <p14:sldIdLst>
            <p14:sldId id="337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0" autoAdjust="0"/>
    <p:restoredTop sz="94629" autoAdjust="0"/>
  </p:normalViewPr>
  <p:slideViewPr>
    <p:cSldViewPr>
      <p:cViewPr varScale="1">
        <p:scale>
          <a:sx n="72" d="100"/>
          <a:sy n="72" d="100"/>
        </p:scale>
        <p:origin x="-16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74505-7144-4EB5-B722-2E47748856CF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D7A6D05-4D15-43BB-937B-52607E545903}">
      <dgm:prSet phldrT="[Text]" custT="1"/>
      <dgm:spPr/>
      <dgm:t>
        <a:bodyPr/>
        <a:lstStyle/>
        <a:p>
          <a:r>
            <a:rPr lang="de-DE" sz="3600" dirty="0" smtClean="0"/>
            <a:t>Lebensdauer </a:t>
          </a:r>
          <a:endParaRPr lang="de-DE" sz="3600" dirty="0"/>
        </a:p>
      </dgm:t>
    </dgm:pt>
    <dgm:pt modelId="{C60EEAD4-C263-4537-B04D-4E4428FDCBA6}" type="parTrans" cxnId="{52CBAC2C-3E13-4E2E-9232-8BAD0D30E427}">
      <dgm:prSet/>
      <dgm:spPr/>
      <dgm:t>
        <a:bodyPr/>
        <a:lstStyle/>
        <a:p>
          <a:endParaRPr lang="de-DE"/>
        </a:p>
      </dgm:t>
    </dgm:pt>
    <dgm:pt modelId="{4D1B3D00-B3F9-426E-B28C-0614C2A794E4}" type="sibTrans" cxnId="{52CBAC2C-3E13-4E2E-9232-8BAD0D30E427}">
      <dgm:prSet/>
      <dgm:spPr/>
      <dgm:t>
        <a:bodyPr/>
        <a:lstStyle/>
        <a:p>
          <a:endParaRPr lang="de-DE"/>
        </a:p>
      </dgm:t>
    </dgm:pt>
    <dgm:pt modelId="{458A9AF2-602D-47D0-A2CA-2774D97F3A62}" type="asst">
      <dgm:prSet phldrT="[Text]" custT="1"/>
      <dgm:spPr/>
      <dgm:t>
        <a:bodyPr/>
        <a:lstStyle/>
        <a:p>
          <a:r>
            <a:rPr lang="de-DE" sz="3600" dirty="0" smtClean="0"/>
            <a:t>Preis pro kWh</a:t>
          </a:r>
          <a:endParaRPr lang="de-DE" sz="3600" dirty="0"/>
        </a:p>
      </dgm:t>
    </dgm:pt>
    <dgm:pt modelId="{3F6B719A-091F-4E3B-96E3-4F134DC39D26}" type="parTrans" cxnId="{D7D6E921-D4B9-49B2-9CBE-32784063E850}">
      <dgm:prSet/>
      <dgm:spPr/>
      <dgm:t>
        <a:bodyPr/>
        <a:lstStyle/>
        <a:p>
          <a:endParaRPr lang="de-DE"/>
        </a:p>
      </dgm:t>
    </dgm:pt>
    <dgm:pt modelId="{979FD9D1-881D-44C3-9193-7B5E93A9974C}" type="sibTrans" cxnId="{D7D6E921-D4B9-49B2-9CBE-32784063E850}">
      <dgm:prSet/>
      <dgm:spPr/>
      <dgm:t>
        <a:bodyPr/>
        <a:lstStyle/>
        <a:p>
          <a:endParaRPr lang="de-DE"/>
        </a:p>
      </dgm:t>
    </dgm:pt>
    <dgm:pt modelId="{077F1D47-6D18-4E4A-B517-D5355E4D752D}">
      <dgm:prSet phldrT="[Text]" custT="1"/>
      <dgm:spPr/>
      <dgm:t>
        <a:bodyPr/>
        <a:lstStyle/>
        <a:p>
          <a:r>
            <a:rPr lang="de-DE" sz="3600" dirty="0" smtClean="0"/>
            <a:t>Baukosten</a:t>
          </a:r>
          <a:endParaRPr lang="de-DE" sz="3600" dirty="0"/>
        </a:p>
      </dgm:t>
    </dgm:pt>
    <dgm:pt modelId="{022FD4F3-B8EE-42A8-9A30-7009FC18F34C}" type="parTrans" cxnId="{81239C17-3DE2-437F-A80F-8E378130754F}">
      <dgm:prSet/>
      <dgm:spPr/>
      <dgm:t>
        <a:bodyPr/>
        <a:lstStyle/>
        <a:p>
          <a:endParaRPr lang="de-DE"/>
        </a:p>
      </dgm:t>
    </dgm:pt>
    <dgm:pt modelId="{1D5677EB-A24A-4F40-9D46-81F521733878}" type="sibTrans" cxnId="{81239C17-3DE2-437F-A80F-8E378130754F}">
      <dgm:prSet/>
      <dgm:spPr/>
      <dgm:t>
        <a:bodyPr/>
        <a:lstStyle/>
        <a:p>
          <a:endParaRPr lang="de-DE"/>
        </a:p>
      </dgm:t>
    </dgm:pt>
    <dgm:pt modelId="{D04A9D51-DD4E-456D-B58C-059E368257A8}">
      <dgm:prSet phldrT="[Text]" custT="1"/>
      <dgm:spPr/>
      <dgm:t>
        <a:bodyPr/>
        <a:lstStyle/>
        <a:p>
          <a:r>
            <a:rPr lang="de-DE" sz="3600" dirty="0" smtClean="0"/>
            <a:t>Leistung pro Stunde </a:t>
          </a:r>
          <a:endParaRPr lang="de-DE" sz="3600" dirty="0"/>
        </a:p>
      </dgm:t>
    </dgm:pt>
    <dgm:pt modelId="{D525C3A1-89AA-4049-952C-1695622C36BF}" type="parTrans" cxnId="{C7ACFEE0-4BEB-499B-AD56-B59F12A68F7A}">
      <dgm:prSet/>
      <dgm:spPr/>
      <dgm:t>
        <a:bodyPr/>
        <a:lstStyle/>
        <a:p>
          <a:endParaRPr lang="de-DE"/>
        </a:p>
      </dgm:t>
    </dgm:pt>
    <dgm:pt modelId="{7BF5BCA8-CD91-4F5F-A4B6-50748AA22CA0}" type="sibTrans" cxnId="{C7ACFEE0-4BEB-499B-AD56-B59F12A68F7A}">
      <dgm:prSet/>
      <dgm:spPr/>
      <dgm:t>
        <a:bodyPr/>
        <a:lstStyle/>
        <a:p>
          <a:endParaRPr lang="de-DE"/>
        </a:p>
      </dgm:t>
    </dgm:pt>
    <dgm:pt modelId="{64691BC2-0D1D-4FE4-9B9B-A88A886EA502}" type="pres">
      <dgm:prSet presAssocID="{F8674505-7144-4EB5-B722-2E47748856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854A149-2296-4F03-90C5-DD29F5AB4065}" type="pres">
      <dgm:prSet presAssocID="{3D7A6D05-4D15-43BB-937B-52607E545903}" presName="root1" presStyleCnt="0"/>
      <dgm:spPr/>
    </dgm:pt>
    <dgm:pt modelId="{A1C94342-B550-4FD4-B2F2-4AF430FF34BC}" type="pres">
      <dgm:prSet presAssocID="{3D7A6D05-4D15-43BB-937B-52607E54590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794FFE-A967-4A6A-A777-89DD3B44CF30}" type="pres">
      <dgm:prSet presAssocID="{3D7A6D05-4D15-43BB-937B-52607E545903}" presName="level2hierChild" presStyleCnt="0"/>
      <dgm:spPr/>
    </dgm:pt>
    <dgm:pt modelId="{144D222B-F0E0-4961-B0DF-45AE0C2C9C7A}" type="pres">
      <dgm:prSet presAssocID="{3F6B719A-091F-4E3B-96E3-4F134DC39D26}" presName="conn2-1" presStyleLbl="parChTrans1D2" presStyleIdx="0" presStyleCnt="3"/>
      <dgm:spPr/>
      <dgm:t>
        <a:bodyPr/>
        <a:lstStyle/>
        <a:p>
          <a:endParaRPr lang="de-DE"/>
        </a:p>
      </dgm:t>
    </dgm:pt>
    <dgm:pt modelId="{8D73ECCD-0232-4D76-83BF-D4F00121554A}" type="pres">
      <dgm:prSet presAssocID="{3F6B719A-091F-4E3B-96E3-4F134DC39D26}" presName="connTx" presStyleLbl="parChTrans1D2" presStyleIdx="0" presStyleCnt="3"/>
      <dgm:spPr/>
      <dgm:t>
        <a:bodyPr/>
        <a:lstStyle/>
        <a:p>
          <a:endParaRPr lang="de-DE"/>
        </a:p>
      </dgm:t>
    </dgm:pt>
    <dgm:pt modelId="{CF1E6721-EB29-4763-B838-EC1D1478587A}" type="pres">
      <dgm:prSet presAssocID="{458A9AF2-602D-47D0-A2CA-2774D97F3A62}" presName="root2" presStyleCnt="0"/>
      <dgm:spPr/>
    </dgm:pt>
    <dgm:pt modelId="{F5E2DF4D-E3AB-4D76-BD37-A2DF6BB892B8}" type="pres">
      <dgm:prSet presAssocID="{458A9AF2-602D-47D0-A2CA-2774D97F3A62}" presName="LevelTwoTextNode" presStyleLbl="asst1" presStyleIdx="0" presStyleCnt="1" custScaleY="1494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75421EF-809B-4AB7-AE02-24E5ABB74357}" type="pres">
      <dgm:prSet presAssocID="{458A9AF2-602D-47D0-A2CA-2774D97F3A62}" presName="level3hierChild" presStyleCnt="0"/>
      <dgm:spPr/>
    </dgm:pt>
    <dgm:pt modelId="{8E5DA1E3-22BE-4CCB-8AF3-B3A95699E664}" type="pres">
      <dgm:prSet presAssocID="{022FD4F3-B8EE-42A8-9A30-7009FC18F34C}" presName="conn2-1" presStyleLbl="parChTrans1D2" presStyleIdx="1" presStyleCnt="3"/>
      <dgm:spPr/>
      <dgm:t>
        <a:bodyPr/>
        <a:lstStyle/>
        <a:p>
          <a:endParaRPr lang="de-DE"/>
        </a:p>
      </dgm:t>
    </dgm:pt>
    <dgm:pt modelId="{998B297F-C8E2-42FB-9ACE-26CB9DE3A496}" type="pres">
      <dgm:prSet presAssocID="{022FD4F3-B8EE-42A8-9A30-7009FC18F34C}" presName="connTx" presStyleLbl="parChTrans1D2" presStyleIdx="1" presStyleCnt="3"/>
      <dgm:spPr/>
      <dgm:t>
        <a:bodyPr/>
        <a:lstStyle/>
        <a:p>
          <a:endParaRPr lang="de-DE"/>
        </a:p>
      </dgm:t>
    </dgm:pt>
    <dgm:pt modelId="{755113C4-009D-45DD-8264-4DED8B93C1F1}" type="pres">
      <dgm:prSet presAssocID="{077F1D47-6D18-4E4A-B517-D5355E4D752D}" presName="root2" presStyleCnt="0"/>
      <dgm:spPr/>
    </dgm:pt>
    <dgm:pt modelId="{1CCA9F71-4BAE-47D5-991C-5B8FA40B8E0F}" type="pres">
      <dgm:prSet presAssocID="{077F1D47-6D18-4E4A-B517-D5355E4D752D}" presName="LevelTwoTextNode" presStyleLbl="node2" presStyleIdx="0" presStyleCnt="2" custScaleY="1519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189F4DF-1552-4AC2-B3F2-A294D5225156}" type="pres">
      <dgm:prSet presAssocID="{077F1D47-6D18-4E4A-B517-D5355E4D752D}" presName="level3hierChild" presStyleCnt="0"/>
      <dgm:spPr/>
    </dgm:pt>
    <dgm:pt modelId="{3D1BD491-877A-4380-A4F1-0E774C051C26}" type="pres">
      <dgm:prSet presAssocID="{D525C3A1-89AA-4049-952C-1695622C36BF}" presName="conn2-1" presStyleLbl="parChTrans1D2" presStyleIdx="2" presStyleCnt="3"/>
      <dgm:spPr/>
      <dgm:t>
        <a:bodyPr/>
        <a:lstStyle/>
        <a:p>
          <a:endParaRPr lang="de-DE"/>
        </a:p>
      </dgm:t>
    </dgm:pt>
    <dgm:pt modelId="{79F77FF7-C633-4D93-BD9B-F1DAD4EC0046}" type="pres">
      <dgm:prSet presAssocID="{D525C3A1-89AA-4049-952C-1695622C36BF}" presName="connTx" presStyleLbl="parChTrans1D2" presStyleIdx="2" presStyleCnt="3"/>
      <dgm:spPr/>
      <dgm:t>
        <a:bodyPr/>
        <a:lstStyle/>
        <a:p>
          <a:endParaRPr lang="de-DE"/>
        </a:p>
      </dgm:t>
    </dgm:pt>
    <dgm:pt modelId="{96F54721-85B2-43DB-B4A3-0A42CECEC420}" type="pres">
      <dgm:prSet presAssocID="{D04A9D51-DD4E-456D-B58C-059E368257A8}" presName="root2" presStyleCnt="0"/>
      <dgm:spPr/>
    </dgm:pt>
    <dgm:pt modelId="{11200849-E54A-44DE-A905-32C026921F48}" type="pres">
      <dgm:prSet presAssocID="{D04A9D51-DD4E-456D-B58C-059E368257A8}" presName="LevelTwoTextNode" presStyleLbl="node2" presStyleIdx="1" presStyleCnt="2" custScaleY="17128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0DADC73-FE9A-48BE-AC56-179528007A70}" type="pres">
      <dgm:prSet presAssocID="{D04A9D51-DD4E-456D-B58C-059E368257A8}" presName="level3hierChild" presStyleCnt="0"/>
      <dgm:spPr/>
    </dgm:pt>
  </dgm:ptLst>
  <dgm:cxnLst>
    <dgm:cxn modelId="{DAD12858-EBA6-4D2F-A7BF-8A03608496C4}" type="presOf" srcId="{3F6B719A-091F-4E3B-96E3-4F134DC39D26}" destId="{8D73ECCD-0232-4D76-83BF-D4F00121554A}" srcOrd="1" destOrd="0" presId="urn:microsoft.com/office/officeart/2008/layout/HorizontalMultiLevelHierarchy"/>
    <dgm:cxn modelId="{C7ACFEE0-4BEB-499B-AD56-B59F12A68F7A}" srcId="{3D7A6D05-4D15-43BB-937B-52607E545903}" destId="{D04A9D51-DD4E-456D-B58C-059E368257A8}" srcOrd="2" destOrd="0" parTransId="{D525C3A1-89AA-4049-952C-1695622C36BF}" sibTransId="{7BF5BCA8-CD91-4F5F-A4B6-50748AA22CA0}"/>
    <dgm:cxn modelId="{3EB6639C-BFAD-4554-B488-4671A79311B2}" type="presOf" srcId="{D04A9D51-DD4E-456D-B58C-059E368257A8}" destId="{11200849-E54A-44DE-A905-32C026921F48}" srcOrd="0" destOrd="0" presId="urn:microsoft.com/office/officeart/2008/layout/HorizontalMultiLevelHierarchy"/>
    <dgm:cxn modelId="{DD0843FF-1606-458B-9481-1D04951018A7}" type="presOf" srcId="{3D7A6D05-4D15-43BB-937B-52607E545903}" destId="{A1C94342-B550-4FD4-B2F2-4AF430FF34BC}" srcOrd="0" destOrd="0" presId="urn:microsoft.com/office/officeart/2008/layout/HorizontalMultiLevelHierarchy"/>
    <dgm:cxn modelId="{3F57A042-A026-45C2-A377-AA88CF8F613D}" type="presOf" srcId="{D525C3A1-89AA-4049-952C-1695622C36BF}" destId="{3D1BD491-877A-4380-A4F1-0E774C051C26}" srcOrd="0" destOrd="0" presId="urn:microsoft.com/office/officeart/2008/layout/HorizontalMultiLevelHierarchy"/>
    <dgm:cxn modelId="{81239C17-3DE2-437F-A80F-8E378130754F}" srcId="{3D7A6D05-4D15-43BB-937B-52607E545903}" destId="{077F1D47-6D18-4E4A-B517-D5355E4D752D}" srcOrd="1" destOrd="0" parTransId="{022FD4F3-B8EE-42A8-9A30-7009FC18F34C}" sibTransId="{1D5677EB-A24A-4F40-9D46-81F521733878}"/>
    <dgm:cxn modelId="{641AA568-2824-4B9E-98A1-8853C1661A15}" type="presOf" srcId="{3F6B719A-091F-4E3B-96E3-4F134DC39D26}" destId="{144D222B-F0E0-4961-B0DF-45AE0C2C9C7A}" srcOrd="0" destOrd="0" presId="urn:microsoft.com/office/officeart/2008/layout/HorizontalMultiLevelHierarchy"/>
    <dgm:cxn modelId="{AADC05D7-21A7-450D-990C-9E87CE26000C}" type="presOf" srcId="{022FD4F3-B8EE-42A8-9A30-7009FC18F34C}" destId="{998B297F-C8E2-42FB-9ACE-26CB9DE3A496}" srcOrd="1" destOrd="0" presId="urn:microsoft.com/office/officeart/2008/layout/HorizontalMultiLevelHierarchy"/>
    <dgm:cxn modelId="{3E5C3E3F-F8F3-4425-8E9E-4E51B64CF893}" type="presOf" srcId="{F8674505-7144-4EB5-B722-2E47748856CF}" destId="{64691BC2-0D1D-4FE4-9B9B-A88A886EA502}" srcOrd="0" destOrd="0" presId="urn:microsoft.com/office/officeart/2008/layout/HorizontalMultiLevelHierarchy"/>
    <dgm:cxn modelId="{52CBAC2C-3E13-4E2E-9232-8BAD0D30E427}" srcId="{F8674505-7144-4EB5-B722-2E47748856CF}" destId="{3D7A6D05-4D15-43BB-937B-52607E545903}" srcOrd="0" destOrd="0" parTransId="{C60EEAD4-C263-4537-B04D-4E4428FDCBA6}" sibTransId="{4D1B3D00-B3F9-426E-B28C-0614C2A794E4}"/>
    <dgm:cxn modelId="{3B11EAB0-F9DE-4346-9B52-B4C40D31CB26}" type="presOf" srcId="{077F1D47-6D18-4E4A-B517-D5355E4D752D}" destId="{1CCA9F71-4BAE-47D5-991C-5B8FA40B8E0F}" srcOrd="0" destOrd="0" presId="urn:microsoft.com/office/officeart/2008/layout/HorizontalMultiLevelHierarchy"/>
    <dgm:cxn modelId="{D7D6E921-D4B9-49B2-9CBE-32784063E850}" srcId="{3D7A6D05-4D15-43BB-937B-52607E545903}" destId="{458A9AF2-602D-47D0-A2CA-2774D97F3A62}" srcOrd="0" destOrd="0" parTransId="{3F6B719A-091F-4E3B-96E3-4F134DC39D26}" sibTransId="{979FD9D1-881D-44C3-9193-7B5E93A9974C}"/>
    <dgm:cxn modelId="{B1D851C0-0C92-4D60-9CD0-5BEFBA6B9436}" type="presOf" srcId="{022FD4F3-B8EE-42A8-9A30-7009FC18F34C}" destId="{8E5DA1E3-22BE-4CCB-8AF3-B3A95699E664}" srcOrd="0" destOrd="0" presId="urn:microsoft.com/office/officeart/2008/layout/HorizontalMultiLevelHierarchy"/>
    <dgm:cxn modelId="{AE000F29-D36F-449D-AE1B-723C5A30A446}" type="presOf" srcId="{D525C3A1-89AA-4049-952C-1695622C36BF}" destId="{79F77FF7-C633-4D93-BD9B-F1DAD4EC0046}" srcOrd="1" destOrd="0" presId="urn:microsoft.com/office/officeart/2008/layout/HorizontalMultiLevelHierarchy"/>
    <dgm:cxn modelId="{4C3FC2E1-1846-4507-81EC-3ED5BCED0B0D}" type="presOf" srcId="{458A9AF2-602D-47D0-A2CA-2774D97F3A62}" destId="{F5E2DF4D-E3AB-4D76-BD37-A2DF6BB892B8}" srcOrd="0" destOrd="0" presId="urn:microsoft.com/office/officeart/2008/layout/HorizontalMultiLevelHierarchy"/>
    <dgm:cxn modelId="{C5FB4CB8-510C-4E07-B34D-DC5DF573FB95}" type="presParOf" srcId="{64691BC2-0D1D-4FE4-9B9B-A88A886EA502}" destId="{D854A149-2296-4F03-90C5-DD29F5AB4065}" srcOrd="0" destOrd="0" presId="urn:microsoft.com/office/officeart/2008/layout/HorizontalMultiLevelHierarchy"/>
    <dgm:cxn modelId="{A64E7D67-1868-4F89-A2D0-0EE55E76A974}" type="presParOf" srcId="{D854A149-2296-4F03-90C5-DD29F5AB4065}" destId="{A1C94342-B550-4FD4-B2F2-4AF430FF34BC}" srcOrd="0" destOrd="0" presId="urn:microsoft.com/office/officeart/2008/layout/HorizontalMultiLevelHierarchy"/>
    <dgm:cxn modelId="{850096E7-18D5-4BC8-ACAD-721B7300149F}" type="presParOf" srcId="{D854A149-2296-4F03-90C5-DD29F5AB4065}" destId="{ED794FFE-A967-4A6A-A777-89DD3B44CF30}" srcOrd="1" destOrd="0" presId="urn:microsoft.com/office/officeart/2008/layout/HorizontalMultiLevelHierarchy"/>
    <dgm:cxn modelId="{D5041139-D799-4BD6-BB83-453DD42569BE}" type="presParOf" srcId="{ED794FFE-A967-4A6A-A777-89DD3B44CF30}" destId="{144D222B-F0E0-4961-B0DF-45AE0C2C9C7A}" srcOrd="0" destOrd="0" presId="urn:microsoft.com/office/officeart/2008/layout/HorizontalMultiLevelHierarchy"/>
    <dgm:cxn modelId="{3C8D30A4-B7C0-4598-86EE-15632E8C4CB1}" type="presParOf" srcId="{144D222B-F0E0-4961-B0DF-45AE0C2C9C7A}" destId="{8D73ECCD-0232-4D76-83BF-D4F00121554A}" srcOrd="0" destOrd="0" presId="urn:microsoft.com/office/officeart/2008/layout/HorizontalMultiLevelHierarchy"/>
    <dgm:cxn modelId="{33510862-BEDD-4821-BE10-28A9CB184AA1}" type="presParOf" srcId="{ED794FFE-A967-4A6A-A777-89DD3B44CF30}" destId="{CF1E6721-EB29-4763-B838-EC1D1478587A}" srcOrd="1" destOrd="0" presId="urn:microsoft.com/office/officeart/2008/layout/HorizontalMultiLevelHierarchy"/>
    <dgm:cxn modelId="{A68BD204-5EFA-493E-8792-94C23CF25737}" type="presParOf" srcId="{CF1E6721-EB29-4763-B838-EC1D1478587A}" destId="{F5E2DF4D-E3AB-4D76-BD37-A2DF6BB892B8}" srcOrd="0" destOrd="0" presId="urn:microsoft.com/office/officeart/2008/layout/HorizontalMultiLevelHierarchy"/>
    <dgm:cxn modelId="{818295FC-5D0D-4AED-B6A4-672185772DE5}" type="presParOf" srcId="{CF1E6721-EB29-4763-B838-EC1D1478587A}" destId="{B75421EF-809B-4AB7-AE02-24E5ABB74357}" srcOrd="1" destOrd="0" presId="urn:microsoft.com/office/officeart/2008/layout/HorizontalMultiLevelHierarchy"/>
    <dgm:cxn modelId="{22AB5C4E-2F70-4AD7-8E35-121C41817075}" type="presParOf" srcId="{ED794FFE-A967-4A6A-A777-89DD3B44CF30}" destId="{8E5DA1E3-22BE-4CCB-8AF3-B3A95699E664}" srcOrd="2" destOrd="0" presId="urn:microsoft.com/office/officeart/2008/layout/HorizontalMultiLevelHierarchy"/>
    <dgm:cxn modelId="{8FC2A7E6-94B3-4EB3-B5BC-2AD7C5A24CF9}" type="presParOf" srcId="{8E5DA1E3-22BE-4CCB-8AF3-B3A95699E664}" destId="{998B297F-C8E2-42FB-9ACE-26CB9DE3A496}" srcOrd="0" destOrd="0" presId="urn:microsoft.com/office/officeart/2008/layout/HorizontalMultiLevelHierarchy"/>
    <dgm:cxn modelId="{697AC710-0A0E-49AA-931C-351EC77FF797}" type="presParOf" srcId="{ED794FFE-A967-4A6A-A777-89DD3B44CF30}" destId="{755113C4-009D-45DD-8264-4DED8B93C1F1}" srcOrd="3" destOrd="0" presId="urn:microsoft.com/office/officeart/2008/layout/HorizontalMultiLevelHierarchy"/>
    <dgm:cxn modelId="{71F69A60-784B-4109-B3FA-0AADF4493566}" type="presParOf" srcId="{755113C4-009D-45DD-8264-4DED8B93C1F1}" destId="{1CCA9F71-4BAE-47D5-991C-5B8FA40B8E0F}" srcOrd="0" destOrd="0" presId="urn:microsoft.com/office/officeart/2008/layout/HorizontalMultiLevelHierarchy"/>
    <dgm:cxn modelId="{C6D82CB0-35D1-4BEB-82E4-FC21C9E9819A}" type="presParOf" srcId="{755113C4-009D-45DD-8264-4DED8B93C1F1}" destId="{4189F4DF-1552-4AC2-B3F2-A294D5225156}" srcOrd="1" destOrd="0" presId="urn:microsoft.com/office/officeart/2008/layout/HorizontalMultiLevelHierarchy"/>
    <dgm:cxn modelId="{AE954251-15E1-4782-89C9-F0E53DBB0316}" type="presParOf" srcId="{ED794FFE-A967-4A6A-A777-89DD3B44CF30}" destId="{3D1BD491-877A-4380-A4F1-0E774C051C26}" srcOrd="4" destOrd="0" presId="urn:microsoft.com/office/officeart/2008/layout/HorizontalMultiLevelHierarchy"/>
    <dgm:cxn modelId="{E0814689-B123-4494-8C58-E36CD69369C7}" type="presParOf" srcId="{3D1BD491-877A-4380-A4F1-0E774C051C26}" destId="{79F77FF7-C633-4D93-BD9B-F1DAD4EC0046}" srcOrd="0" destOrd="0" presId="urn:microsoft.com/office/officeart/2008/layout/HorizontalMultiLevelHierarchy"/>
    <dgm:cxn modelId="{B6FCD3AD-3BD4-4341-BECB-FF63FC2BE68D}" type="presParOf" srcId="{ED794FFE-A967-4A6A-A777-89DD3B44CF30}" destId="{96F54721-85B2-43DB-B4A3-0A42CECEC420}" srcOrd="5" destOrd="0" presId="urn:microsoft.com/office/officeart/2008/layout/HorizontalMultiLevelHierarchy"/>
    <dgm:cxn modelId="{3E3BA2E0-CE4A-44C7-866D-58134AEF9A60}" type="presParOf" srcId="{96F54721-85B2-43DB-B4A3-0A42CECEC420}" destId="{11200849-E54A-44DE-A905-32C026921F48}" srcOrd="0" destOrd="0" presId="urn:microsoft.com/office/officeart/2008/layout/HorizontalMultiLevelHierarchy"/>
    <dgm:cxn modelId="{E96E8BE3-8868-45CF-A5F8-91FCC18E20BB}" type="presParOf" srcId="{96F54721-85B2-43DB-B4A3-0A42CECEC420}" destId="{90DADC73-FE9A-48BE-AC56-179528007A7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BD491-877A-4380-A4F1-0E774C051C26}">
      <dsp:nvSpPr>
        <dsp:cNvPr id="0" name=""/>
        <dsp:cNvSpPr/>
      </dsp:nvSpPr>
      <dsp:spPr>
        <a:xfrm>
          <a:off x="2957277" y="2079066"/>
          <a:ext cx="517257" cy="1385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628" y="0"/>
              </a:lnTo>
              <a:lnTo>
                <a:pt x="258628" y="1385620"/>
              </a:lnTo>
              <a:lnTo>
                <a:pt x="517257" y="1385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78931" y="2734901"/>
        <a:ext cx="73950" cy="73950"/>
      </dsp:txXfrm>
    </dsp:sp>
    <dsp:sp modelId="{8E5DA1E3-22BE-4CCB-8AF3-B3A95699E664}">
      <dsp:nvSpPr>
        <dsp:cNvPr id="0" name=""/>
        <dsp:cNvSpPr/>
      </dsp:nvSpPr>
      <dsp:spPr>
        <a:xfrm>
          <a:off x="2957277" y="1947454"/>
          <a:ext cx="5172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31611"/>
              </a:moveTo>
              <a:lnTo>
                <a:pt x="258628" y="131611"/>
              </a:lnTo>
              <a:lnTo>
                <a:pt x="258628" y="45720"/>
              </a:lnTo>
              <a:lnTo>
                <a:pt x="51725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202798" y="1980066"/>
        <a:ext cx="26217" cy="26217"/>
      </dsp:txXfrm>
    </dsp:sp>
    <dsp:sp modelId="{144D222B-F0E0-4961-B0DF-45AE0C2C9C7A}">
      <dsp:nvSpPr>
        <dsp:cNvPr id="0" name=""/>
        <dsp:cNvSpPr/>
      </dsp:nvSpPr>
      <dsp:spPr>
        <a:xfrm>
          <a:off x="2957277" y="607554"/>
          <a:ext cx="517257" cy="1471512"/>
        </a:xfrm>
        <a:custGeom>
          <a:avLst/>
          <a:gdLst/>
          <a:ahLst/>
          <a:cxnLst/>
          <a:rect l="0" t="0" r="0" b="0"/>
          <a:pathLst>
            <a:path>
              <a:moveTo>
                <a:pt x="0" y="1471512"/>
              </a:moveTo>
              <a:lnTo>
                <a:pt x="258628" y="1471512"/>
              </a:lnTo>
              <a:lnTo>
                <a:pt x="258628" y="0"/>
              </a:lnTo>
              <a:lnTo>
                <a:pt x="5172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3176912" y="1304316"/>
        <a:ext cx="77988" cy="77988"/>
      </dsp:txXfrm>
    </dsp:sp>
    <dsp:sp modelId="{A1C94342-B550-4FD4-B2F2-4AF430FF34BC}">
      <dsp:nvSpPr>
        <dsp:cNvPr id="0" name=""/>
        <dsp:cNvSpPr/>
      </dsp:nvSpPr>
      <dsp:spPr>
        <a:xfrm rot="16200000">
          <a:off x="488018" y="1684815"/>
          <a:ext cx="4150015" cy="788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Lebensdauer </a:t>
          </a:r>
          <a:endParaRPr lang="de-DE" sz="3600" kern="1200" dirty="0"/>
        </a:p>
      </dsp:txBody>
      <dsp:txXfrm>
        <a:off x="488018" y="1684815"/>
        <a:ext cx="4150015" cy="788502"/>
      </dsp:txXfrm>
    </dsp:sp>
    <dsp:sp modelId="{F5E2DF4D-E3AB-4D76-BD37-A2DF6BB892B8}">
      <dsp:nvSpPr>
        <dsp:cNvPr id="0" name=""/>
        <dsp:cNvSpPr/>
      </dsp:nvSpPr>
      <dsp:spPr>
        <a:xfrm>
          <a:off x="3474535" y="18172"/>
          <a:ext cx="2586289" cy="11787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Preis pro kWh</a:t>
          </a:r>
          <a:endParaRPr lang="de-DE" sz="3600" kern="1200" dirty="0"/>
        </a:p>
      </dsp:txBody>
      <dsp:txXfrm>
        <a:off x="3474535" y="18172"/>
        <a:ext cx="2586289" cy="1178764"/>
      </dsp:txXfrm>
    </dsp:sp>
    <dsp:sp modelId="{1CCA9F71-4BAE-47D5-991C-5B8FA40B8E0F}">
      <dsp:nvSpPr>
        <dsp:cNvPr id="0" name=""/>
        <dsp:cNvSpPr/>
      </dsp:nvSpPr>
      <dsp:spPr>
        <a:xfrm>
          <a:off x="3474535" y="1394062"/>
          <a:ext cx="2586289" cy="1198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Baukosten</a:t>
          </a:r>
          <a:endParaRPr lang="de-DE" sz="3600" kern="1200" dirty="0"/>
        </a:p>
      </dsp:txBody>
      <dsp:txXfrm>
        <a:off x="3474535" y="1394062"/>
        <a:ext cx="2586289" cy="1198224"/>
      </dsp:txXfrm>
    </dsp:sp>
    <dsp:sp modelId="{11200849-E54A-44DE-A905-32C026921F48}">
      <dsp:nvSpPr>
        <dsp:cNvPr id="0" name=""/>
        <dsp:cNvSpPr/>
      </dsp:nvSpPr>
      <dsp:spPr>
        <a:xfrm>
          <a:off x="3474535" y="2789413"/>
          <a:ext cx="2586289" cy="1350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kern="1200" dirty="0" smtClean="0"/>
            <a:t>Leistung pro Stunde </a:t>
          </a:r>
          <a:endParaRPr lang="de-DE" sz="3600" kern="1200" dirty="0"/>
        </a:p>
      </dsp:txBody>
      <dsp:txXfrm>
        <a:off x="3474535" y="2789413"/>
        <a:ext cx="2586289" cy="1350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045C3D6-3C12-4754-91E3-5B8B169EF37F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E43EEFF-5C35-4D37-930B-416ADF9E82E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6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75851" y="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D62C54-71E4-4B76-AA3F-9D041A0996EE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2030" y="3271878"/>
            <a:ext cx="8016240" cy="309967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75851" y="6542560"/>
            <a:ext cx="4342130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C8071C5-63EA-4CA1-82F1-662F53402E8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97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682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955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62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751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640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24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68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715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697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620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47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239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326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223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5589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313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4395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686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3269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553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526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64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8305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224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27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384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20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4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97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34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71C5-63EA-4CA1-82F1-662F53402E8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97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35B780-CBB1-4AD9-A007-67A79DAD3D5A}" type="datetimeFigureOut">
              <a:rPr lang="de-DE" smtClean="0"/>
              <a:t>16.04.2012</a:t>
            </a:fld>
            <a:endParaRPr lang="de-DE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0540DE-4FDE-4748-91DF-148832B89B5F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oithhydro.com/media/t331_Ocean_Current_Technologies_72dpi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emens.com/press/de/pressebilder/?press=/de/pressebilder/bilder-photonews/2012/pn201201.php" TargetMode="External"/><Relationship Id="rId13" Type="http://schemas.openxmlformats.org/officeDocument/2006/relationships/hyperlink" Target="http://de.wikipedia.org/wiki/Wattstunde" TargetMode="External"/><Relationship Id="rId3" Type="http://schemas.openxmlformats.org/officeDocument/2006/relationships/hyperlink" Target="http://www.seageneration.co.uk/" TargetMode="External"/><Relationship Id="rId7" Type="http://schemas.openxmlformats.org/officeDocument/2006/relationships/hyperlink" Target="http://www2.klett.de/sixcms/list.php?page=geo_infothek&amp;article=Infoblatt+Str%F6mungskraftwerke&amp;node=Wasserkraft,+Meeresstr%F6mungen" TargetMode="External"/><Relationship Id="rId12" Type="http://schemas.openxmlformats.org/officeDocument/2006/relationships/hyperlink" Target="http://www.cleanthinking.de/cleantech-lexikon/seagen-kraftwer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Gezeitenkraftwerk_Strangford" TargetMode="External"/><Relationship Id="rId11" Type="http://schemas.openxmlformats.org/officeDocument/2006/relationships/hyperlink" Target="http://www.voithhydro.de/vh_de_pus_meeresenergie_gezeitenstroemungskraftwerke.htm" TargetMode="External"/><Relationship Id="rId5" Type="http://schemas.openxmlformats.org/officeDocument/2006/relationships/hyperlink" Target="http://www.thema-energie.de/energie-erzeugen/erneuerbare-energien/wasserkraft/kraftwerkstypen/stroemungskraftwerke-unterwasser-windenergieanlagen.html" TargetMode="External"/><Relationship Id="rId10" Type="http://schemas.openxmlformats.org/officeDocument/2006/relationships/hyperlink" Target="http://de.wikipedia.org/wiki/Meeresstr&#246;mungskraftwerk" TargetMode="External"/><Relationship Id="rId4" Type="http://schemas.openxmlformats.org/officeDocument/2006/relationships/hyperlink" Target="http://www.marineturbines.com/SeaGen-Products/SeaGen-S" TargetMode="External"/><Relationship Id="rId9" Type="http://schemas.openxmlformats.org/officeDocument/2006/relationships/hyperlink" Target="http://www.seageneration.co.uk/downloads/recent/General%20Documents/Seagen%20Facts%20EXTERNAL%202.pdf" TargetMode="External"/><Relationship Id="rId14" Type="http://schemas.openxmlformats.org/officeDocument/2006/relationships/hyperlink" Target="http://de.wikipedia.org/wiki/Massenstr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wwql-lY9G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3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851648" cy="1828800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pPr algn="ctr"/>
            <a:r>
              <a:rPr lang="de-DE" dirty="0" smtClean="0"/>
              <a:t>Strömungskraftwerke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92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+mn-lt"/>
              </a:rPr>
              <a:t>CAD – Zeichnung </a:t>
            </a:r>
            <a:endParaRPr lang="de-DE" dirty="0">
              <a:latin typeface="+mn-lt"/>
            </a:endParaRPr>
          </a:p>
        </p:txBody>
      </p:sp>
      <p:pic>
        <p:nvPicPr>
          <p:cNvPr id="8" name="Picture 3" descr="L:\Projekt\SeaGen-CAD-drawing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5245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Voith Hydro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3" y="1935163"/>
            <a:ext cx="7796513" cy="4389437"/>
          </a:xfrm>
        </p:spPr>
      </p:pic>
    </p:spTree>
    <p:extLst>
      <p:ext uri="{BB962C8B-B14F-4D97-AF65-F5344CB8AC3E}">
        <p14:creationId xmlns:p14="http://schemas.microsoft.com/office/powerpoint/2010/main" val="32187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Voith Hydro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Endstanden im April 2000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Entwickelt und Produziert 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Prototypen in Entwicklung 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051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de-DE" dirty="0" smtClean="0"/>
              <a:t>Langsame Drehzahl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Benötigt eine Strömung von </a:t>
            </a:r>
            <a:r>
              <a:rPr lang="de-DE" dirty="0" smtClean="0">
                <a:latin typeface="+mj-lt"/>
              </a:rPr>
              <a:t>3</a:t>
            </a:r>
            <a:r>
              <a:rPr lang="de-DE" dirty="0" smtClean="0"/>
              <a:t> m/s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</a:t>
            </a:r>
            <a:r>
              <a:rPr lang="de-DE" dirty="0" smtClean="0">
                <a:latin typeface="+mj-lt"/>
              </a:rPr>
              <a:t>1 </a:t>
            </a:r>
            <a:r>
              <a:rPr lang="de-DE" dirty="0" smtClean="0"/>
              <a:t>MW Leistung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Geräuschlos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Wasser als „Schmiermittel“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Projekte in Testphasen</a:t>
            </a:r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540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474988" cy="336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4"/>
          <p:cNvCxnSpPr/>
          <p:nvPr/>
        </p:nvCxnSpPr>
        <p:spPr>
          <a:xfrm flipV="1">
            <a:off x="5652120" y="2996952"/>
            <a:ext cx="151216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 flipV="1">
            <a:off x="3923928" y="2636912"/>
            <a:ext cx="72008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139952" y="4437112"/>
            <a:ext cx="504056" cy="1344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3275856" y="2996952"/>
            <a:ext cx="1656184" cy="648072"/>
            <a:chOff x="3275856" y="2996952"/>
            <a:chExt cx="1656184" cy="648072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3419872" y="3284984"/>
              <a:ext cx="28803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 flipV="1">
              <a:off x="3707904" y="3284984"/>
              <a:ext cx="1224136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H="1" flipV="1">
              <a:off x="3275856" y="2996952"/>
              <a:ext cx="432048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/>
          <p:cNvSpPr txBox="1"/>
          <p:nvPr/>
        </p:nvSpPr>
        <p:spPr>
          <a:xfrm>
            <a:off x="7141563" y="2627620"/>
            <a:ext cx="74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Rotor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190938" y="2267580"/>
            <a:ext cx="146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Rotor Schaft 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152301" y="2627620"/>
            <a:ext cx="113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Lagersatz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190938" y="5782014"/>
            <a:ext cx="26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Eingekapselte Generator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07779" y="6381328"/>
            <a:ext cx="827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www.voithhydro.com/media/t331_Ocean_Current_Technologies_72dpi.pdf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7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  <p:bldP spid="1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Energieumwandlung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Wasserströmung um den Rotor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Das Wasser </a:t>
            </a:r>
            <a:r>
              <a:rPr lang="de-DE" dirty="0" smtClean="0"/>
              <a:t>treibt den Rotor an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Mechanische Energie wird dem </a:t>
            </a:r>
            <a:r>
              <a:rPr lang="de-DE" dirty="0" smtClean="0"/>
              <a:t>Wasser entzogen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Diese wird in Rotationsenergie umgewandelt.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Die Rotationsenergie wird </a:t>
            </a:r>
            <a:r>
              <a:rPr lang="de-DE" dirty="0" smtClean="0"/>
              <a:t>durch die </a:t>
            </a:r>
            <a:r>
              <a:rPr lang="de-DE" dirty="0"/>
              <a:t>Turbinenwelle weitergeleitet</a:t>
            </a:r>
          </a:p>
        </p:txBody>
      </p:sp>
    </p:spTree>
    <p:extLst>
      <p:ext uri="{BB962C8B-B14F-4D97-AF65-F5344CB8AC3E}">
        <p14:creationId xmlns:p14="http://schemas.microsoft.com/office/powerpoint/2010/main" val="29358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026" y="1194488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Berechnung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Massenströmung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 des Wirkungsgrades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1467886" y="3897376"/>
            <a:ext cx="1927482" cy="1258148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Was für Angaben benötigen wir?</a:t>
            </a:r>
            <a:r>
              <a:rPr lang="de-DE" sz="800" kern="1200" dirty="0" smtClean="0"/>
              <a:t> </a:t>
            </a:r>
            <a:endParaRPr lang="de-DE" sz="800" kern="1200" dirty="0"/>
          </a:p>
        </p:txBody>
      </p:sp>
      <p:sp>
        <p:nvSpPr>
          <p:cNvPr id="9" name="Freihandform 8"/>
          <p:cNvSpPr/>
          <p:nvPr/>
        </p:nvSpPr>
        <p:spPr>
          <a:xfrm>
            <a:off x="5221366" y="2597502"/>
            <a:ext cx="519493" cy="26630"/>
          </a:xfrm>
          <a:custGeom>
            <a:avLst/>
            <a:gdLst>
              <a:gd name="connsiteX0" fmla="*/ 0 w 519493"/>
              <a:gd name="connsiteY0" fmla="*/ 13315 h 26630"/>
              <a:gd name="connsiteX1" fmla="*/ 519493 w 51949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9493" h="26630">
                <a:moveTo>
                  <a:pt x="0" y="13315"/>
                </a:moveTo>
                <a:lnTo>
                  <a:pt x="519493" y="1331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460" tIns="328" rIns="259459" bIns="3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500" kern="1200" dirty="0"/>
          </a:p>
        </p:txBody>
      </p:sp>
      <p:sp>
        <p:nvSpPr>
          <p:cNvPr id="10" name="Freihandform 9"/>
          <p:cNvSpPr/>
          <p:nvPr/>
        </p:nvSpPr>
        <p:spPr>
          <a:xfrm>
            <a:off x="5740860" y="2286134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800" kern="1200" dirty="0" smtClean="0">
                <a:latin typeface="+mj-lt"/>
              </a:rPr>
              <a:t> </a:t>
            </a:r>
            <a:r>
              <a:rPr lang="de-DE" sz="1200" kern="1200" dirty="0" smtClean="0">
                <a:latin typeface="+mj-lt"/>
              </a:rPr>
              <a:t>16m</a:t>
            </a:r>
            <a:endParaRPr lang="de-DE" sz="1200" kern="1200" dirty="0">
              <a:latin typeface="+mj-lt"/>
            </a:endParaRPr>
          </a:p>
        </p:txBody>
      </p:sp>
      <p:sp>
        <p:nvSpPr>
          <p:cNvPr id="13" name="Freihandform 12"/>
          <p:cNvSpPr/>
          <p:nvPr/>
        </p:nvSpPr>
        <p:spPr>
          <a:xfrm>
            <a:off x="5221366" y="3344274"/>
            <a:ext cx="519493" cy="26630"/>
          </a:xfrm>
          <a:custGeom>
            <a:avLst/>
            <a:gdLst>
              <a:gd name="connsiteX0" fmla="*/ 0 w 519493"/>
              <a:gd name="connsiteY0" fmla="*/ 13315 h 26630"/>
              <a:gd name="connsiteX1" fmla="*/ 519493 w 51949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9493" h="26630">
                <a:moveTo>
                  <a:pt x="0" y="13315"/>
                </a:moveTo>
                <a:lnTo>
                  <a:pt x="519493" y="1331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460" tIns="328" rIns="259459" bIns="3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500" kern="1200" dirty="0"/>
          </a:p>
        </p:txBody>
      </p:sp>
      <p:sp>
        <p:nvSpPr>
          <p:cNvPr id="14" name="Freihandform 13"/>
          <p:cNvSpPr/>
          <p:nvPr/>
        </p:nvSpPr>
        <p:spPr>
          <a:xfrm>
            <a:off x="5740860" y="3032906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dirty="0" smtClean="0">
                <a:latin typeface="+mj-lt"/>
              </a:rPr>
              <a:t> 2,4 m/s </a:t>
            </a:r>
            <a:endParaRPr lang="de-DE" sz="1200" kern="1200" dirty="0">
              <a:latin typeface="+mj-lt"/>
            </a:endParaRPr>
          </a:p>
        </p:txBody>
      </p:sp>
      <p:sp>
        <p:nvSpPr>
          <p:cNvPr id="17" name="Freihandform 16"/>
          <p:cNvSpPr/>
          <p:nvPr/>
        </p:nvSpPr>
        <p:spPr>
          <a:xfrm>
            <a:off x="5221366" y="4091046"/>
            <a:ext cx="519493" cy="26630"/>
          </a:xfrm>
          <a:custGeom>
            <a:avLst/>
            <a:gdLst>
              <a:gd name="connsiteX0" fmla="*/ 0 w 519493"/>
              <a:gd name="connsiteY0" fmla="*/ 13315 h 26630"/>
              <a:gd name="connsiteX1" fmla="*/ 519493 w 51949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9493" h="26630">
                <a:moveTo>
                  <a:pt x="0" y="13315"/>
                </a:moveTo>
                <a:lnTo>
                  <a:pt x="519493" y="1331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460" tIns="328" rIns="259459" bIns="3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500" kern="1200" dirty="0"/>
          </a:p>
        </p:txBody>
      </p:sp>
      <p:sp>
        <p:nvSpPr>
          <p:cNvPr id="18" name="Freihandform 17"/>
          <p:cNvSpPr/>
          <p:nvPr/>
        </p:nvSpPr>
        <p:spPr>
          <a:xfrm>
            <a:off x="5740860" y="3779678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dirty="0" smtClean="0">
                <a:latin typeface="+mj-lt"/>
              </a:rPr>
              <a:t>1.000  kg/m³</a:t>
            </a:r>
            <a:endParaRPr lang="de-DE" sz="1200" kern="1200" dirty="0">
              <a:latin typeface="+mj-lt"/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5221366" y="4837818"/>
            <a:ext cx="519493" cy="26630"/>
          </a:xfrm>
          <a:custGeom>
            <a:avLst/>
            <a:gdLst>
              <a:gd name="connsiteX0" fmla="*/ 0 w 519493"/>
              <a:gd name="connsiteY0" fmla="*/ 13315 h 26630"/>
              <a:gd name="connsiteX1" fmla="*/ 519493 w 51949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9493" h="26630">
                <a:moveTo>
                  <a:pt x="0" y="13315"/>
                </a:moveTo>
                <a:lnTo>
                  <a:pt x="519493" y="1331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460" tIns="328" rIns="259459" bIns="3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500" kern="1200" dirty="0"/>
          </a:p>
        </p:txBody>
      </p:sp>
      <p:sp>
        <p:nvSpPr>
          <p:cNvPr id="22" name="Freihandform 21"/>
          <p:cNvSpPr/>
          <p:nvPr/>
        </p:nvSpPr>
        <p:spPr>
          <a:xfrm>
            <a:off x="5740860" y="4526450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dirty="0" smtClean="0">
                <a:latin typeface="+mj-lt"/>
              </a:rPr>
              <a:t>3% </a:t>
            </a:r>
            <a:endParaRPr lang="de-DE" sz="1200" kern="1200" dirty="0">
              <a:latin typeface="+mj-lt"/>
            </a:endParaRPr>
          </a:p>
        </p:txBody>
      </p:sp>
      <p:sp>
        <p:nvSpPr>
          <p:cNvPr id="25" name="Freihandform 24"/>
          <p:cNvSpPr/>
          <p:nvPr/>
        </p:nvSpPr>
        <p:spPr>
          <a:xfrm>
            <a:off x="5221366" y="5584590"/>
            <a:ext cx="519493" cy="26630"/>
          </a:xfrm>
          <a:custGeom>
            <a:avLst/>
            <a:gdLst>
              <a:gd name="connsiteX0" fmla="*/ 0 w 519493"/>
              <a:gd name="connsiteY0" fmla="*/ 13315 h 26630"/>
              <a:gd name="connsiteX1" fmla="*/ 519493 w 519493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9493" h="26630">
                <a:moveTo>
                  <a:pt x="0" y="13315"/>
                </a:moveTo>
                <a:lnTo>
                  <a:pt x="519493" y="13315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9460" tIns="328" rIns="259459" bIns="3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500" kern="1200" dirty="0"/>
          </a:p>
        </p:txBody>
      </p:sp>
      <p:sp>
        <p:nvSpPr>
          <p:cNvPr id="26" name="Freihandform 25"/>
          <p:cNvSpPr/>
          <p:nvPr/>
        </p:nvSpPr>
        <p:spPr>
          <a:xfrm>
            <a:off x="5740860" y="5273222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dirty="0" smtClean="0">
                <a:latin typeface="+mj-lt"/>
              </a:rPr>
              <a:t>1,2MW </a:t>
            </a:r>
            <a:endParaRPr lang="de-DE" sz="1200" kern="1200" dirty="0">
              <a:latin typeface="+mj-lt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3343007" y="2575352"/>
            <a:ext cx="639758" cy="3079852"/>
            <a:chOff x="3343007" y="2575352"/>
            <a:chExt cx="639758" cy="3079852"/>
          </a:xfrm>
        </p:grpSpPr>
        <p:sp>
          <p:nvSpPr>
            <p:cNvPr id="7" name="Freihandform 6"/>
            <p:cNvSpPr/>
            <p:nvPr/>
          </p:nvSpPr>
          <p:spPr>
            <a:xfrm rot="17132988">
              <a:off x="2693956" y="3530967"/>
              <a:ext cx="1937859" cy="26630"/>
            </a:xfrm>
            <a:custGeom>
              <a:avLst/>
              <a:gdLst>
                <a:gd name="connsiteX0" fmla="*/ 0 w 1937859"/>
                <a:gd name="connsiteY0" fmla="*/ 13315 h 26630"/>
                <a:gd name="connsiteX1" fmla="*/ 1937859 w 1937859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37859" h="26630">
                  <a:moveTo>
                    <a:pt x="0" y="13315"/>
                  </a:moveTo>
                  <a:lnTo>
                    <a:pt x="1937859" y="1331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3183" tIns="-35132" rIns="933184" bIns="-35131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00" kern="1200" dirty="0"/>
            </a:p>
          </p:txBody>
        </p:sp>
        <p:sp>
          <p:nvSpPr>
            <p:cNvPr id="11" name="Freihandform 10"/>
            <p:cNvSpPr/>
            <p:nvPr/>
          </p:nvSpPr>
          <p:spPr>
            <a:xfrm rot="17692822">
              <a:off x="3045507" y="3904353"/>
              <a:ext cx="1234757" cy="26630"/>
            </a:xfrm>
            <a:custGeom>
              <a:avLst/>
              <a:gdLst>
                <a:gd name="connsiteX0" fmla="*/ 0 w 1234757"/>
                <a:gd name="connsiteY0" fmla="*/ 13315 h 26630"/>
                <a:gd name="connsiteX1" fmla="*/ 1234757 w 1234757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4757" h="26630">
                  <a:moveTo>
                    <a:pt x="0" y="13315"/>
                  </a:moveTo>
                  <a:lnTo>
                    <a:pt x="1234757" y="1331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9209" tIns="-17553" rIns="599210" bIns="-1755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 dirty="0"/>
            </a:p>
          </p:txBody>
        </p:sp>
        <p:sp>
          <p:nvSpPr>
            <p:cNvPr id="15" name="Freihandform 14"/>
            <p:cNvSpPr/>
            <p:nvPr/>
          </p:nvSpPr>
          <p:spPr>
            <a:xfrm rot="19457599">
              <a:off x="3343007" y="4277739"/>
              <a:ext cx="639758" cy="26630"/>
            </a:xfrm>
            <a:custGeom>
              <a:avLst/>
              <a:gdLst>
                <a:gd name="connsiteX0" fmla="*/ 0 w 639758"/>
                <a:gd name="connsiteY0" fmla="*/ 13315 h 26630"/>
                <a:gd name="connsiteX1" fmla="*/ 639758 w 639758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9758" h="26630">
                  <a:moveTo>
                    <a:pt x="0" y="13315"/>
                  </a:moveTo>
                  <a:lnTo>
                    <a:pt x="639758" y="1331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584" tIns="-2679" rIns="316586" bIns="-26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 dirty="0"/>
            </a:p>
          </p:txBody>
        </p:sp>
        <p:sp>
          <p:nvSpPr>
            <p:cNvPr id="19" name="Freihandform 18"/>
            <p:cNvSpPr/>
            <p:nvPr/>
          </p:nvSpPr>
          <p:spPr>
            <a:xfrm rot="2142401">
              <a:off x="3343007" y="4651125"/>
              <a:ext cx="639758" cy="26630"/>
            </a:xfrm>
            <a:custGeom>
              <a:avLst/>
              <a:gdLst>
                <a:gd name="connsiteX0" fmla="*/ 0 w 639758"/>
                <a:gd name="connsiteY0" fmla="*/ 13315 h 26630"/>
                <a:gd name="connsiteX1" fmla="*/ 639758 w 639758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9758" h="26630">
                  <a:moveTo>
                    <a:pt x="0" y="13315"/>
                  </a:moveTo>
                  <a:lnTo>
                    <a:pt x="639758" y="1331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585" tIns="-2678" rIns="316585" bIns="-268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 dirty="0"/>
            </a:p>
          </p:txBody>
        </p:sp>
        <p:sp>
          <p:nvSpPr>
            <p:cNvPr id="23" name="Freihandform 22"/>
            <p:cNvSpPr/>
            <p:nvPr/>
          </p:nvSpPr>
          <p:spPr>
            <a:xfrm rot="3907178">
              <a:off x="3045507" y="5024511"/>
              <a:ext cx="1234757" cy="26630"/>
            </a:xfrm>
            <a:custGeom>
              <a:avLst/>
              <a:gdLst>
                <a:gd name="connsiteX0" fmla="*/ 0 w 1234757"/>
                <a:gd name="connsiteY0" fmla="*/ 13315 h 26630"/>
                <a:gd name="connsiteX1" fmla="*/ 1234757 w 1234757"/>
                <a:gd name="connsiteY1" fmla="*/ 13315 h 2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4757" h="26630">
                  <a:moveTo>
                    <a:pt x="0" y="13315"/>
                  </a:moveTo>
                  <a:lnTo>
                    <a:pt x="1234757" y="1331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9209" tIns="-17555" rIns="599210" bIns="-1755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00" kern="1200" dirty="0"/>
            </a:p>
          </p:txBody>
        </p:sp>
      </p:grpSp>
      <p:sp>
        <p:nvSpPr>
          <p:cNvPr id="8" name="Freihandform 7"/>
          <p:cNvSpPr/>
          <p:nvPr/>
        </p:nvSpPr>
        <p:spPr>
          <a:xfrm>
            <a:off x="3935460" y="2270400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1200" dirty="0" smtClean="0"/>
              <a:t>Durchmesser des Rotors</a:t>
            </a:r>
            <a:endParaRPr lang="de-DE" sz="1000" kern="1200" dirty="0"/>
          </a:p>
        </p:txBody>
      </p:sp>
      <p:sp>
        <p:nvSpPr>
          <p:cNvPr id="12" name="Freihandform 11"/>
          <p:cNvSpPr/>
          <p:nvPr/>
        </p:nvSpPr>
        <p:spPr>
          <a:xfrm>
            <a:off x="3922633" y="3032906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1200" dirty="0" err="1" smtClean="0"/>
              <a:t>Strömungsgeschwin</a:t>
            </a:r>
            <a:r>
              <a:rPr lang="de-DE" sz="1000" dirty="0" err="1"/>
              <a:t>-</a:t>
            </a:r>
            <a:r>
              <a:rPr lang="de-DE" sz="1000" kern="1200" dirty="0" err="1" smtClean="0"/>
              <a:t>digkeit</a:t>
            </a:r>
            <a:endParaRPr lang="de-DE" sz="1000" kern="1200" dirty="0"/>
          </a:p>
        </p:txBody>
      </p:sp>
      <p:sp>
        <p:nvSpPr>
          <p:cNvPr id="16" name="Freihandform 15"/>
          <p:cNvSpPr/>
          <p:nvPr/>
        </p:nvSpPr>
        <p:spPr>
          <a:xfrm>
            <a:off x="3922633" y="3779678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1200" dirty="0" smtClean="0"/>
              <a:t>Dichte von Wasser</a:t>
            </a:r>
          </a:p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/>
              <a:t>(destilliert)</a:t>
            </a:r>
            <a:endParaRPr lang="de-DE" sz="1000" kern="1200" dirty="0"/>
          </a:p>
        </p:txBody>
      </p:sp>
      <p:sp>
        <p:nvSpPr>
          <p:cNvPr id="20" name="Freihandform 19"/>
          <p:cNvSpPr/>
          <p:nvPr/>
        </p:nvSpPr>
        <p:spPr>
          <a:xfrm>
            <a:off x="3922633" y="4526450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1200" dirty="0" smtClean="0"/>
              <a:t>Salzgehalt in % </a:t>
            </a:r>
            <a:endParaRPr lang="de-DE" sz="1000" kern="1200" dirty="0"/>
          </a:p>
        </p:txBody>
      </p:sp>
      <p:sp>
        <p:nvSpPr>
          <p:cNvPr id="24" name="Freihandform 23"/>
          <p:cNvSpPr/>
          <p:nvPr/>
        </p:nvSpPr>
        <p:spPr>
          <a:xfrm>
            <a:off x="3922633" y="5273222"/>
            <a:ext cx="1298733" cy="649366"/>
          </a:xfrm>
          <a:custGeom>
            <a:avLst/>
            <a:gdLst>
              <a:gd name="connsiteX0" fmla="*/ 0 w 1298733"/>
              <a:gd name="connsiteY0" fmla="*/ 64937 h 649366"/>
              <a:gd name="connsiteX1" fmla="*/ 64937 w 1298733"/>
              <a:gd name="connsiteY1" fmla="*/ 0 h 649366"/>
              <a:gd name="connsiteX2" fmla="*/ 1233796 w 1298733"/>
              <a:gd name="connsiteY2" fmla="*/ 0 h 649366"/>
              <a:gd name="connsiteX3" fmla="*/ 1298733 w 1298733"/>
              <a:gd name="connsiteY3" fmla="*/ 64937 h 649366"/>
              <a:gd name="connsiteX4" fmla="*/ 1298733 w 1298733"/>
              <a:gd name="connsiteY4" fmla="*/ 584429 h 649366"/>
              <a:gd name="connsiteX5" fmla="*/ 1233796 w 1298733"/>
              <a:gd name="connsiteY5" fmla="*/ 649366 h 649366"/>
              <a:gd name="connsiteX6" fmla="*/ 64937 w 1298733"/>
              <a:gd name="connsiteY6" fmla="*/ 649366 h 649366"/>
              <a:gd name="connsiteX7" fmla="*/ 0 w 1298733"/>
              <a:gd name="connsiteY7" fmla="*/ 584429 h 649366"/>
              <a:gd name="connsiteX8" fmla="*/ 0 w 1298733"/>
              <a:gd name="connsiteY8" fmla="*/ 64937 h 64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733" h="649366">
                <a:moveTo>
                  <a:pt x="0" y="64937"/>
                </a:moveTo>
                <a:cubicBezTo>
                  <a:pt x="0" y="29073"/>
                  <a:pt x="29073" y="0"/>
                  <a:pt x="64937" y="0"/>
                </a:cubicBezTo>
                <a:lnTo>
                  <a:pt x="1233796" y="0"/>
                </a:lnTo>
                <a:cubicBezTo>
                  <a:pt x="1269660" y="0"/>
                  <a:pt x="1298733" y="29073"/>
                  <a:pt x="1298733" y="64937"/>
                </a:cubicBezTo>
                <a:lnTo>
                  <a:pt x="1298733" y="584429"/>
                </a:lnTo>
                <a:cubicBezTo>
                  <a:pt x="1298733" y="620293"/>
                  <a:pt x="1269660" y="649366"/>
                  <a:pt x="1233796" y="649366"/>
                </a:cubicBezTo>
                <a:lnTo>
                  <a:pt x="64937" y="649366"/>
                </a:lnTo>
                <a:cubicBezTo>
                  <a:pt x="29073" y="649366"/>
                  <a:pt x="0" y="620293"/>
                  <a:pt x="0" y="584429"/>
                </a:cubicBezTo>
                <a:lnTo>
                  <a:pt x="0" y="64937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099" tIns="24099" rIns="24099" bIns="24099" numCol="1" spcCol="1270" anchor="ctr" anchorCtr="0">
            <a:noAutofit/>
          </a:bodyPr>
          <a:lstStyle/>
          <a:p>
            <a:pPr lvl="0" algn="ctr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kern="1200" dirty="0" smtClean="0"/>
              <a:t>Leistung des Kraftwerks</a:t>
            </a:r>
            <a:endParaRPr lang="de-DE" sz="1000" kern="1200" dirty="0"/>
          </a:p>
        </p:txBody>
      </p:sp>
    </p:spTree>
    <p:extLst>
      <p:ext uri="{BB962C8B-B14F-4D97-AF65-F5344CB8AC3E}">
        <p14:creationId xmlns:p14="http://schemas.microsoft.com/office/powerpoint/2010/main" val="23604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8" grpId="0" animBg="1"/>
      <p:bldP spid="12" grpId="0" animBg="1"/>
      <p:bldP spid="16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Projekt\0,1020,1595492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91" y="0"/>
            <a:ext cx="9149531" cy="68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5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Vorteile von Strömungskraftwerken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Keine CO</a:t>
            </a:r>
            <a:r>
              <a:rPr lang="de-DE" baseline="-25000" dirty="0" smtClean="0"/>
              <a:t>2</a:t>
            </a:r>
            <a:r>
              <a:rPr lang="de-DE" dirty="0" smtClean="0"/>
              <a:t>  Produktion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Greifen nicht stark in die Natur ein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Konstante Energie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Hohe Leistung 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„einfache“ Handhandhabung 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63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995536"/>
          </a:xfrm>
        </p:spPr>
        <p:txBody>
          <a:bodyPr/>
          <a:lstStyle/>
          <a:p>
            <a:pPr algn="ctr"/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848544" cy="42484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Einleitung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Strömung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SeaGen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Voith </a:t>
            </a:r>
            <a:r>
              <a:rPr lang="de-DE" dirty="0" err="1" smtClean="0"/>
              <a:t>Hydro</a:t>
            </a:r>
            <a:endParaRPr lang="de-DE" dirty="0" smtClean="0"/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Energieumwandlung / Berechnung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Vorteile &amp; Nachteile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Fazit 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de-DE" dirty="0" smtClean="0"/>
              <a:t>Abschluss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220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Nachteile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Hohe Produktionskosten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mehrere Wartungen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keine Speichermöglichkeit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starke Strömungen nötig 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9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Gemeinsamkeiten</a:t>
            </a:r>
            <a:b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 SeaGen &amp; Voith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Keine CO</a:t>
            </a:r>
            <a:r>
              <a:rPr lang="de-DE" baseline="-25000" dirty="0" smtClean="0"/>
              <a:t>2</a:t>
            </a:r>
            <a:r>
              <a:rPr lang="de-DE" dirty="0" smtClean="0"/>
              <a:t>  Produktion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Siemens hat große Anteile an beiden Unternehmen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/>
              <a:t> </a:t>
            </a:r>
            <a:r>
              <a:rPr lang="de-DE" dirty="0" smtClean="0"/>
              <a:t>Zukunftsorientiert  </a:t>
            </a:r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99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Unterschiede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981482"/>
              </p:ext>
            </p:extLst>
          </p:nvPr>
        </p:nvGraphicFramePr>
        <p:xfrm>
          <a:off x="395536" y="2420888"/>
          <a:ext cx="8352929" cy="4100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6377"/>
                <a:gridCol w="2646377"/>
                <a:gridCol w="3060175"/>
              </a:tblGrid>
              <a:tr h="37746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SeaGen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Voith Hydro </a:t>
                      </a:r>
                      <a:endParaRPr lang="de-DE" dirty="0"/>
                    </a:p>
                  </a:txBody>
                  <a:tcPr/>
                </a:tc>
              </a:tr>
              <a:tr h="651521">
                <a:tc>
                  <a:txBody>
                    <a:bodyPr/>
                    <a:lstStyle/>
                    <a:p>
                      <a:r>
                        <a:rPr lang="de-DE" dirty="0" smtClean="0"/>
                        <a:t>Produktion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produktionsfähig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 der Entwicklung</a:t>
                      </a:r>
                      <a:endParaRPr lang="de-DE" dirty="0"/>
                    </a:p>
                  </a:txBody>
                  <a:tcPr/>
                </a:tc>
              </a:tr>
              <a:tr h="930745">
                <a:tc>
                  <a:txBody>
                    <a:bodyPr/>
                    <a:lstStyle/>
                    <a:p>
                      <a:r>
                        <a:rPr lang="de-DE" dirty="0" smtClean="0"/>
                        <a:t>Montage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aufwendige Montage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einfache</a:t>
                      </a:r>
                      <a:r>
                        <a:rPr lang="de-DE" baseline="0" dirty="0" smtClean="0"/>
                        <a:t> Montage</a:t>
                      </a:r>
                      <a:endParaRPr lang="de-DE" dirty="0" smtClean="0"/>
                    </a:p>
                  </a:txBody>
                  <a:tcPr/>
                </a:tc>
              </a:tr>
              <a:tr h="930745">
                <a:tc>
                  <a:txBody>
                    <a:bodyPr/>
                    <a:lstStyle/>
                    <a:p>
                      <a:r>
                        <a:rPr lang="de-DE" dirty="0" smtClean="0"/>
                        <a:t>Wartung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einfache Wartung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komplexe Wartungsarbeiten </a:t>
                      </a:r>
                      <a:endParaRPr lang="de-DE" dirty="0"/>
                    </a:p>
                  </a:txBody>
                  <a:tcPr/>
                </a:tc>
              </a:tr>
              <a:tr h="1209968">
                <a:tc>
                  <a:txBody>
                    <a:bodyPr/>
                    <a:lstStyle/>
                    <a:p>
                      <a:r>
                        <a:rPr lang="de-DE" dirty="0" smtClean="0"/>
                        <a:t>Leistung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Leistung </a:t>
                      </a:r>
                      <a:r>
                        <a:rPr lang="de-DE" dirty="0" smtClean="0">
                          <a:latin typeface="+mj-lt"/>
                        </a:rPr>
                        <a:t>1,2</a:t>
                      </a:r>
                      <a:r>
                        <a:rPr lang="de-DE" dirty="0" smtClean="0"/>
                        <a:t> MW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 </a:t>
                      </a:r>
                      <a:r>
                        <a:rPr lang="de-DE" dirty="0" smtClean="0"/>
                        <a:t>MW Leistung Forschen</a:t>
                      </a:r>
                      <a:r>
                        <a:rPr lang="de-DE" baseline="0" dirty="0" smtClean="0"/>
                        <a:t> aber an einem </a:t>
                      </a:r>
                      <a:r>
                        <a:rPr lang="de-DE" baseline="0" dirty="0" smtClean="0">
                          <a:latin typeface="+mj-lt"/>
                        </a:rPr>
                        <a:t>600</a:t>
                      </a:r>
                      <a:r>
                        <a:rPr lang="de-DE" baseline="0" dirty="0" smtClean="0"/>
                        <a:t> MW Kraftwerk 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66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Stromkosten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Das Strömungskraftwerk SeaGen kostet </a:t>
            </a:r>
            <a:r>
              <a:rPr lang="de-DE" dirty="0" smtClean="0">
                <a:latin typeface="+mj-lt"/>
              </a:rPr>
              <a:t>13,3</a:t>
            </a:r>
            <a:r>
              <a:rPr lang="de-DE" dirty="0" smtClean="0"/>
              <a:t> Millionen Euro. </a:t>
            </a:r>
          </a:p>
          <a:p>
            <a:pPr marL="0" indent="0">
              <a:buNone/>
            </a:pPr>
            <a:r>
              <a:rPr lang="de-DE" dirty="0" smtClean="0"/>
              <a:t>Über die Rechnungen der Lebensdauer soll der Strom 24 Cent pro kWh kosten. </a:t>
            </a:r>
          </a:p>
        </p:txBody>
      </p:sp>
    </p:spTree>
    <p:extLst>
      <p:ext uri="{BB962C8B-B14F-4D97-AF65-F5344CB8AC3E}">
        <p14:creationId xmlns:p14="http://schemas.microsoft.com/office/powerpoint/2010/main" val="33928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benötigen wir für die Berechnung der Lebensdauer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22780"/>
              </p:ext>
            </p:extLst>
          </p:nvPr>
        </p:nvGraphicFramePr>
        <p:xfrm>
          <a:off x="467544" y="2420888"/>
          <a:ext cx="8229600" cy="415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2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konnten wir über Strömungskraftwerke behalten?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SeaGen ist ein britisches Projekt. Dieses Strömungskraftwerk wird von SeaGen und Marine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Turbines</a:t>
            </a:r>
            <a:r>
              <a:rPr lang="de-DE" dirty="0"/>
              <a:t> </a:t>
            </a:r>
            <a:r>
              <a:rPr lang="de-DE" dirty="0" smtClean="0"/>
              <a:t>entwickelt </a:t>
            </a:r>
            <a:r>
              <a:rPr lang="de-DE" dirty="0"/>
              <a:t>und hergestellt. Dieses Kraftwerkt hat </a:t>
            </a:r>
            <a:r>
              <a:rPr lang="de-DE" dirty="0" smtClean="0"/>
              <a:t>1. ___ Rotoren, die </a:t>
            </a:r>
            <a:r>
              <a:rPr lang="de-DE" dirty="0"/>
              <a:t>an einer </a:t>
            </a:r>
            <a:r>
              <a:rPr lang="de-DE" dirty="0" smtClean="0"/>
              <a:t>Traverse </a:t>
            </a:r>
            <a:r>
              <a:rPr lang="de-DE" dirty="0"/>
              <a:t>befestigt sind. </a:t>
            </a:r>
            <a:r>
              <a:rPr lang="de-DE" dirty="0" smtClean="0"/>
              <a:t>Durch die Kraft der 2. ___ leistet SeaGen    3. ___ MW und das </a:t>
            </a:r>
            <a:r>
              <a:rPr lang="de-DE" dirty="0"/>
              <a:t>reicht für ca. 800 Haushalte. </a:t>
            </a:r>
            <a:r>
              <a:rPr lang="de-DE" dirty="0" smtClean="0"/>
              <a:t>Das Kraftwerk hat keinen CO</a:t>
            </a:r>
            <a:r>
              <a:rPr lang="de-DE" baseline="-25000" dirty="0" smtClean="0"/>
              <a:t>2</a:t>
            </a:r>
            <a:r>
              <a:rPr lang="de-DE" dirty="0"/>
              <a:t> </a:t>
            </a:r>
            <a:r>
              <a:rPr lang="de-DE" dirty="0" smtClean="0"/>
              <a:t>Ausstoß und ist damit 4. ___ .Für </a:t>
            </a:r>
            <a:r>
              <a:rPr lang="de-DE" dirty="0"/>
              <a:t>die Tiere unter Wasser besteht auch keine Gefahr, da </a:t>
            </a:r>
            <a:r>
              <a:rPr lang="de-DE" dirty="0" smtClean="0"/>
              <a:t>sich die Rotoren mit ca.         5. ___ </a:t>
            </a:r>
            <a:r>
              <a:rPr lang="de-DE" dirty="0"/>
              <a:t>U/min langsam </a:t>
            </a:r>
            <a:r>
              <a:rPr lang="de-DE" dirty="0" smtClean="0"/>
              <a:t>drehen. </a:t>
            </a:r>
          </a:p>
          <a:p>
            <a:pPr marL="0" indent="0">
              <a:buClr>
                <a:schemeClr val="tx1"/>
              </a:buClr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4293096"/>
            <a:ext cx="368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zwei  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Gezeiten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1,2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klimaschonend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14 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5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Die Firma Voith </a:t>
            </a:r>
            <a:r>
              <a:rPr lang="de-DE" dirty="0" err="1" smtClean="0"/>
              <a:t>Hydro</a:t>
            </a:r>
            <a:r>
              <a:rPr lang="de-DE" dirty="0" smtClean="0"/>
              <a:t>, die </a:t>
            </a:r>
            <a:r>
              <a:rPr lang="de-DE" dirty="0"/>
              <a:t>von </a:t>
            </a:r>
            <a:r>
              <a:rPr lang="de-DE" dirty="0" smtClean="0"/>
              <a:t>Voith und 6. ___ gegründet </a:t>
            </a:r>
            <a:r>
              <a:rPr lang="de-DE" dirty="0"/>
              <a:t>wurde, setzt auf Kraftwerke mit </a:t>
            </a:r>
            <a:r>
              <a:rPr lang="de-DE" dirty="0" smtClean="0"/>
              <a:t>7. ___ </a:t>
            </a:r>
            <a:r>
              <a:rPr lang="de-DE" dirty="0"/>
              <a:t>Rotor. Die Montage der Kraftwerke ist </a:t>
            </a:r>
            <a:r>
              <a:rPr lang="de-DE" dirty="0" smtClean="0"/>
              <a:t>8. ___, </a:t>
            </a:r>
            <a:r>
              <a:rPr lang="de-DE" dirty="0"/>
              <a:t>aber die Wartung sehr </a:t>
            </a:r>
            <a:r>
              <a:rPr lang="de-DE" dirty="0" smtClean="0"/>
              <a:t>9. ___ </a:t>
            </a:r>
            <a:r>
              <a:rPr lang="de-DE" dirty="0"/>
              <a:t>.</a:t>
            </a:r>
            <a:r>
              <a:rPr lang="de-DE" dirty="0" smtClean="0"/>
              <a:t>  </a:t>
            </a:r>
            <a:r>
              <a:rPr lang="de-DE" dirty="0"/>
              <a:t>Der erste Prototyp von Voith Hydro schaffte eine Leistung von </a:t>
            </a:r>
            <a:r>
              <a:rPr lang="de-DE" dirty="0" smtClean="0"/>
              <a:t>10. ___ </a:t>
            </a:r>
            <a:r>
              <a:rPr lang="de-DE" dirty="0"/>
              <a:t>und kommt damit SeaGen sehr nahe.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4615968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de-DE" dirty="0" smtClean="0"/>
              <a:t>Siemens</a:t>
            </a:r>
            <a:endParaRPr lang="de-DE" dirty="0"/>
          </a:p>
          <a:p>
            <a:pPr marL="342900" indent="-342900">
              <a:buFont typeface="+mj-lt"/>
              <a:buAutoNum type="arabicPeriod" startAt="6"/>
            </a:pPr>
            <a:r>
              <a:rPr lang="de-DE" dirty="0" smtClean="0"/>
              <a:t>einem </a:t>
            </a:r>
            <a:endParaRPr lang="de-DE" dirty="0"/>
          </a:p>
          <a:p>
            <a:pPr marL="342900" indent="-342900">
              <a:buFont typeface="+mj-lt"/>
              <a:buAutoNum type="arabicPeriod" startAt="6"/>
            </a:pPr>
            <a:r>
              <a:rPr lang="de-DE" dirty="0" smtClean="0"/>
              <a:t>einfach </a:t>
            </a:r>
            <a:endParaRPr lang="de-DE" dirty="0"/>
          </a:p>
          <a:p>
            <a:pPr marL="342900" indent="-342900">
              <a:buFont typeface="+mj-lt"/>
              <a:buAutoNum type="arabicPeriod" startAt="6"/>
            </a:pPr>
            <a:r>
              <a:rPr lang="de-DE" dirty="0" smtClean="0"/>
              <a:t>aufwendig </a:t>
            </a:r>
            <a:endParaRPr lang="de-DE" dirty="0"/>
          </a:p>
          <a:p>
            <a:pPr marL="342900" indent="-342900">
              <a:buFont typeface="+mj-lt"/>
              <a:buAutoNum type="arabicPeriod" startAt="6"/>
            </a:pPr>
            <a:r>
              <a:rPr lang="de-DE" dirty="0" smtClean="0"/>
              <a:t>1 </a:t>
            </a:r>
            <a:r>
              <a:rPr lang="de-DE" dirty="0"/>
              <a:t>MW </a:t>
            </a:r>
          </a:p>
        </p:txBody>
      </p:sp>
    </p:spTree>
    <p:extLst>
      <p:ext uri="{BB962C8B-B14F-4D97-AF65-F5344CB8AC3E}">
        <p14:creationId xmlns:p14="http://schemas.microsoft.com/office/powerpoint/2010/main" val="41685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952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Allerdings versucht Voith Hydro eher auf </a:t>
            </a:r>
            <a:r>
              <a:rPr lang="de-DE" dirty="0" smtClean="0"/>
              <a:t>11. ___ </a:t>
            </a:r>
            <a:r>
              <a:rPr lang="de-DE" dirty="0"/>
              <a:t>Kraftwerke zu </a:t>
            </a:r>
            <a:r>
              <a:rPr lang="de-DE" dirty="0" smtClean="0"/>
              <a:t>setzen, </a:t>
            </a:r>
            <a:r>
              <a:rPr lang="de-DE" dirty="0"/>
              <a:t>um weniger Kraftwerke zu benötigen und somit die Wartungskosten zu </a:t>
            </a:r>
            <a:r>
              <a:rPr lang="de-DE" dirty="0" smtClean="0"/>
              <a:t>12. ___.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Zusammenfassend sind Strömungskraftwerke eine </a:t>
            </a:r>
            <a:r>
              <a:rPr lang="de-DE" dirty="0" smtClean="0"/>
              <a:t>13. ___ und 14. ___ Art </a:t>
            </a:r>
            <a:r>
              <a:rPr lang="de-DE" dirty="0"/>
              <a:t>der Energiegewinnung. Die Nachteile sind die </a:t>
            </a:r>
            <a:r>
              <a:rPr lang="de-DE" dirty="0" smtClean="0"/>
              <a:t>15. ___ </a:t>
            </a:r>
            <a:r>
              <a:rPr lang="de-DE" dirty="0"/>
              <a:t>Produktionskosten , </a:t>
            </a:r>
            <a:r>
              <a:rPr lang="de-DE" dirty="0" smtClean="0"/>
              <a:t>16. ___ Energiespeichermöglichkeit </a:t>
            </a:r>
            <a:r>
              <a:rPr lang="de-DE" dirty="0"/>
              <a:t>und </a:t>
            </a:r>
            <a:r>
              <a:rPr lang="de-DE" dirty="0" smtClean="0"/>
              <a:t>17. ___ </a:t>
            </a:r>
            <a:r>
              <a:rPr lang="de-DE" dirty="0"/>
              <a:t>Lebensdauer durch das </a:t>
            </a:r>
            <a:r>
              <a:rPr lang="de-DE" dirty="0" smtClean="0"/>
              <a:t>Salzwasser.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4077072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größere </a:t>
            </a:r>
            <a:endParaRPr lang="de-DE" dirty="0"/>
          </a:p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verringern </a:t>
            </a:r>
            <a:endParaRPr lang="de-DE" dirty="0"/>
          </a:p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/14 saubere</a:t>
            </a:r>
            <a:endParaRPr lang="de-DE" dirty="0"/>
          </a:p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/13 sichere </a:t>
            </a:r>
            <a:endParaRPr lang="de-DE" dirty="0"/>
          </a:p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hohen </a:t>
            </a:r>
            <a:endParaRPr lang="de-DE" dirty="0"/>
          </a:p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keine</a:t>
            </a:r>
            <a:endParaRPr lang="de-DE" dirty="0"/>
          </a:p>
          <a:p>
            <a:pPr marL="342900" indent="-342900">
              <a:buFont typeface="+mj-lt"/>
              <a:buAutoNum type="arabicPeriod" startAt="11"/>
            </a:pPr>
            <a:r>
              <a:rPr lang="de-DE" dirty="0" smtClean="0"/>
              <a:t>unbekannte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99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Strömungskraftwerke sind eine saubere Art der Stromerzeugung, aber </a:t>
            </a:r>
            <a:r>
              <a:rPr lang="de-DE" dirty="0"/>
              <a:t>die Herstellungs- und </a:t>
            </a:r>
            <a:r>
              <a:rPr lang="de-DE" dirty="0" smtClean="0"/>
              <a:t>Wartungskosten sind hoch.</a:t>
            </a:r>
          </a:p>
          <a:p>
            <a:pPr marL="0" indent="0">
              <a:buNone/>
            </a:pPr>
            <a:r>
              <a:rPr lang="de-DE" dirty="0" smtClean="0"/>
              <a:t>Die Stromerzeugung ist planbar und stabil, aber die Lebensdauer der Kraftwerke ist durch das Salzwasser ungewiss</a:t>
            </a:r>
            <a:r>
              <a:rPr lang="de-DE" dirty="0"/>
              <a:t>. </a:t>
            </a:r>
            <a:r>
              <a:rPr lang="de-DE" dirty="0" smtClean="0"/>
              <a:t>Aus diesem Grund sind die Kraftwerke zur Zeit noch in den Testphasen oder noch in der Entwicklung.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7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de-DE" dirty="0">
                <a:hlinkClick r:id="rId3"/>
              </a:rPr>
              <a:t>http://www.seageneration.co.uk</a:t>
            </a:r>
            <a:r>
              <a:rPr lang="de-DE" dirty="0" smtClean="0">
                <a:hlinkClick r:id="rId3"/>
              </a:rPr>
              <a:t>/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4"/>
              </a:rPr>
              <a:t>http://</a:t>
            </a:r>
            <a:r>
              <a:rPr lang="de-DE" dirty="0" smtClean="0">
                <a:hlinkClick r:id="rId4"/>
              </a:rPr>
              <a:t>www.marineturbines.com/SeaGen-Products/SeaGen-S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5"/>
              </a:rPr>
              <a:t>http://</a:t>
            </a:r>
            <a:r>
              <a:rPr lang="de-DE" dirty="0" smtClean="0">
                <a:hlinkClick r:id="rId5"/>
              </a:rPr>
              <a:t>www.thema-energie.de/energie-erzeugen/erneuerbare-energien/wasserkraft/kraftwerkstypen/stroemungskraftwerke-unterwasser-windenergieanlagen.html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6"/>
              </a:rPr>
              <a:t>http://</a:t>
            </a:r>
            <a:r>
              <a:rPr lang="de-DE" dirty="0" smtClean="0">
                <a:hlinkClick r:id="rId6"/>
              </a:rPr>
              <a:t>de.wikipedia.org/wiki/Gezeitenkraftwerk_Strangford#Technik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7"/>
              </a:rPr>
              <a:t>http://</a:t>
            </a:r>
            <a:r>
              <a:rPr lang="de-DE" dirty="0" smtClean="0">
                <a:hlinkClick r:id="rId7"/>
              </a:rPr>
              <a:t>www2.klett.de/sixcms/list.php?page=geo_infothek&amp;article=Infoblatt+Str%F6mungskraftwerke&amp;node=Wasserkraft%2C+Meeresstr%F6mungen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8"/>
              </a:rPr>
              <a:t>http://www.siemens.com/press/de/pressebilder/?press=/</a:t>
            </a:r>
            <a:r>
              <a:rPr lang="de-DE" dirty="0" smtClean="0">
                <a:hlinkClick r:id="rId8"/>
              </a:rPr>
              <a:t>de/pressebilder/bilder-photonews/2012/pn201201.php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9"/>
              </a:rPr>
              <a:t>http://</a:t>
            </a:r>
            <a:r>
              <a:rPr lang="de-DE" dirty="0" smtClean="0">
                <a:hlinkClick r:id="rId9"/>
              </a:rPr>
              <a:t>www.seageneration.co.uk/downloads/recent/General%20Documents/Seagen%20Facts%20EXTERNAL%202.pdf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10"/>
              </a:rPr>
              <a:t>http://</a:t>
            </a:r>
            <a:r>
              <a:rPr lang="de-DE" dirty="0" smtClean="0">
                <a:hlinkClick r:id="rId10"/>
              </a:rPr>
              <a:t>de.wikipedia.org/</a:t>
            </a:r>
            <a:r>
              <a:rPr lang="de-DE" dirty="0" err="1" smtClean="0">
                <a:hlinkClick r:id="rId10"/>
              </a:rPr>
              <a:t>wiki</a:t>
            </a:r>
            <a:r>
              <a:rPr lang="de-DE" dirty="0" smtClean="0">
                <a:hlinkClick r:id="rId10"/>
              </a:rPr>
              <a:t>/Meeresströmungskraftwerk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11"/>
              </a:rPr>
              <a:t>http://</a:t>
            </a:r>
            <a:r>
              <a:rPr lang="de-DE" dirty="0" smtClean="0">
                <a:hlinkClick r:id="rId11"/>
              </a:rPr>
              <a:t>www.voithhydro.de/vh_de_pus_meeresenergie_gezeitenstroemungskraftwerke.htm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12"/>
              </a:rPr>
              <a:t>http://www.cleanthinking.de/cleantech-lexikon/seagen-kraftwerk</a:t>
            </a:r>
            <a:r>
              <a:rPr lang="de-DE" dirty="0" smtClean="0">
                <a:hlinkClick r:id="rId12"/>
              </a:rPr>
              <a:t>/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13"/>
              </a:rPr>
              <a:t>http://</a:t>
            </a:r>
            <a:r>
              <a:rPr lang="de-DE" dirty="0" smtClean="0">
                <a:hlinkClick r:id="rId13"/>
              </a:rPr>
              <a:t>de.wikipedia.org/wiki/Wattstunde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>
                <a:hlinkClick r:id="rId14"/>
              </a:rPr>
              <a:t>http://</a:t>
            </a:r>
            <a:r>
              <a:rPr lang="de-DE" dirty="0" smtClean="0">
                <a:hlinkClick r:id="rId14"/>
              </a:rPr>
              <a:t>de.wikipedia.org/wiki/Massenstrom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15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Kurzfilm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3"/>
              </a:rPr>
              <a:t>http://</a:t>
            </a:r>
            <a:r>
              <a:rPr lang="de-DE" dirty="0" smtClean="0">
                <a:hlinkClick r:id="rId3"/>
              </a:rPr>
              <a:t>www.youtube.com/watch?v=xwwql-lY9G4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</a:t>
            </a:r>
            <a:r>
              <a:rPr lang="de-DE" dirty="0"/>
              <a:t>S</a:t>
            </a:r>
            <a:r>
              <a:rPr lang="de-DE" dirty="0" smtClean="0"/>
              <a:t>tart: </a:t>
            </a:r>
            <a:r>
              <a:rPr lang="de-DE" dirty="0" smtClean="0">
                <a:latin typeface="+mj-lt"/>
              </a:rPr>
              <a:t>1:12</a:t>
            </a:r>
            <a:r>
              <a:rPr lang="de-DE" dirty="0" smtClean="0"/>
              <a:t> min Ende </a:t>
            </a:r>
            <a:r>
              <a:rPr lang="de-DE" dirty="0" smtClean="0">
                <a:latin typeface="+mj-lt"/>
              </a:rPr>
              <a:t>3:50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L:\Projekt\P108013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6" cy="70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image-30421-galleryV9-ckcm">
            <a:hlinkClick r:id="rId3" action="ppaction://hlinksldjump"/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08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für Strömungen gibt es?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 </a:t>
            </a:r>
            <a:r>
              <a:rPr lang="de-DE" dirty="0" smtClean="0">
                <a:hlinkClick r:id="rId3" action="ppaction://hlinksldjump">
                  <a:snd r:embed="rId4" name="suction.wav"/>
                </a:hlinkClick>
              </a:rPr>
              <a:t>Gezeitenströmung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>
                <a:hlinkClick r:id="rId5" action="ppaction://hlinksldjump">
                  <a:snd r:embed="rId6" name="wind.wav"/>
                </a:hlinkClick>
              </a:rPr>
              <a:t>Driftströmung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4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317500"/>
          </a:effectLst>
        </p:spPr>
        <p:txBody>
          <a:bodyPr>
            <a:normAutofit/>
          </a:bodyPr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Strömungen in der Nordsee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L:\Projekt\03_MCT_sli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2455908"/>
            <a:ext cx="8701981" cy="37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6" y="0"/>
            <a:ext cx="4866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03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SeaGen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8903"/>
            <a:ext cx="8229600" cy="3501957"/>
          </a:xfrm>
        </p:spPr>
      </p:pic>
    </p:spTree>
    <p:extLst>
      <p:ext uri="{BB962C8B-B14F-4D97-AF65-F5344CB8AC3E}">
        <p14:creationId xmlns:p14="http://schemas.microsoft.com/office/powerpoint/2010/main" val="1408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SeaGen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Arbeitet in Kooperation mit  „Marine Current</a:t>
            </a:r>
            <a:r>
              <a:rPr lang="de-DE" dirty="0"/>
              <a:t> </a:t>
            </a:r>
            <a:r>
              <a:rPr lang="de-DE" dirty="0" smtClean="0"/>
              <a:t>Turbines“  </a:t>
            </a:r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Standort in den United Kingdoms</a:t>
            </a:r>
            <a:r>
              <a:rPr lang="de-DE" dirty="0"/>
              <a:t>  </a:t>
            </a:r>
            <a:endParaRPr lang="de-DE" dirty="0" smtClean="0"/>
          </a:p>
          <a:p>
            <a:pPr>
              <a:buFont typeface="Wingdings" pitchFamily="2" charset="2"/>
              <a:buChar char="v"/>
            </a:pPr>
            <a:endParaRPr lang="de-DE" dirty="0" smtClean="0"/>
          </a:p>
          <a:p>
            <a:pPr>
              <a:buFont typeface="Wingdings" pitchFamily="2" charset="2"/>
              <a:buChar char="v"/>
            </a:pPr>
            <a:r>
              <a:rPr lang="de-DE" dirty="0" smtClean="0"/>
              <a:t>„Prototypenaufstellung“ in Irland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49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Details 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de-DE" dirty="0" smtClean="0">
                    <a:latin typeface="+mj-lt"/>
                  </a:rPr>
                  <a:t> Spannweite der Rotoren 16 m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 smtClean="0">
                    <a:latin typeface="+mj-lt"/>
                  </a:rPr>
                  <a:t> Gewicht eines Rotors 2 Tonnen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 smtClean="0">
                    <a:latin typeface="+mj-lt"/>
                  </a:rPr>
                  <a:t> Traverse auf- und abfahrbar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 smtClean="0">
                    <a:latin typeface="+mj-lt"/>
                  </a:rPr>
                  <a:t> Gewicht der Traverse 150 Tonnen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>
                    <a:latin typeface="+mj-lt"/>
                  </a:rPr>
                  <a:t> </a:t>
                </a:r>
                <a:r>
                  <a:rPr lang="de-DE" dirty="0" smtClean="0">
                    <a:latin typeface="+mj-lt"/>
                  </a:rPr>
                  <a:t>Länge des Turmes ca. 40 m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 smtClean="0">
                    <a:latin typeface="+mj-lt"/>
                  </a:rPr>
                  <a:t> Leistung 1,2 MW 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>
                    <a:latin typeface="+mj-lt"/>
                  </a:rPr>
                  <a:t> </a:t>
                </a:r>
                <a:r>
                  <a:rPr lang="de-DE" dirty="0" smtClean="0">
                    <a:latin typeface="+mj-lt"/>
                  </a:rPr>
                  <a:t>Rotoren Geschwindigkeit  14,3 U/min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de-DE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dirty="0" smtClean="0"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de-DE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latin typeface="+mj-lt"/>
                  </a:rPr>
                  <a:t> Ausstoß  = </a:t>
                </a:r>
                <a:r>
                  <a:rPr lang="de-DE" dirty="0" smtClean="0">
                    <a:latin typeface="+mj-lt"/>
                    <a:hlinkClick r:id="" action="ppaction://hlinkshowjump?jump=nextslide">
                      <a:snd r:embed="rId3" name="applause.wav"/>
                    </a:hlinkClick>
                  </a:rPr>
                  <a:t>0</a:t>
                </a:r>
                <a:endParaRPr lang="de-DE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963" t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1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730</Words>
  <Application>Microsoft Office PowerPoint</Application>
  <PresentationFormat>Bildschirmpräsentation (4:3)</PresentationFormat>
  <Paragraphs>217</Paragraphs>
  <Slides>31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Hyperion</vt:lpstr>
      <vt:lpstr>Strömungskraftwerke</vt:lpstr>
      <vt:lpstr>Inhalt</vt:lpstr>
      <vt:lpstr>Kurzfilm</vt:lpstr>
      <vt:lpstr>Was für Strömungen gibt es? </vt:lpstr>
      <vt:lpstr>Strömungen in der Nordsee</vt:lpstr>
      <vt:lpstr>PowerPoint-Präsentation</vt:lpstr>
      <vt:lpstr>Projekt SeaGen</vt:lpstr>
      <vt:lpstr>SeaGen</vt:lpstr>
      <vt:lpstr>Details </vt:lpstr>
      <vt:lpstr>CAD – Zeichnung </vt:lpstr>
      <vt:lpstr>PowerPoint-Präsentation</vt:lpstr>
      <vt:lpstr>Voith Hydro</vt:lpstr>
      <vt:lpstr>Voith Hydro</vt:lpstr>
      <vt:lpstr>Details </vt:lpstr>
      <vt:lpstr>Aufbau</vt:lpstr>
      <vt:lpstr>Energieumwandlung</vt:lpstr>
      <vt:lpstr>Berechnung der Massenströmung und des Wirkungsgrades</vt:lpstr>
      <vt:lpstr>PowerPoint-Präsentation</vt:lpstr>
      <vt:lpstr>Vorteile von Strömungskraftwerken</vt:lpstr>
      <vt:lpstr>Nachteile</vt:lpstr>
      <vt:lpstr>Gemeinsamkeiten von SeaGen &amp; Voith Hydro </vt:lpstr>
      <vt:lpstr>Unterschiede</vt:lpstr>
      <vt:lpstr>Stromkosten</vt:lpstr>
      <vt:lpstr>Was benötigen wir für die Berechnung der Lebensdauer</vt:lpstr>
      <vt:lpstr>Was konnten wir über Strömungskraftwerke behalten?</vt:lpstr>
      <vt:lpstr>PowerPoint-Präsentation</vt:lpstr>
      <vt:lpstr>PowerPoint-Präsentation</vt:lpstr>
      <vt:lpstr>Fazit</vt:lpstr>
      <vt:lpstr>Quellen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Passi</dc:creator>
  <cp:lastModifiedBy>Passi</cp:lastModifiedBy>
  <cp:revision>84</cp:revision>
  <cp:lastPrinted>2012-04-12T17:00:21Z</cp:lastPrinted>
  <dcterms:created xsi:type="dcterms:W3CDTF">2012-03-24T20:59:37Z</dcterms:created>
  <dcterms:modified xsi:type="dcterms:W3CDTF">2012-04-16T16:20:28Z</dcterms:modified>
</cp:coreProperties>
</file>