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
  </p:notesMasterIdLst>
  <p:sldIdLst>
    <p:sldId id="259" r:id="rId2"/>
    <p:sldId id="268" r:id="rId3"/>
    <p:sldId id="269" r:id="rId4"/>
    <p:sldId id="271" r:id="rId5"/>
    <p:sldId id="280" r:id="rId6"/>
    <p:sldId id="272" r:id="rId7"/>
    <p:sldId id="273" r:id="rId8"/>
    <p:sldId id="274" r:id="rId9"/>
    <p:sldId id="275" r:id="rId10"/>
    <p:sldId id="277" r:id="rId11"/>
    <p:sldId id="276" r:id="rId12"/>
    <p:sldId id="278" r:id="rId13"/>
    <p:sldId id="279" r:id="rId14"/>
    <p:sldId id="281" r:id="rId1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46" autoAdjust="0"/>
    <p:restoredTop sz="94612" autoAdjust="0"/>
  </p:normalViewPr>
  <p:slideViewPr>
    <p:cSldViewPr>
      <p:cViewPr varScale="1">
        <p:scale>
          <a:sx n="88" d="100"/>
          <a:sy n="88" d="100"/>
        </p:scale>
        <p:origin x="-1138" y="-82"/>
      </p:cViewPr>
      <p:guideLst>
        <p:guide orient="horz" pos="2160"/>
        <p:guide pos="2880"/>
      </p:guideLst>
    </p:cSldViewPr>
  </p:slideViewPr>
  <p:outlineViewPr>
    <p:cViewPr>
      <p:scale>
        <a:sx n="33" d="100"/>
        <a:sy n="33" d="100"/>
      </p:scale>
      <p:origin x="0" y="361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F68300-1C0B-4216-A069-F755A5FECD4D}" type="datetimeFigureOut">
              <a:rPr lang="de-DE" smtClean="0"/>
              <a:pPr/>
              <a:t>12.08.2015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A4182-6EF3-4EC2-A14A-73AA65392208}"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08DD3DD-C7FD-41B5-9DA0-CF8BA35AACC1}" type="datetime1">
              <a:rPr lang="de-DE" smtClean="0"/>
              <a:pPr/>
              <a:t>12.08.2015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EA46183-34C2-4F83-A811-0E7C2D73A98D}" type="datetime1">
              <a:rPr lang="de-DE" smtClean="0"/>
              <a:pPr/>
              <a:t>12.08.2015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AD1EE47-0117-40C0-A4FE-E82D1C5AF014}" type="datetime1">
              <a:rPr lang="de-DE" smtClean="0"/>
              <a:pPr/>
              <a:t>12.08.2015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0AA47ED-F2FD-414D-A507-6C07B489BAE3}" type="slidenum">
              <a:rPr lang="de-DE" smtClean="0"/>
              <a:pPr/>
              <a:t>‹Nr.›</a:t>
            </a:fld>
            <a:endParaRPr lang="de-DE"/>
          </a:p>
        </p:txBody>
      </p:sp>
      <p:sp>
        <p:nvSpPr>
          <p:cNvPr id="6" name="Textplatzhalter 5"/>
          <p:cNvSpPr>
            <a:spLocks noGrp="1"/>
          </p:cNvSpPr>
          <p:nvPr>
            <p:ph type="body" sz="quarter" idx="13"/>
          </p:nvPr>
        </p:nvSpPr>
        <p:spPr>
          <a:xfrm>
            <a:off x="0" y="6381328"/>
            <a:ext cx="9144000" cy="432048"/>
          </a:xfrm>
        </p:spPr>
        <p:txBody>
          <a:bodyPr>
            <a:normAutofit/>
          </a:bodyPr>
          <a:lstStyle>
            <a:lvl1pPr algn="ctr">
              <a:buNone/>
              <a:defRPr sz="2400"/>
            </a:lvl1pPr>
          </a:lstStyle>
          <a:p>
            <a:pPr lvl="0"/>
            <a:r>
              <a:rPr lang="de-DE" dirty="0" smtClean="0"/>
              <a:t>Text</a:t>
            </a:r>
            <a:endParaRPr lang="de-DE" dirty="0"/>
          </a:p>
        </p:txBody>
      </p:sp>
      <p:sp>
        <p:nvSpPr>
          <p:cNvPr id="9" name="Titel 1"/>
          <p:cNvSpPr>
            <a:spLocks noGrp="1"/>
          </p:cNvSpPr>
          <p:nvPr>
            <p:ph type="title" hasCustomPrompt="1"/>
          </p:nvPr>
        </p:nvSpPr>
        <p:spPr>
          <a:xfrm>
            <a:off x="251520" y="188640"/>
            <a:ext cx="8229600" cy="576064"/>
          </a:xfrm>
        </p:spPr>
        <p:txBody>
          <a:bodyPr>
            <a:noAutofit/>
          </a:bodyPr>
          <a:lstStyle>
            <a:lvl1pPr algn="l">
              <a:defRPr sz="3600" b="1"/>
            </a:lvl1pPr>
          </a:lstStyle>
          <a:p>
            <a:r>
              <a:rPr lang="de-DE" dirty="0" smtClean="0"/>
              <a:t>Titelmasterformat bearbeiten</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0AA47ED-F2FD-414D-A507-6C07B489BAE3}" type="slidenum">
              <a:rPr lang="de-DE" smtClean="0"/>
              <a:pPr/>
              <a:t>‹Nr.›</a:t>
            </a:fld>
            <a:endParaRPr lang="de-DE"/>
          </a:p>
        </p:txBody>
      </p:sp>
      <p:sp>
        <p:nvSpPr>
          <p:cNvPr id="9" name="Titel 1"/>
          <p:cNvSpPr>
            <a:spLocks noGrp="1"/>
          </p:cNvSpPr>
          <p:nvPr>
            <p:ph type="title" hasCustomPrompt="1"/>
          </p:nvPr>
        </p:nvSpPr>
        <p:spPr>
          <a:xfrm>
            <a:off x="0" y="188640"/>
            <a:ext cx="9144000" cy="720080"/>
          </a:xfrm>
        </p:spPr>
        <p:txBody>
          <a:bodyPr>
            <a:noAutofit/>
          </a:bodyPr>
          <a:lstStyle>
            <a:lvl1pPr algn="ctr">
              <a:defRPr sz="3600" b="1"/>
            </a:lvl1pPr>
          </a:lstStyle>
          <a:p>
            <a:r>
              <a:rPr lang="de-DE" dirty="0" smtClean="0"/>
              <a:t>Titelmasterformat bearbeiten</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1B2398F-B04A-442A-9823-0CB2E582EB56}" type="datetime1">
              <a:rPr lang="de-DE" smtClean="0"/>
              <a:pPr/>
              <a:t>12.08.2015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DC7B8C47-5D13-47B7-B523-F38CE6969465}" type="datetime1">
              <a:rPr lang="de-DE" smtClean="0"/>
              <a:pPr/>
              <a:t>12.08.2015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81838D9-CEA7-4435-8443-F52B66BF1A53}" type="datetime1">
              <a:rPr lang="de-DE" smtClean="0"/>
              <a:pPr/>
              <a:t>12.08.2015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030E5DC6-5504-445C-BF05-AC3EBDA81986}" type="datetime1">
              <a:rPr lang="de-DE" smtClean="0"/>
              <a:pPr/>
              <a:t>12.08.2015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DA13F4A1-3F02-45B9-9A17-595125475C29}" type="datetime1">
              <a:rPr lang="de-DE" smtClean="0"/>
              <a:pPr/>
              <a:t>12.08.2015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9AE11E4-51FA-4E4A-8379-208C5D884681}" type="datetime1">
              <a:rPr lang="de-DE" smtClean="0"/>
              <a:pPr/>
              <a:t>12.08.2015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4ED0714-8AEF-4668-97F2-CA644C3E80A0}" type="datetime1">
              <a:rPr lang="de-DE" smtClean="0"/>
              <a:pPr/>
              <a:t>12.08.2015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CF15034C-2014-45C7-8540-C90A77E8A487}" type="datetime1">
              <a:rPr lang="de-DE" smtClean="0"/>
              <a:pPr/>
              <a:t>12.08.2015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0AA47ED-F2FD-414D-A507-6C07B489BAE3}"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E11E4-51FA-4E4A-8379-208C5D884681}" type="datetime1">
              <a:rPr lang="de-DE" smtClean="0"/>
              <a:pPr/>
              <a:t>12.08.2015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A47ED-F2FD-414D-A507-6C07B489BAE3}"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www.bs-wiki.de/mediawiki/index.php/Datei:Chrom_1.jpg" TargetMode="Externa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hyperlink" Target="http://www.bs-wiki.de/mediawiki/index.php/Datei:Neon_1.jpg"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p:cNvSpPr>
            <a:spLocks noGrp="1"/>
          </p:cNvSpPr>
          <p:nvPr>
            <p:ph type="body" sz="quarter" idx="13"/>
          </p:nvPr>
        </p:nvSpPr>
        <p:spPr/>
        <p:txBody>
          <a:bodyPr>
            <a:noAutofit/>
          </a:bodyPr>
          <a:lstStyle/>
          <a:p>
            <a:r>
              <a:rPr lang="de-DE" sz="2000" b="1" dirty="0" smtClean="0">
                <a:ln w="11430"/>
                <a:solidFill>
                  <a:srgbClr val="FF0000"/>
                </a:solidFill>
                <a:effectLst>
                  <a:outerShdw blurRad="50800" dist="39000" dir="5460000" algn="tl">
                    <a:srgbClr val="000000">
                      <a:alpha val="38000"/>
                    </a:srgbClr>
                  </a:outerShdw>
                </a:effectLst>
              </a:rPr>
              <a:t>FOS Gestaltung 2015 - Detlef Giesler - BBS </a:t>
            </a:r>
            <a:r>
              <a:rPr lang="de-DE" sz="2000" b="1" dirty="0">
                <a:ln w="11430"/>
                <a:solidFill>
                  <a:srgbClr val="FF0000"/>
                </a:solidFill>
                <a:effectLst>
                  <a:outerShdw blurRad="50800" dist="39000" dir="5460000" algn="tl">
                    <a:srgbClr val="000000">
                      <a:alpha val="38000"/>
                    </a:srgbClr>
                  </a:outerShdw>
                </a:effectLst>
              </a:rPr>
              <a:t>Winsen (</a:t>
            </a:r>
            <a:r>
              <a:rPr lang="de-DE" sz="2000" b="1" dirty="0" err="1">
                <a:ln w="11430"/>
                <a:solidFill>
                  <a:srgbClr val="FF0000"/>
                </a:solidFill>
                <a:effectLst>
                  <a:outerShdw blurRad="50800" dist="39000" dir="5460000" algn="tl">
                    <a:srgbClr val="000000">
                      <a:alpha val="38000"/>
                    </a:srgbClr>
                  </a:outerShdw>
                </a:effectLst>
              </a:rPr>
              <a:t>Luhe</a:t>
            </a:r>
            <a:r>
              <a:rPr lang="de-DE" sz="2000" b="1" dirty="0">
                <a:ln w="11430"/>
                <a:solidFill>
                  <a:srgbClr val="FF0000"/>
                </a:solidFill>
                <a:effectLst>
                  <a:outerShdw blurRad="50800" dist="39000" dir="5460000" algn="tl">
                    <a:srgbClr val="000000">
                      <a:alpha val="38000"/>
                    </a:srgbClr>
                  </a:outerShdw>
                </a:effectLst>
              </a:rPr>
              <a:t>)</a:t>
            </a:r>
          </a:p>
        </p:txBody>
      </p:sp>
      <p:sp>
        <p:nvSpPr>
          <p:cNvPr id="10" name="Rechteck 9"/>
          <p:cNvSpPr/>
          <p:nvPr/>
        </p:nvSpPr>
        <p:spPr>
          <a:xfrm>
            <a:off x="0" y="1484784"/>
            <a:ext cx="9144000" cy="209288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13000" b="1" cap="none" spc="0" dirty="0" smtClean="0">
                <a:ln w="11430"/>
                <a:solidFill>
                  <a:srgbClr val="FF0000"/>
                </a:solidFill>
                <a:effectLst>
                  <a:outerShdw blurRad="50800" dist="39000" dir="5460000" algn="tl">
                    <a:srgbClr val="000000">
                      <a:alpha val="38000"/>
                    </a:srgbClr>
                  </a:outerShdw>
                </a:effectLst>
              </a:rPr>
              <a:t>Projekt PSE</a:t>
            </a:r>
            <a:endParaRPr lang="de-DE" sz="13000" b="1" cap="none" spc="0"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30AA47ED-F2FD-414D-A507-6C07B489BAE3}" type="slidenum">
              <a:rPr lang="de-DE" smtClean="0"/>
              <a:pPr/>
              <a:t>10</a:t>
            </a:fld>
            <a:endParaRPr lang="de-DE"/>
          </a:p>
        </p:txBody>
      </p:sp>
      <p:pic>
        <p:nvPicPr>
          <p:cNvPr id="12" name="Grafik 11" descr="013 - Dreger.png"/>
          <p:cNvPicPr>
            <a:picLocks noChangeAspect="1"/>
          </p:cNvPicPr>
          <p:nvPr/>
        </p:nvPicPr>
        <p:blipFill>
          <a:blip r:embed="rId2" cstate="print"/>
          <a:srcRect l="26110" r="20751"/>
          <a:stretch>
            <a:fillRect/>
          </a:stretch>
        </p:blipFill>
        <p:spPr>
          <a:xfrm>
            <a:off x="5796136" y="1052736"/>
            <a:ext cx="2952328" cy="5555865"/>
          </a:xfrm>
          <a:prstGeom prst="rect">
            <a:avLst/>
          </a:prstGeom>
        </p:spPr>
      </p:pic>
      <p:sp>
        <p:nvSpPr>
          <p:cNvPr id="5" name="Titel 2"/>
          <p:cNvSpPr txBox="1">
            <a:spLocks/>
          </p:cNvSpPr>
          <p:nvPr/>
        </p:nvSpPr>
        <p:spPr>
          <a:xfrm>
            <a:off x="0" y="188640"/>
            <a:ext cx="9144000" cy="72008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e-DE" sz="8000" b="1" dirty="0" smtClean="0"/>
              <a:t> 13 </a:t>
            </a:r>
            <a:r>
              <a:rPr lang="de-DE" sz="4400" b="1" dirty="0" smtClean="0"/>
              <a:t>Aluminium</a:t>
            </a:r>
          </a:p>
        </p:txBody>
      </p:sp>
      <p:sp>
        <p:nvSpPr>
          <p:cNvPr id="15" name="Rechteck 14"/>
          <p:cNvSpPr/>
          <p:nvPr/>
        </p:nvSpPr>
        <p:spPr>
          <a:xfrm>
            <a:off x="179512" y="4140076"/>
            <a:ext cx="5472608" cy="2385268"/>
          </a:xfrm>
          <a:prstGeom prst="rect">
            <a:avLst/>
          </a:prstGeom>
        </p:spPr>
        <p:txBody>
          <a:bodyPr wrap="square">
            <a:spAutoFit/>
          </a:bodyPr>
          <a:lstStyle/>
          <a:p>
            <a:pPr eaLnBrk="0" fontAlgn="base" hangingPunct="0">
              <a:spcBef>
                <a:spcPct val="0"/>
              </a:spcBef>
              <a:spcAft>
                <a:spcPct val="0"/>
              </a:spcAft>
            </a:pPr>
            <a:r>
              <a:rPr lang="de-DE" dirty="0" smtClean="0">
                <a:solidFill>
                  <a:srgbClr val="0070C0"/>
                </a:solidFill>
                <a:latin typeface="MV Boli" pitchFamily="2" charset="0"/>
                <a:ea typeface="Times New Roman" pitchFamily="18" charset="0"/>
                <a:cs typeface="MV Boli" pitchFamily="2" charset="0"/>
              </a:rPr>
              <a:t>Aluminium ist aufgrund seiner Vielseitigkeit nicht mehr aus unserem Alltag wegzudenken - dennoch sollten wir auch den Schattenseiten ins Auge blicken: So z.B. dem giftigen Rotschlamm, ein Abfallprodukt der Aluminiumherstellung, das in großen Mengen anfällt und für das es kaum Möglichkeiten der Weiterverarbeitung gibt.</a:t>
            </a:r>
          </a:p>
          <a:p>
            <a:pPr algn="ctr" eaLnBrk="0" fontAlgn="base" hangingPunct="0">
              <a:spcBef>
                <a:spcPts val="600"/>
              </a:spcBef>
              <a:spcAft>
                <a:spcPct val="0"/>
              </a:spcAft>
            </a:pPr>
            <a:r>
              <a:rPr lang="de-DE" b="1" dirty="0" smtClean="0">
                <a:solidFill>
                  <a:srgbClr val="0070C0"/>
                </a:solidFill>
                <a:latin typeface="MV Boli" pitchFamily="2" charset="0"/>
                <a:ea typeface="Times New Roman" pitchFamily="18" charset="0"/>
                <a:cs typeface="MV Boli" pitchFamily="2" charset="0"/>
              </a:rPr>
              <a:t>Tim Dreger</a:t>
            </a:r>
            <a:endParaRPr lang="de-DE" dirty="0" smtClean="0">
              <a:solidFill>
                <a:srgbClr val="0070C0"/>
              </a:solidFill>
              <a:latin typeface="MV Boli" pitchFamily="2" charset="0"/>
              <a:ea typeface="Times New Roman" pitchFamily="18" charset="0"/>
              <a:cs typeface="MV Boli" pitchFamily="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30AA47ED-F2FD-414D-A507-6C07B489BAE3}" type="slidenum">
              <a:rPr lang="de-DE" smtClean="0"/>
              <a:pPr/>
              <a:t>11</a:t>
            </a:fld>
            <a:endParaRPr lang="de-DE"/>
          </a:p>
        </p:txBody>
      </p:sp>
      <p:sp>
        <p:nvSpPr>
          <p:cNvPr id="7" name="Rechteck 6"/>
          <p:cNvSpPr/>
          <p:nvPr/>
        </p:nvSpPr>
        <p:spPr>
          <a:xfrm>
            <a:off x="251520" y="4336226"/>
            <a:ext cx="4104456" cy="2385268"/>
          </a:xfrm>
          <a:prstGeom prst="rect">
            <a:avLst/>
          </a:prstGeom>
        </p:spPr>
        <p:txBody>
          <a:bodyPr wrap="square">
            <a:spAutoFit/>
          </a:bodyPr>
          <a:lstStyle/>
          <a:p>
            <a:r>
              <a:rPr lang="de-DE" dirty="0" smtClean="0">
                <a:solidFill>
                  <a:srgbClr val="0070C0"/>
                </a:solidFill>
                <a:latin typeface="MV Boli" pitchFamily="2" charset="0"/>
                <a:ea typeface="Times New Roman" pitchFamily="18" charset="0"/>
                <a:cs typeface="MV Boli" pitchFamily="2" charset="0"/>
              </a:rPr>
              <a:t>Da sich Praseodym aus den beiden griechischen Wörtern „</a:t>
            </a:r>
            <a:r>
              <a:rPr lang="de-DE" dirty="0" err="1" smtClean="0">
                <a:solidFill>
                  <a:srgbClr val="0070C0"/>
                </a:solidFill>
                <a:latin typeface="MV Boli" pitchFamily="2" charset="0"/>
                <a:ea typeface="Times New Roman" pitchFamily="18" charset="0"/>
                <a:cs typeface="MV Boli" pitchFamily="2" charset="0"/>
              </a:rPr>
              <a:t>prásinos</a:t>
            </a:r>
            <a:r>
              <a:rPr lang="de-DE" dirty="0" smtClean="0">
                <a:solidFill>
                  <a:srgbClr val="0070C0"/>
                </a:solidFill>
                <a:latin typeface="MV Boli" pitchFamily="2" charset="0"/>
                <a:ea typeface="Times New Roman" pitchFamily="18" charset="0"/>
                <a:cs typeface="MV Boli" pitchFamily="2" charset="0"/>
              </a:rPr>
              <a:t>“ - auf deutsch „grün“- und „</a:t>
            </a:r>
            <a:r>
              <a:rPr lang="de-DE" dirty="0" err="1" smtClean="0">
                <a:solidFill>
                  <a:srgbClr val="0070C0"/>
                </a:solidFill>
                <a:latin typeface="MV Boli" pitchFamily="2" charset="0"/>
                <a:ea typeface="Times New Roman" pitchFamily="18" charset="0"/>
                <a:cs typeface="MV Boli" pitchFamily="2" charset="0"/>
              </a:rPr>
              <a:t>didymos</a:t>
            </a:r>
            <a:r>
              <a:rPr lang="de-DE" dirty="0" smtClean="0">
                <a:solidFill>
                  <a:srgbClr val="0070C0"/>
                </a:solidFill>
                <a:latin typeface="MV Boli" pitchFamily="2" charset="0"/>
                <a:ea typeface="Times New Roman" pitchFamily="18" charset="0"/>
                <a:cs typeface="MV Boli" pitchFamily="2" charset="0"/>
              </a:rPr>
              <a:t>“ - also „Zwilling“ oder „doppelt“ - zusammensetzt, habe ich für mein Motiv ein Zwillingspaar in grüner Kleidung gemalt.</a:t>
            </a:r>
          </a:p>
          <a:p>
            <a:pPr algn="ctr">
              <a:spcBef>
                <a:spcPts val="600"/>
              </a:spcBef>
            </a:pPr>
            <a:r>
              <a:rPr lang="de-DE" b="1" dirty="0" smtClean="0">
                <a:solidFill>
                  <a:srgbClr val="0070C0"/>
                </a:solidFill>
                <a:latin typeface="MV Boli" pitchFamily="2" charset="0"/>
                <a:ea typeface="Times New Roman" pitchFamily="18" charset="0"/>
                <a:cs typeface="MV Boli" pitchFamily="2" charset="0"/>
              </a:rPr>
              <a:t>Ines Brandt</a:t>
            </a:r>
            <a:endParaRPr lang="de-DE" dirty="0" smtClean="0">
              <a:solidFill>
                <a:srgbClr val="0070C0"/>
              </a:solidFill>
              <a:latin typeface="MV Boli" pitchFamily="2" charset="0"/>
              <a:ea typeface="Times New Roman" pitchFamily="18" charset="0"/>
              <a:cs typeface="MV Boli" pitchFamily="2" charset="0"/>
            </a:endParaRPr>
          </a:p>
        </p:txBody>
      </p:sp>
      <p:sp>
        <p:nvSpPr>
          <p:cNvPr id="5" name="Titel 2"/>
          <p:cNvSpPr txBox="1">
            <a:spLocks/>
          </p:cNvSpPr>
          <p:nvPr/>
        </p:nvSpPr>
        <p:spPr>
          <a:xfrm>
            <a:off x="179512" y="116632"/>
            <a:ext cx="4355976" cy="1368152"/>
          </a:xfrm>
          <a:prstGeom prst="rect">
            <a:avLst/>
          </a:prstGeom>
        </p:spPr>
        <p:txBody>
          <a:bodyPr/>
          <a:lstStyle/>
          <a:p>
            <a:pPr lvl="0">
              <a:spcBef>
                <a:spcPct val="0"/>
              </a:spcBef>
            </a:pPr>
            <a:r>
              <a:rPr lang="de-DE" sz="8000" b="1" dirty="0" smtClean="0"/>
              <a:t>59 </a:t>
            </a:r>
            <a:r>
              <a:rPr lang="de-DE" sz="4400" b="1" dirty="0" smtClean="0"/>
              <a:t>Praseodym</a:t>
            </a:r>
          </a:p>
        </p:txBody>
      </p:sp>
      <p:pic>
        <p:nvPicPr>
          <p:cNvPr id="14" name="Grafik 13" descr="059-Brandt.tif"/>
          <p:cNvPicPr>
            <a:picLocks noChangeAspect="1"/>
          </p:cNvPicPr>
          <p:nvPr/>
        </p:nvPicPr>
        <p:blipFill>
          <a:blip r:embed="rId2" cstate="print"/>
          <a:stretch>
            <a:fillRect/>
          </a:stretch>
        </p:blipFill>
        <p:spPr>
          <a:xfrm>
            <a:off x="4749132" y="332656"/>
            <a:ext cx="4071340" cy="6390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084.tif"/>
          <p:cNvPicPr>
            <a:picLocks noChangeAspect="1"/>
          </p:cNvPicPr>
          <p:nvPr/>
        </p:nvPicPr>
        <p:blipFill>
          <a:blip r:embed="rId2" cstate="print"/>
          <a:stretch>
            <a:fillRect/>
          </a:stretch>
        </p:blipFill>
        <p:spPr>
          <a:xfrm rot="20607582">
            <a:off x="9647055" y="3469527"/>
            <a:ext cx="3652912" cy="2290898"/>
          </a:xfrm>
          <a:prstGeom prst="rect">
            <a:avLst/>
          </a:prstGeom>
        </p:spPr>
      </p:pic>
      <p:sp>
        <p:nvSpPr>
          <p:cNvPr id="2" name="Foliennummernplatzhalter 1"/>
          <p:cNvSpPr>
            <a:spLocks noGrp="1"/>
          </p:cNvSpPr>
          <p:nvPr>
            <p:ph type="sldNum" sz="quarter" idx="12"/>
          </p:nvPr>
        </p:nvSpPr>
        <p:spPr/>
        <p:txBody>
          <a:bodyPr/>
          <a:lstStyle/>
          <a:p>
            <a:fld id="{30AA47ED-F2FD-414D-A507-6C07B489BAE3}" type="slidenum">
              <a:rPr lang="de-DE" smtClean="0"/>
              <a:pPr/>
              <a:t>12</a:t>
            </a:fld>
            <a:endParaRPr lang="de-DE"/>
          </a:p>
        </p:txBody>
      </p:sp>
      <p:pic>
        <p:nvPicPr>
          <p:cNvPr id="11" name="Grafik 10" descr="100-Ress Kopie.jpg"/>
          <p:cNvPicPr>
            <a:picLocks noChangeAspect="1"/>
          </p:cNvPicPr>
          <p:nvPr/>
        </p:nvPicPr>
        <p:blipFill>
          <a:blip r:embed="rId3" cstate="print"/>
          <a:stretch>
            <a:fillRect/>
          </a:stretch>
        </p:blipFill>
        <p:spPr>
          <a:xfrm>
            <a:off x="2780927" y="1268760"/>
            <a:ext cx="6255569" cy="5380071"/>
          </a:xfrm>
          <a:prstGeom prst="rect">
            <a:avLst/>
          </a:prstGeom>
        </p:spPr>
      </p:pic>
      <p:pic>
        <p:nvPicPr>
          <p:cNvPr id="13" name="Grafik 12" descr="107 Kopie.jpg"/>
          <p:cNvPicPr>
            <a:picLocks noChangeAspect="1"/>
          </p:cNvPicPr>
          <p:nvPr/>
        </p:nvPicPr>
        <p:blipFill>
          <a:blip r:embed="rId4" cstate="print"/>
          <a:srcRect t="8779" b="11403"/>
          <a:stretch>
            <a:fillRect/>
          </a:stretch>
        </p:blipFill>
        <p:spPr>
          <a:xfrm>
            <a:off x="9396536" y="476672"/>
            <a:ext cx="2676322" cy="3024336"/>
          </a:xfrm>
          <a:prstGeom prst="rect">
            <a:avLst/>
          </a:prstGeom>
        </p:spPr>
      </p:pic>
      <p:sp>
        <p:nvSpPr>
          <p:cNvPr id="15" name="Titel 2"/>
          <p:cNvSpPr txBox="1">
            <a:spLocks/>
          </p:cNvSpPr>
          <p:nvPr/>
        </p:nvSpPr>
        <p:spPr>
          <a:xfrm>
            <a:off x="0" y="188640"/>
            <a:ext cx="9144000" cy="72008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e-DE" sz="8000" b="1" dirty="0" smtClean="0"/>
              <a:t> 100 </a:t>
            </a:r>
            <a:r>
              <a:rPr lang="de-DE" sz="4400" b="1" dirty="0" smtClean="0"/>
              <a:t>Fermium</a:t>
            </a:r>
          </a:p>
        </p:txBody>
      </p:sp>
      <p:sp>
        <p:nvSpPr>
          <p:cNvPr id="16" name="Rechteck 15"/>
          <p:cNvSpPr/>
          <p:nvPr/>
        </p:nvSpPr>
        <p:spPr>
          <a:xfrm>
            <a:off x="539552" y="4149080"/>
            <a:ext cx="3744416" cy="2446824"/>
          </a:xfrm>
          <a:prstGeom prst="rect">
            <a:avLst/>
          </a:prstGeom>
        </p:spPr>
        <p:txBody>
          <a:bodyPr wrap="square">
            <a:spAutoFit/>
          </a:bodyPr>
          <a:lstStyle/>
          <a:p>
            <a:r>
              <a:rPr lang="de-DE" dirty="0" smtClean="0">
                <a:solidFill>
                  <a:srgbClr val="0070C0"/>
                </a:solidFill>
                <a:latin typeface="MV Boli" pitchFamily="2" charset="0"/>
                <a:ea typeface="Times New Roman" pitchFamily="18" charset="0"/>
                <a:cs typeface="MV Boli" pitchFamily="2" charset="0"/>
              </a:rPr>
              <a:t>Die Darstellung zeigt Enrico Fermi, zu dessen Ehren Fermium benannt wurde, sowie die Pilzwolke der ersten Wasserstoffbombe, nach deren Explosion Fermium 1952 entdeckt wurde.</a:t>
            </a:r>
          </a:p>
          <a:p>
            <a:pPr algn="ctr">
              <a:lnSpc>
                <a:spcPct val="150000"/>
              </a:lnSpc>
            </a:pPr>
            <a:r>
              <a:rPr lang="de-DE" b="1" dirty="0" smtClean="0">
                <a:solidFill>
                  <a:srgbClr val="0070C0"/>
                </a:solidFill>
                <a:latin typeface="MV Boli" pitchFamily="2" charset="0"/>
                <a:ea typeface="Times New Roman" pitchFamily="18" charset="0"/>
                <a:cs typeface="MV Boli" pitchFamily="2" charset="0"/>
              </a:rPr>
              <a:t>Ress</a:t>
            </a:r>
            <a:endParaRPr lang="de-DE" dirty="0" smtClean="0">
              <a:solidFill>
                <a:srgbClr val="0070C0"/>
              </a:solidFill>
              <a:latin typeface="MV Boli" pitchFamily="2" charset="0"/>
              <a:ea typeface="Times New Roman" pitchFamily="18" charset="0"/>
              <a:cs typeface="MV Bol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001.tif"/>
          <p:cNvPicPr>
            <a:picLocks noChangeAspect="1"/>
          </p:cNvPicPr>
          <p:nvPr/>
        </p:nvPicPr>
        <p:blipFill>
          <a:blip r:embed="rId2" cstate="print"/>
          <a:stretch>
            <a:fillRect/>
          </a:stretch>
        </p:blipFill>
        <p:spPr>
          <a:xfrm flipH="1">
            <a:off x="2411760" y="640432"/>
            <a:ext cx="3600400" cy="5092824"/>
          </a:xfrm>
          <a:prstGeom prst="rect">
            <a:avLst/>
          </a:prstGeom>
        </p:spPr>
      </p:pic>
      <p:sp>
        <p:nvSpPr>
          <p:cNvPr id="2" name="Foliennummernplatzhalter 1"/>
          <p:cNvSpPr>
            <a:spLocks noGrp="1"/>
          </p:cNvSpPr>
          <p:nvPr>
            <p:ph type="sldNum" sz="quarter" idx="12"/>
          </p:nvPr>
        </p:nvSpPr>
        <p:spPr/>
        <p:txBody>
          <a:bodyPr/>
          <a:lstStyle/>
          <a:p>
            <a:fld id="{30AA47ED-F2FD-414D-A507-6C07B489BAE3}" type="slidenum">
              <a:rPr lang="de-DE" smtClean="0"/>
              <a:pPr/>
              <a:t>13</a:t>
            </a:fld>
            <a:endParaRPr lang="de-DE"/>
          </a:p>
        </p:txBody>
      </p:sp>
      <p:sp>
        <p:nvSpPr>
          <p:cNvPr id="9" name="Titel 2"/>
          <p:cNvSpPr txBox="1">
            <a:spLocks/>
          </p:cNvSpPr>
          <p:nvPr/>
        </p:nvSpPr>
        <p:spPr>
          <a:xfrm>
            <a:off x="740" y="44624"/>
            <a:ext cx="9134382" cy="838218"/>
          </a:xfrm>
          <a:prstGeom prst="rect">
            <a:avLst/>
          </a:prstGeom>
          <a:noFill/>
        </p:spPr>
        <p:txBody>
          <a:bodyPr/>
          <a:lstStyle/>
          <a:p>
            <a:pPr lvl="0" algn="ctr" fontAlgn="base">
              <a:spcBef>
                <a:spcPct val="0"/>
              </a:spcBef>
              <a:spcAft>
                <a:spcPct val="0"/>
              </a:spcAft>
            </a:pPr>
            <a:r>
              <a:rPr lang="de-DE" sz="4400" b="1" dirty="0" smtClean="0">
                <a:ea typeface="Times New Roman" pitchFamily="18" charset="0"/>
                <a:cs typeface="MV Boli" pitchFamily="2" charset="0"/>
              </a:rPr>
              <a:t> Anforderungsprofil Bild</a:t>
            </a:r>
          </a:p>
        </p:txBody>
      </p:sp>
      <p:sp>
        <p:nvSpPr>
          <p:cNvPr id="10" name="Rechteck 9"/>
          <p:cNvSpPr/>
          <p:nvPr/>
        </p:nvSpPr>
        <p:spPr>
          <a:xfrm>
            <a:off x="323528" y="1772816"/>
            <a:ext cx="3960440" cy="5016758"/>
          </a:xfrm>
          <a:prstGeom prst="rect">
            <a:avLst/>
          </a:prstGeom>
        </p:spPr>
        <p:txBody>
          <a:bodyPr wrap="square">
            <a:spAutoFit/>
          </a:bodyPr>
          <a:lstStyle/>
          <a:p>
            <a:r>
              <a:rPr lang="de-DE" sz="2000" b="1" dirty="0" smtClean="0"/>
              <a:t>Bitte berücksichtigen:</a:t>
            </a:r>
          </a:p>
          <a:p>
            <a:pPr indent="-360000">
              <a:buClr>
                <a:srgbClr val="00B050"/>
              </a:buClr>
              <a:buSzPct val="140000"/>
              <a:buFont typeface="Wingdings" pitchFamily="2" charset="2"/>
              <a:buChar char="ü"/>
            </a:pPr>
            <a:r>
              <a:rPr lang="de-DE" sz="2000" dirty="0" smtClean="0"/>
              <a:t>Typische Anwendung</a:t>
            </a:r>
          </a:p>
          <a:p>
            <a:pPr indent="-360000">
              <a:buClr>
                <a:srgbClr val="00B050"/>
              </a:buClr>
              <a:buSzPct val="140000"/>
              <a:buFont typeface="Wingdings" pitchFamily="2" charset="2"/>
              <a:buChar char="ü"/>
            </a:pPr>
            <a:r>
              <a:rPr lang="de-DE" sz="2000" dirty="0" smtClean="0"/>
              <a:t>Assoziation </a:t>
            </a:r>
            <a:r>
              <a:rPr lang="de-DE" sz="2000" dirty="0" smtClean="0"/>
              <a:t>zum Element</a:t>
            </a:r>
          </a:p>
          <a:p>
            <a:pPr indent="-360000">
              <a:buClr>
                <a:srgbClr val="00B050"/>
              </a:buClr>
              <a:buSzPct val="140000"/>
              <a:buFont typeface="Wingdings" pitchFamily="2" charset="2"/>
              <a:buChar char="ü"/>
            </a:pPr>
            <a:r>
              <a:rPr lang="de-DE" sz="2000" dirty="0" smtClean="0"/>
              <a:t>Alltagsgegenstand</a:t>
            </a:r>
          </a:p>
          <a:p>
            <a:pPr indent="-360000">
              <a:buClr>
                <a:srgbClr val="00B050"/>
              </a:buClr>
              <a:buSzPct val="140000"/>
              <a:buFont typeface="Wingdings" pitchFamily="2" charset="2"/>
              <a:buChar char="ü"/>
            </a:pPr>
            <a:r>
              <a:rPr lang="de-DE" sz="2000" dirty="0" smtClean="0"/>
              <a:t>Focus auf Element</a:t>
            </a:r>
          </a:p>
          <a:p>
            <a:pPr indent="-360000">
              <a:buClr>
                <a:srgbClr val="00B050"/>
              </a:buClr>
              <a:buSzPct val="140000"/>
              <a:buFont typeface="Wingdings" pitchFamily="2" charset="2"/>
              <a:buChar char="ü"/>
            </a:pPr>
            <a:r>
              <a:rPr lang="de-DE" sz="2000" dirty="0" smtClean="0"/>
              <a:t>vollständig selbstgestaltet</a:t>
            </a:r>
          </a:p>
          <a:p>
            <a:pPr indent="-360000">
              <a:buClr>
                <a:srgbClr val="00B050"/>
              </a:buClr>
              <a:buSzPct val="140000"/>
              <a:buFont typeface="Wingdings" pitchFamily="2" charset="2"/>
              <a:buChar char="ü"/>
            </a:pPr>
            <a:r>
              <a:rPr lang="de-DE" sz="2000" dirty="0" smtClean="0"/>
              <a:t>Urheberrechte beachtet</a:t>
            </a:r>
          </a:p>
          <a:p>
            <a:pPr indent="-360000">
              <a:buClr>
                <a:srgbClr val="00B050"/>
              </a:buClr>
              <a:buSzPct val="140000"/>
              <a:buFont typeface="Wingdings" pitchFamily="2" charset="2"/>
              <a:buChar char="ü"/>
            </a:pPr>
            <a:r>
              <a:rPr lang="de-DE" sz="2000" dirty="0" smtClean="0"/>
              <a:t>Bildgröße DIN A4, formatfüllend</a:t>
            </a:r>
            <a:endParaRPr lang="de-DE" sz="2000" dirty="0" smtClean="0"/>
          </a:p>
          <a:p>
            <a:pPr indent="-360000">
              <a:buClr>
                <a:srgbClr val="00B050"/>
              </a:buClr>
              <a:buSzPct val="140000"/>
              <a:buFont typeface="Wingdings" pitchFamily="2" charset="2"/>
              <a:buChar char="ü"/>
            </a:pPr>
            <a:r>
              <a:rPr lang="de-DE" sz="2000" dirty="0" smtClean="0"/>
              <a:t>technisch einwandfrei umgesetzt</a:t>
            </a:r>
          </a:p>
          <a:p>
            <a:pPr indent="-360000">
              <a:buClr>
                <a:srgbClr val="00B050"/>
              </a:buClr>
              <a:buSzPct val="140000"/>
              <a:buFont typeface="Wingdings" pitchFamily="2" charset="2"/>
              <a:buChar char="ü"/>
            </a:pPr>
            <a:r>
              <a:rPr lang="de-DE" sz="2000" dirty="0" smtClean="0"/>
              <a:t>300 dpi</a:t>
            </a:r>
          </a:p>
          <a:p>
            <a:pPr indent="-360000">
              <a:buClr>
                <a:srgbClr val="00B050"/>
              </a:buClr>
              <a:buSzPct val="140000"/>
              <a:buFont typeface="Wingdings" pitchFamily="2" charset="2"/>
              <a:buChar char="ü"/>
            </a:pPr>
            <a:r>
              <a:rPr lang="de-DE" sz="2000" dirty="0" smtClean="0"/>
              <a:t>freigestellt </a:t>
            </a:r>
          </a:p>
          <a:p>
            <a:pPr indent="-360000">
              <a:buClr>
                <a:srgbClr val="00B050"/>
              </a:buClr>
              <a:buSzPct val="140000"/>
              <a:buFont typeface="Wingdings" pitchFamily="2" charset="2"/>
              <a:buChar char="ü"/>
            </a:pPr>
            <a:r>
              <a:rPr lang="de-DE" sz="2000" dirty="0" smtClean="0"/>
              <a:t>transparenter Hintergrund</a:t>
            </a:r>
          </a:p>
          <a:p>
            <a:pPr indent="-360000">
              <a:buClr>
                <a:srgbClr val="00B050"/>
              </a:buClr>
              <a:buSzPct val="140000"/>
              <a:buFont typeface="Wingdings" pitchFamily="2" charset="2"/>
              <a:buChar char="ü"/>
            </a:pPr>
            <a:r>
              <a:rPr lang="de-DE" sz="2000" dirty="0" smtClean="0"/>
              <a:t>TIF </a:t>
            </a:r>
            <a:r>
              <a:rPr lang="de-DE" sz="2000" dirty="0" err="1" smtClean="0"/>
              <a:t>unkomprimiert</a:t>
            </a:r>
            <a:endParaRPr lang="de-DE" sz="2000" dirty="0" smtClean="0"/>
          </a:p>
          <a:p>
            <a:pPr indent="-360000">
              <a:buClr>
                <a:srgbClr val="00B050"/>
              </a:buClr>
              <a:buSzPct val="140000"/>
              <a:buFont typeface="Wingdings" pitchFamily="2" charset="2"/>
              <a:buChar char="ü"/>
            </a:pPr>
            <a:r>
              <a:rPr lang="de-DE" sz="2000" dirty="0" smtClean="0"/>
              <a:t>scharf, kontrastreich</a:t>
            </a:r>
          </a:p>
          <a:p>
            <a:pPr indent="-360000">
              <a:buClr>
                <a:srgbClr val="00B050"/>
              </a:buClr>
              <a:buSzPct val="140000"/>
              <a:buFont typeface="Wingdings" pitchFamily="2" charset="2"/>
              <a:buChar char="ü"/>
            </a:pPr>
            <a:r>
              <a:rPr lang="de-DE" sz="2000" dirty="0" smtClean="0"/>
              <a:t>kurze Hintergrundinformation</a:t>
            </a:r>
          </a:p>
          <a:p>
            <a:pPr indent="-360000">
              <a:buClr>
                <a:srgbClr val="00B050"/>
              </a:buClr>
              <a:buSzPct val="140000"/>
              <a:buFont typeface="Wingdings" pitchFamily="2" charset="2"/>
              <a:buChar char="ü"/>
            </a:pPr>
            <a:r>
              <a:rPr lang="de-DE" sz="2000" dirty="0" smtClean="0"/>
              <a:t>Scantermin: Fr., 8. Mai</a:t>
            </a:r>
          </a:p>
        </p:txBody>
      </p:sp>
      <p:sp>
        <p:nvSpPr>
          <p:cNvPr id="11" name="Rechteck 10"/>
          <p:cNvSpPr/>
          <p:nvPr/>
        </p:nvSpPr>
        <p:spPr>
          <a:xfrm>
            <a:off x="5580112" y="2104395"/>
            <a:ext cx="3456384" cy="4401205"/>
          </a:xfrm>
          <a:prstGeom prst="rect">
            <a:avLst/>
          </a:prstGeom>
        </p:spPr>
        <p:txBody>
          <a:bodyPr wrap="square">
            <a:spAutoFit/>
          </a:bodyPr>
          <a:lstStyle/>
          <a:p>
            <a:r>
              <a:rPr lang="de-DE" sz="2000" b="1" dirty="0" smtClean="0"/>
              <a:t>unbedingt vermeiden:</a:t>
            </a:r>
          </a:p>
          <a:p>
            <a:pPr indent="-360000">
              <a:buClr>
                <a:srgbClr val="FF0000"/>
              </a:buClr>
              <a:buSzPct val="140000"/>
              <a:buFont typeface="Wingdings" pitchFamily="2" charset="2"/>
              <a:buChar char=""/>
            </a:pPr>
            <a:r>
              <a:rPr lang="de-DE" sz="2000" dirty="0" err="1" smtClean="0"/>
              <a:t>Wuselbild</a:t>
            </a:r>
            <a:r>
              <a:rPr lang="de-DE" sz="2000" dirty="0" smtClean="0"/>
              <a:t>, E. nebensächlich</a:t>
            </a:r>
          </a:p>
          <a:p>
            <a:pPr indent="-360000">
              <a:buClr>
                <a:srgbClr val="FF0000"/>
              </a:buClr>
              <a:buSzPct val="140000"/>
              <a:buFont typeface="Wingdings" pitchFamily="2" charset="2"/>
              <a:buChar char=""/>
            </a:pPr>
            <a:r>
              <a:rPr lang="de-DE" sz="2000" dirty="0" smtClean="0"/>
              <a:t>verrauschtes Bild</a:t>
            </a:r>
          </a:p>
          <a:p>
            <a:pPr indent="-360000">
              <a:buClr>
                <a:srgbClr val="FF0000"/>
              </a:buClr>
              <a:buSzPct val="140000"/>
              <a:buFont typeface="Wingdings" pitchFamily="2" charset="2"/>
              <a:buChar char=""/>
            </a:pPr>
            <a:r>
              <a:rPr lang="de-DE" sz="2000" dirty="0" smtClean="0"/>
              <a:t>Kompressionsartefakte</a:t>
            </a:r>
          </a:p>
          <a:p>
            <a:pPr indent="-360000">
              <a:buClr>
                <a:srgbClr val="FF0000"/>
              </a:buClr>
              <a:buSzPct val="140000"/>
              <a:buFont typeface="Wingdings" pitchFamily="2" charset="2"/>
              <a:buChar char=""/>
            </a:pPr>
            <a:r>
              <a:rPr lang="de-DE" sz="2000" dirty="0" smtClean="0"/>
              <a:t>fremdes geistiges Eigentum</a:t>
            </a:r>
          </a:p>
          <a:p>
            <a:pPr indent="-360000">
              <a:buClr>
                <a:srgbClr val="FF0000"/>
              </a:buClr>
              <a:buSzPct val="140000"/>
              <a:buFont typeface="Wingdings" pitchFamily="2" charset="2"/>
              <a:buChar char=""/>
            </a:pPr>
            <a:r>
              <a:rPr lang="de-DE" sz="2000" dirty="0" err="1" smtClean="0"/>
              <a:t>Winzbild</a:t>
            </a:r>
            <a:r>
              <a:rPr lang="de-DE" sz="2000" dirty="0" smtClean="0"/>
              <a:t> auf A4-Blatt</a:t>
            </a:r>
            <a:endParaRPr lang="de-DE" sz="2000" dirty="0" smtClean="0"/>
          </a:p>
          <a:p>
            <a:pPr indent="-360000">
              <a:buClr>
                <a:srgbClr val="FF0000"/>
              </a:buClr>
              <a:buSzPct val="140000"/>
              <a:buFont typeface="Wingdings" pitchFamily="2" charset="2"/>
              <a:buChar char=""/>
            </a:pPr>
            <a:r>
              <a:rPr lang="de-DE" sz="2000" dirty="0" smtClean="0"/>
              <a:t>geringe </a:t>
            </a:r>
            <a:r>
              <a:rPr lang="de-DE" sz="2000" dirty="0" smtClean="0"/>
              <a:t>Auflösung</a:t>
            </a:r>
          </a:p>
          <a:p>
            <a:pPr indent="-360000">
              <a:buClr>
                <a:srgbClr val="FF0000"/>
              </a:buClr>
              <a:buSzPct val="140000"/>
              <a:buFont typeface="Wingdings" pitchFamily="2" charset="2"/>
              <a:buChar char=""/>
            </a:pPr>
            <a:r>
              <a:rPr lang="de-DE" sz="2000" dirty="0" smtClean="0"/>
              <a:t>72 </a:t>
            </a:r>
            <a:r>
              <a:rPr lang="de-DE" sz="2000" dirty="0" smtClean="0"/>
              <a:t>auf 300 dpi </a:t>
            </a:r>
            <a:r>
              <a:rPr lang="de-DE" sz="2000" dirty="0" smtClean="0"/>
              <a:t>hochrechnen</a:t>
            </a:r>
            <a:endParaRPr lang="de-DE" sz="2000" dirty="0" smtClean="0"/>
          </a:p>
          <a:p>
            <a:pPr indent="-360000">
              <a:buClr>
                <a:srgbClr val="FF0000"/>
              </a:buClr>
              <a:buSzPct val="140000"/>
              <a:buFont typeface="Wingdings" pitchFamily="2" charset="2"/>
              <a:buChar char=""/>
            </a:pPr>
            <a:r>
              <a:rPr lang="de-DE" sz="2000" dirty="0" smtClean="0"/>
              <a:t>Elementname oder Abk.</a:t>
            </a:r>
          </a:p>
          <a:p>
            <a:pPr indent="-360000">
              <a:buClr>
                <a:srgbClr val="FF0000"/>
              </a:buClr>
              <a:buSzPct val="140000"/>
              <a:buFont typeface="Wingdings" pitchFamily="2" charset="2"/>
              <a:buChar char=""/>
            </a:pPr>
            <a:r>
              <a:rPr lang="de-DE" sz="2000" dirty="0" smtClean="0"/>
              <a:t>Bild angeschnitten</a:t>
            </a:r>
          </a:p>
          <a:p>
            <a:pPr indent="-360000">
              <a:buClr>
                <a:srgbClr val="FF0000"/>
              </a:buClr>
              <a:buSzPct val="140000"/>
              <a:buFont typeface="Wingdings" pitchFamily="2" charset="2"/>
              <a:buChar char=""/>
            </a:pPr>
            <a:r>
              <a:rPr lang="de-DE" sz="2000" dirty="0" smtClean="0"/>
              <a:t>farbiger Hintergrund</a:t>
            </a:r>
          </a:p>
          <a:p>
            <a:pPr indent="-360000">
              <a:buClr>
                <a:srgbClr val="FF0000"/>
              </a:buClr>
              <a:buSzPct val="140000"/>
              <a:buFont typeface="Wingdings" pitchFamily="2" charset="2"/>
              <a:buChar char=""/>
            </a:pPr>
            <a:r>
              <a:rPr lang="de-DE" sz="2000" dirty="0" smtClean="0"/>
              <a:t>Sparformate JPG, GIF o. ä.</a:t>
            </a:r>
          </a:p>
          <a:p>
            <a:pPr indent="-360000">
              <a:buClr>
                <a:srgbClr val="FF0000"/>
              </a:buClr>
              <a:buSzPct val="140000"/>
              <a:buFont typeface="Wingdings" pitchFamily="2" charset="2"/>
              <a:buChar char=""/>
            </a:pPr>
            <a:r>
              <a:rPr lang="de-DE" sz="2000" dirty="0" smtClean="0"/>
              <a:t>unscharf, </a:t>
            </a:r>
            <a:r>
              <a:rPr lang="de-DE" sz="2000" dirty="0" smtClean="0"/>
              <a:t>flau</a:t>
            </a:r>
          </a:p>
          <a:p>
            <a:pPr indent="-360000">
              <a:buClr>
                <a:srgbClr val="FF0000"/>
              </a:buClr>
              <a:buSzPct val="140000"/>
              <a:buFont typeface="Wingdings" pitchFamily="2" charset="2"/>
              <a:buChar char=""/>
            </a:pPr>
            <a:r>
              <a:rPr lang="de-DE" sz="2000" dirty="0" smtClean="0"/>
              <a:t>Handyfoto</a:t>
            </a:r>
            <a:endParaRPr lang="de-DE" sz="2000" dirty="0" smtClean="0"/>
          </a:p>
        </p:txBody>
      </p:sp>
      <p:sp>
        <p:nvSpPr>
          <p:cNvPr id="13" name="Titel 2"/>
          <p:cNvSpPr txBox="1">
            <a:spLocks/>
          </p:cNvSpPr>
          <p:nvPr/>
        </p:nvSpPr>
        <p:spPr>
          <a:xfrm>
            <a:off x="0" y="44624"/>
            <a:ext cx="9144000" cy="720080"/>
          </a:xfrm>
          <a:prstGeom prst="rect">
            <a:avLst/>
          </a:prstGeom>
          <a:solidFill>
            <a:schemeClr val="bg1"/>
          </a:solidFill>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de-DE" sz="8000" b="1" dirty="0" smtClean="0"/>
              <a:t> 1 </a:t>
            </a:r>
            <a:r>
              <a:rPr lang="de-DE" sz="4400" b="1" dirty="0" smtClean="0"/>
              <a:t>Wasserstoff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tatic3.watterott.com/arduino_uno-r3_1.jpg"/>
          <p:cNvPicPr>
            <a:picLocks noChangeAspect="1" noChangeArrowheads="1"/>
          </p:cNvPicPr>
          <p:nvPr/>
        </p:nvPicPr>
        <p:blipFill>
          <a:blip r:embed="rId2" cstate="print"/>
          <a:srcRect/>
          <a:stretch>
            <a:fillRect/>
          </a:stretch>
        </p:blipFill>
        <p:spPr bwMode="auto">
          <a:xfrm>
            <a:off x="6118398" y="3823270"/>
            <a:ext cx="2990106" cy="2990106"/>
          </a:xfrm>
          <a:prstGeom prst="rect">
            <a:avLst/>
          </a:prstGeom>
          <a:noFill/>
        </p:spPr>
      </p:pic>
      <p:sp>
        <p:nvSpPr>
          <p:cNvPr id="20" name="Nach unten gekrümmter Pfeil 19"/>
          <p:cNvSpPr/>
          <p:nvPr/>
        </p:nvSpPr>
        <p:spPr>
          <a:xfrm>
            <a:off x="3563888" y="4581128"/>
            <a:ext cx="2952328" cy="10081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Foliennummernplatzhalter 1"/>
          <p:cNvSpPr>
            <a:spLocks noGrp="1"/>
          </p:cNvSpPr>
          <p:nvPr>
            <p:ph type="sldNum" sz="quarter" idx="12"/>
          </p:nvPr>
        </p:nvSpPr>
        <p:spPr/>
        <p:txBody>
          <a:bodyPr/>
          <a:lstStyle/>
          <a:p>
            <a:fld id="{30AA47ED-F2FD-414D-A507-6C07B489BAE3}" type="slidenum">
              <a:rPr lang="de-DE" smtClean="0"/>
              <a:pPr/>
              <a:t>14</a:t>
            </a:fld>
            <a:endParaRPr lang="de-DE"/>
          </a:p>
        </p:txBody>
      </p:sp>
      <p:sp>
        <p:nvSpPr>
          <p:cNvPr id="13" name="Titel 2"/>
          <p:cNvSpPr txBox="1">
            <a:spLocks/>
          </p:cNvSpPr>
          <p:nvPr/>
        </p:nvSpPr>
        <p:spPr>
          <a:xfrm>
            <a:off x="0" y="23108"/>
            <a:ext cx="9144000" cy="720080"/>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sz="4800" b="1" dirty="0" smtClean="0"/>
              <a:t>Ausblick</a:t>
            </a:r>
          </a:p>
        </p:txBody>
      </p:sp>
      <p:pic>
        <p:nvPicPr>
          <p:cNvPr id="88069" name="Picture 5" descr="http://i.ytimg.com/vi/-ZrfXDeLBTU/maxresdefault.jpg"/>
          <p:cNvPicPr>
            <a:picLocks noChangeAspect="1" noChangeArrowheads="1"/>
          </p:cNvPicPr>
          <p:nvPr/>
        </p:nvPicPr>
        <p:blipFill>
          <a:blip r:embed="rId3" cstate="print"/>
          <a:srcRect l="10000" r="53750"/>
          <a:stretch>
            <a:fillRect/>
          </a:stretch>
        </p:blipFill>
        <p:spPr bwMode="auto">
          <a:xfrm>
            <a:off x="26870" y="3616146"/>
            <a:ext cx="2088232" cy="3240360"/>
          </a:xfrm>
          <a:prstGeom prst="rect">
            <a:avLst/>
          </a:prstGeom>
          <a:noFill/>
        </p:spPr>
      </p:pic>
      <p:sp>
        <p:nvSpPr>
          <p:cNvPr id="14" name="Rechteck 13"/>
          <p:cNvSpPr/>
          <p:nvPr/>
        </p:nvSpPr>
        <p:spPr>
          <a:xfrm>
            <a:off x="107504" y="836712"/>
            <a:ext cx="8856984" cy="2031325"/>
          </a:xfrm>
          <a:prstGeom prst="rect">
            <a:avLst/>
          </a:prstGeom>
        </p:spPr>
        <p:txBody>
          <a:bodyPr wrap="square">
            <a:spAutoFit/>
          </a:bodyPr>
          <a:lstStyle/>
          <a:p>
            <a:pPr marL="180000" indent="-180000">
              <a:buFont typeface="Arial" pitchFamily="34" charset="0"/>
              <a:buChar char="•"/>
            </a:pPr>
            <a:r>
              <a:rPr lang="de-DE" sz="2100" dirty="0" smtClean="0"/>
              <a:t>Alle Elemente jeweils im Format DIN A4 quer (29,7 x 21 cm) ergeben ein PSE von 12 m², d. h. 2 m x 6 m groß!</a:t>
            </a:r>
          </a:p>
          <a:p>
            <a:pPr marL="180000" indent="-180000">
              <a:buFont typeface="Arial" pitchFamily="34" charset="0"/>
              <a:buChar char="•"/>
            </a:pPr>
            <a:r>
              <a:rPr lang="de-DE" sz="2100" dirty="0" smtClean="0"/>
              <a:t>Das PSE soll in LED-Technik komplett hinterleuchtet, alle Leuchtpanel (je 1 Element) können individuell geschaltet werden.</a:t>
            </a:r>
          </a:p>
          <a:p>
            <a:pPr marL="180000" indent="-180000">
              <a:buFont typeface="Arial" pitchFamily="34" charset="0"/>
              <a:buChar char="•"/>
            </a:pPr>
            <a:r>
              <a:rPr lang="de-DE" sz="2100" dirty="0" smtClean="0"/>
              <a:t>Interaktion: QR-Code des Elementes scannen, Webseite mit Zusatzinfo wird geöffnet, Code an Webserver schaltet LED. </a:t>
            </a:r>
            <a:endParaRPr lang="de-DE" sz="2100" dirty="0"/>
          </a:p>
        </p:txBody>
      </p:sp>
      <p:pic>
        <p:nvPicPr>
          <p:cNvPr id="88071" name="Picture 7" descr="http://www.klettmaps.com/images/3-12-141025-5.jpg"/>
          <p:cNvPicPr>
            <a:picLocks noChangeAspect="1" noChangeArrowheads="1"/>
          </p:cNvPicPr>
          <p:nvPr/>
        </p:nvPicPr>
        <p:blipFill>
          <a:blip r:embed="rId4" cstate="print"/>
          <a:srcRect/>
          <a:stretch>
            <a:fillRect/>
          </a:stretch>
        </p:blipFill>
        <p:spPr bwMode="auto">
          <a:xfrm>
            <a:off x="3347864" y="3068961"/>
            <a:ext cx="3312368" cy="1296143"/>
          </a:xfrm>
          <a:prstGeom prst="rect">
            <a:avLst/>
          </a:prstGeom>
          <a:noFill/>
        </p:spPr>
      </p:pic>
      <p:pic>
        <p:nvPicPr>
          <p:cNvPr id="88067" name="Picture 3"/>
          <p:cNvPicPr>
            <a:picLocks noChangeAspect="1" noChangeArrowheads="1"/>
          </p:cNvPicPr>
          <p:nvPr/>
        </p:nvPicPr>
        <p:blipFill>
          <a:blip r:embed="rId5" cstate="print"/>
          <a:srcRect/>
          <a:stretch>
            <a:fillRect/>
          </a:stretch>
        </p:blipFill>
        <p:spPr bwMode="auto">
          <a:xfrm>
            <a:off x="2123728" y="4099036"/>
            <a:ext cx="1688976" cy="1688976"/>
          </a:xfrm>
          <a:prstGeom prst="rect">
            <a:avLst/>
          </a:prstGeom>
          <a:ln>
            <a:headEnd/>
            <a:tailEnd/>
          </a:ln>
        </p:spPr>
        <p:style>
          <a:lnRef idx="3">
            <a:schemeClr val="lt1"/>
          </a:lnRef>
          <a:fillRef idx="1">
            <a:schemeClr val="dk1"/>
          </a:fillRef>
          <a:effectRef idx="1">
            <a:schemeClr val="dk1"/>
          </a:effectRef>
          <a:fontRef idx="minor">
            <a:schemeClr val="lt1"/>
          </a:fontRef>
        </p:style>
      </p:pic>
      <p:sp>
        <p:nvSpPr>
          <p:cNvPr id="16" name="Sonne 15"/>
          <p:cNvSpPr/>
          <p:nvPr/>
        </p:nvSpPr>
        <p:spPr>
          <a:xfrm>
            <a:off x="6156176" y="3284984"/>
            <a:ext cx="648072" cy="648072"/>
          </a:xfrm>
          <a:prstGeom prst="sun">
            <a:avLst>
              <a:gd name="adj" fmla="val 30990"/>
            </a:avLst>
          </a:prstGeom>
          <a:solidFill>
            <a:srgbClr val="FFFF66"/>
          </a:solidFill>
          <a:ln w="3175">
            <a:solidFill>
              <a:srgbClr val="FF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Nach unten gekrümmter Pfeil 17"/>
          <p:cNvSpPr/>
          <p:nvPr/>
        </p:nvSpPr>
        <p:spPr>
          <a:xfrm>
            <a:off x="1273884" y="3368618"/>
            <a:ext cx="1296144" cy="7200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Pfeil nach rechts 23"/>
          <p:cNvSpPr/>
          <p:nvPr/>
        </p:nvSpPr>
        <p:spPr>
          <a:xfrm rot="14338616">
            <a:off x="6406549" y="3969186"/>
            <a:ext cx="79208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bs-wiki.de/mediawiki/images/PSE_1966.gif"/>
          <p:cNvPicPr>
            <a:picLocks noChangeAspect="1" noChangeArrowheads="1"/>
          </p:cNvPicPr>
          <p:nvPr/>
        </p:nvPicPr>
        <p:blipFill>
          <a:blip r:embed="rId2" cstate="print"/>
          <a:srcRect/>
          <a:stretch>
            <a:fillRect/>
          </a:stretch>
        </p:blipFill>
        <p:spPr bwMode="auto">
          <a:xfrm>
            <a:off x="7679754" y="3536775"/>
            <a:ext cx="1428750" cy="3276601"/>
          </a:xfrm>
          <a:prstGeom prst="rect">
            <a:avLst/>
          </a:prstGeom>
          <a:noFill/>
        </p:spPr>
      </p:pic>
      <p:pic>
        <p:nvPicPr>
          <p:cNvPr id="19" name="Picture 2" descr="http://www.bs-wiki.de/mediawiki/images/42.png"/>
          <p:cNvPicPr>
            <a:picLocks noChangeAspect="1" noChangeArrowheads="1"/>
          </p:cNvPicPr>
          <p:nvPr/>
        </p:nvPicPr>
        <p:blipFill>
          <a:blip r:embed="rId3" cstate="print"/>
          <a:srcRect/>
          <a:stretch>
            <a:fillRect/>
          </a:stretch>
        </p:blipFill>
        <p:spPr bwMode="auto">
          <a:xfrm>
            <a:off x="3059832" y="1916832"/>
            <a:ext cx="3063889" cy="3234738"/>
          </a:xfrm>
          <a:prstGeom prst="rect">
            <a:avLst/>
          </a:prstGeom>
          <a:noFill/>
        </p:spPr>
      </p:pic>
      <p:sp>
        <p:nvSpPr>
          <p:cNvPr id="22" name="Titel 21"/>
          <p:cNvSpPr>
            <a:spLocks noGrp="1"/>
          </p:cNvSpPr>
          <p:nvPr>
            <p:ph type="title"/>
          </p:nvPr>
        </p:nvSpPr>
        <p:spPr/>
        <p:txBody>
          <a:bodyPr/>
          <a:lstStyle/>
          <a:p>
            <a:endParaRPr lang="de-D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30AA47ED-F2FD-414D-A507-6C07B489BAE3}" type="slidenum">
              <a:rPr lang="de-DE" smtClean="0"/>
              <a:pPr/>
              <a:t>3</a:t>
            </a:fld>
            <a:endParaRPr lang="de-DE"/>
          </a:p>
        </p:txBody>
      </p:sp>
      <p:sp>
        <p:nvSpPr>
          <p:cNvPr id="3" name="Titel 2"/>
          <p:cNvSpPr>
            <a:spLocks noGrp="1"/>
          </p:cNvSpPr>
          <p:nvPr>
            <p:ph type="title"/>
          </p:nvPr>
        </p:nvSpPr>
        <p:spPr/>
        <p:txBody>
          <a:bodyPr/>
          <a:lstStyle/>
          <a:p>
            <a:r>
              <a:rPr lang="de-DE" dirty="0" smtClean="0"/>
              <a:t>Ein illustriertes Periodensystem?</a:t>
            </a:r>
            <a:endParaRPr lang="de-DE" dirty="0"/>
          </a:p>
        </p:txBody>
      </p:sp>
      <p:pic>
        <p:nvPicPr>
          <p:cNvPr id="77826" name="Picture 2" descr="Datei:Radioaktiv.png"/>
          <p:cNvPicPr>
            <a:picLocks noChangeAspect="1" noChangeArrowheads="1"/>
          </p:cNvPicPr>
          <p:nvPr/>
        </p:nvPicPr>
        <p:blipFill>
          <a:blip r:embed="rId2" cstate="print"/>
          <a:srcRect/>
          <a:stretch>
            <a:fillRect/>
          </a:stretch>
        </p:blipFill>
        <p:spPr bwMode="auto">
          <a:xfrm>
            <a:off x="3976687" y="2185244"/>
            <a:ext cx="1190625" cy="1038225"/>
          </a:xfrm>
          <a:prstGeom prst="rect">
            <a:avLst/>
          </a:prstGeom>
          <a:noFill/>
        </p:spPr>
      </p:pic>
      <p:sp>
        <p:nvSpPr>
          <p:cNvPr id="77827" name="Rectangle 3"/>
          <p:cNvSpPr>
            <a:spLocks noChangeArrowheads="1"/>
          </p:cNvSpPr>
          <p:nvPr/>
        </p:nvSpPr>
        <p:spPr bwMode="auto">
          <a:xfrm>
            <a:off x="0" y="1609636"/>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de-DE" sz="2800" dirty="0" smtClean="0">
                <a:latin typeface="Arial" charset="0"/>
                <a:cs typeface="Arial" charset="0"/>
              </a:rPr>
              <a:t>Neon                       </a:t>
            </a:r>
            <a:r>
              <a:rPr lang="de-DE" sz="2800" dirty="0" err="1" smtClean="0">
                <a:latin typeface="Arial" charset="0"/>
                <a:cs typeface="Arial" charset="0"/>
              </a:rPr>
              <a:t>Bohrium</a:t>
            </a:r>
            <a:r>
              <a:rPr lang="de-DE" sz="2800" dirty="0" smtClean="0">
                <a:latin typeface="Arial" charset="0"/>
                <a:cs typeface="Arial" charset="0"/>
              </a:rPr>
              <a:t>                    Chrom</a:t>
            </a:r>
            <a:endParaRPr kumimoji="0" lang="de-DE" sz="2800" b="0" i="0" u="none" strike="noStrike" cap="none" normalizeH="0" baseline="0" dirty="0" smtClean="0">
              <a:ln>
                <a:noFill/>
              </a:ln>
              <a:solidFill>
                <a:schemeClr val="tx1"/>
              </a:solidFill>
              <a:effectLst/>
              <a:latin typeface="Arial" charset="0"/>
              <a:cs typeface="Arial" charset="0"/>
            </a:endParaRPr>
          </a:p>
        </p:txBody>
      </p:sp>
      <p:pic>
        <p:nvPicPr>
          <p:cNvPr id="77829" name="Picture 5" descr="http://www.bs-wiki.de/mediawiki/images/thumb/Chrom_1.jpg/120px-Chrom_1.jpg">
            <a:hlinkClick r:id="rId3"/>
          </p:cNvPr>
          <p:cNvPicPr>
            <a:picLocks noChangeAspect="1" noChangeArrowheads="1"/>
          </p:cNvPicPr>
          <p:nvPr/>
        </p:nvPicPr>
        <p:blipFill>
          <a:blip r:embed="rId4" cstate="print"/>
          <a:srcRect/>
          <a:stretch>
            <a:fillRect/>
          </a:stretch>
        </p:blipFill>
        <p:spPr bwMode="auto">
          <a:xfrm>
            <a:off x="7236296" y="2132856"/>
            <a:ext cx="1143000" cy="1143000"/>
          </a:xfrm>
          <a:prstGeom prst="rect">
            <a:avLst/>
          </a:prstGeom>
          <a:noFill/>
        </p:spPr>
      </p:pic>
      <p:pic>
        <p:nvPicPr>
          <p:cNvPr id="77830" name="Picture 6" descr="http://www.bs-wiki.de/mediawiki/images/thumb/Neon_1.jpg/120px-Neon_1.jpg">
            <a:hlinkClick r:id="rId5"/>
          </p:cNvPr>
          <p:cNvPicPr>
            <a:picLocks noChangeAspect="1" noChangeArrowheads="1"/>
          </p:cNvPicPr>
          <p:nvPr/>
        </p:nvPicPr>
        <p:blipFill>
          <a:blip r:embed="rId6" cstate="print"/>
          <a:srcRect/>
          <a:stretch>
            <a:fillRect/>
          </a:stretch>
        </p:blipFill>
        <p:spPr bwMode="auto">
          <a:xfrm>
            <a:off x="764704" y="2275731"/>
            <a:ext cx="1143000" cy="857250"/>
          </a:xfrm>
          <a:prstGeom prst="rect">
            <a:avLst/>
          </a:prstGeom>
          <a:noFill/>
        </p:spPr>
      </p:pic>
      <p:sp>
        <p:nvSpPr>
          <p:cNvPr id="9" name="Rectangle 3"/>
          <p:cNvSpPr>
            <a:spLocks noChangeArrowheads="1"/>
          </p:cNvSpPr>
          <p:nvPr/>
        </p:nvSpPr>
        <p:spPr bwMode="auto">
          <a:xfrm>
            <a:off x="10754" y="3356992"/>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de-DE" sz="2800" dirty="0" smtClean="0">
                <a:latin typeface="Arial" charset="0"/>
                <a:cs typeface="Arial" charset="0"/>
              </a:rPr>
              <a:t>  Argon?                    Radium?                    Silicium?</a:t>
            </a:r>
            <a:endParaRPr kumimoji="0" lang="de-DE" sz="28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8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8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30AA47ED-F2FD-414D-A507-6C07B489BAE3}" type="slidenum">
              <a:rPr lang="de-DE" smtClean="0"/>
              <a:pPr/>
              <a:t>4</a:t>
            </a:fld>
            <a:endParaRPr lang="de-DE"/>
          </a:p>
        </p:txBody>
      </p:sp>
      <p:sp>
        <p:nvSpPr>
          <p:cNvPr id="77827" name="Rectangle 3"/>
          <p:cNvSpPr>
            <a:spLocks noChangeArrowheads="1"/>
          </p:cNvSpPr>
          <p:nvPr/>
        </p:nvSpPr>
        <p:spPr bwMode="auto">
          <a:xfrm>
            <a:off x="0" y="1371545"/>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de-DE" sz="2800" dirty="0" smtClean="0">
                <a:latin typeface="Arial" charset="0"/>
                <a:cs typeface="Arial" charset="0"/>
              </a:rPr>
              <a:t>Neon                       </a:t>
            </a:r>
            <a:r>
              <a:rPr lang="de-DE" sz="2800" dirty="0" err="1" smtClean="0">
                <a:latin typeface="Arial" charset="0"/>
                <a:cs typeface="Arial" charset="0"/>
              </a:rPr>
              <a:t>Bohrium</a:t>
            </a:r>
            <a:r>
              <a:rPr lang="de-DE" sz="2800" dirty="0" smtClean="0">
                <a:latin typeface="Arial" charset="0"/>
                <a:cs typeface="Arial" charset="0"/>
              </a:rPr>
              <a:t>                    Chrom</a:t>
            </a:r>
            <a:endParaRPr kumimoji="0" lang="de-DE" sz="2800" b="0" i="0" u="none" strike="noStrike" cap="none" normalizeH="0" baseline="0" dirty="0" smtClean="0">
              <a:ln>
                <a:noFill/>
              </a:ln>
              <a:solidFill>
                <a:schemeClr val="tx1"/>
              </a:solidFill>
              <a:effectLst/>
              <a:latin typeface="Arial" charset="0"/>
              <a:cs typeface="Arial" charset="0"/>
            </a:endParaRPr>
          </a:p>
        </p:txBody>
      </p:sp>
      <p:pic>
        <p:nvPicPr>
          <p:cNvPr id="78850" name="Picture 2" descr="http://www.bs-wiki.de/mediawiki/images/Bohr_1.gif"/>
          <p:cNvPicPr>
            <a:picLocks noChangeAspect="1" noChangeArrowheads="1"/>
          </p:cNvPicPr>
          <p:nvPr/>
        </p:nvPicPr>
        <p:blipFill>
          <a:blip r:embed="rId2" cstate="print"/>
          <a:srcRect/>
          <a:stretch>
            <a:fillRect/>
          </a:stretch>
        </p:blipFill>
        <p:spPr bwMode="auto">
          <a:xfrm>
            <a:off x="3779912" y="1988840"/>
            <a:ext cx="1600200" cy="2209801"/>
          </a:xfrm>
          <a:prstGeom prst="rect">
            <a:avLst/>
          </a:prstGeom>
          <a:noFill/>
        </p:spPr>
      </p:pic>
      <p:pic>
        <p:nvPicPr>
          <p:cNvPr id="78852" name="Picture 4" descr="Datei:Chrom 2.jpg"/>
          <p:cNvPicPr>
            <a:picLocks noChangeAspect="1" noChangeArrowheads="1"/>
          </p:cNvPicPr>
          <p:nvPr/>
        </p:nvPicPr>
        <p:blipFill>
          <a:blip r:embed="rId3" cstate="print"/>
          <a:srcRect/>
          <a:stretch>
            <a:fillRect/>
          </a:stretch>
        </p:blipFill>
        <p:spPr bwMode="auto">
          <a:xfrm>
            <a:off x="6804248" y="1916832"/>
            <a:ext cx="1828800" cy="1905000"/>
          </a:xfrm>
          <a:prstGeom prst="rect">
            <a:avLst/>
          </a:prstGeom>
          <a:noFill/>
        </p:spPr>
      </p:pic>
      <p:pic>
        <p:nvPicPr>
          <p:cNvPr id="78854" name="Picture 6" descr="Datei:Neon 2.jpg"/>
          <p:cNvPicPr>
            <a:picLocks noChangeAspect="1" noChangeArrowheads="1"/>
          </p:cNvPicPr>
          <p:nvPr/>
        </p:nvPicPr>
        <p:blipFill>
          <a:blip r:embed="rId4" cstate="print"/>
          <a:srcRect/>
          <a:stretch>
            <a:fillRect/>
          </a:stretch>
        </p:blipFill>
        <p:spPr bwMode="auto">
          <a:xfrm>
            <a:off x="395536" y="1988840"/>
            <a:ext cx="2171700" cy="2171701"/>
          </a:xfrm>
          <a:prstGeom prst="rect">
            <a:avLst/>
          </a:prstGeom>
          <a:noFill/>
        </p:spPr>
      </p:pic>
      <p:sp>
        <p:nvSpPr>
          <p:cNvPr id="12" name="Rechteck 11"/>
          <p:cNvSpPr/>
          <p:nvPr/>
        </p:nvSpPr>
        <p:spPr>
          <a:xfrm>
            <a:off x="2987824" y="4365104"/>
            <a:ext cx="5400600" cy="2246769"/>
          </a:xfrm>
          <a:prstGeom prst="rect">
            <a:avLst/>
          </a:prstGeom>
        </p:spPr>
        <p:txBody>
          <a:bodyPr wrap="square">
            <a:spAutoFit/>
          </a:bodyPr>
          <a:lstStyle/>
          <a:p>
            <a:r>
              <a:rPr lang="de-DE" sz="2800" b="1" dirty="0" smtClean="0"/>
              <a:t>Illustration von:</a:t>
            </a:r>
          </a:p>
          <a:p>
            <a:pPr indent="-360000">
              <a:buFont typeface="Arial" pitchFamily="34" charset="0"/>
              <a:buChar char="•"/>
            </a:pPr>
            <a:r>
              <a:rPr lang="de-DE" sz="2800" dirty="0" smtClean="0"/>
              <a:t>gestalterischen Möglichkeiten </a:t>
            </a:r>
          </a:p>
          <a:p>
            <a:pPr indent="-360000">
              <a:buFont typeface="Arial" pitchFamily="34" charset="0"/>
              <a:buChar char="•"/>
            </a:pPr>
            <a:r>
              <a:rPr lang="de-DE" sz="2800" dirty="0" smtClean="0"/>
              <a:t>technischen Anwendungen </a:t>
            </a:r>
          </a:p>
          <a:p>
            <a:pPr indent="-360000">
              <a:buFont typeface="Arial" pitchFamily="34" charset="0"/>
              <a:buChar char="•"/>
            </a:pPr>
            <a:r>
              <a:rPr lang="de-DE" sz="2800" dirty="0" smtClean="0"/>
              <a:t>Hintergrundgeschichte</a:t>
            </a:r>
          </a:p>
          <a:p>
            <a:pPr indent="-360000">
              <a:buFont typeface="Arial" pitchFamily="34" charset="0"/>
              <a:buChar char="•"/>
            </a:pPr>
            <a:r>
              <a:rPr lang="de-DE" sz="2800" dirty="0" smtClean="0"/>
              <a:t>Assoziationen </a:t>
            </a:r>
          </a:p>
        </p:txBody>
      </p:sp>
      <p:pic>
        <p:nvPicPr>
          <p:cNvPr id="79874" name="Picture 2" descr="http://web.bbs-winsen.de/index.php?eID=tx_nawsecuredl&amp;u=0&amp;file=typo3temp/pics/1c8a0de935.jpg&amp;t=1429908576&amp;hash=21635897c96f46c8b63bd6cef0e642fa"/>
          <p:cNvPicPr>
            <a:picLocks noChangeAspect="1" noChangeArrowheads="1"/>
          </p:cNvPicPr>
          <p:nvPr/>
        </p:nvPicPr>
        <p:blipFill>
          <a:blip r:embed="rId5" cstate="print"/>
          <a:srcRect/>
          <a:stretch>
            <a:fillRect/>
          </a:stretch>
        </p:blipFill>
        <p:spPr bwMode="auto">
          <a:xfrm rot="20804350">
            <a:off x="1528214" y="2412018"/>
            <a:ext cx="5141070" cy="1683700"/>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pic>
      <p:sp>
        <p:nvSpPr>
          <p:cNvPr id="3" name="Titel 2"/>
          <p:cNvSpPr>
            <a:spLocks noGrp="1"/>
          </p:cNvSpPr>
          <p:nvPr>
            <p:ph type="title"/>
          </p:nvPr>
        </p:nvSpPr>
        <p:spPr/>
        <p:txBody>
          <a:bodyPr/>
          <a:lstStyle/>
          <a:p>
            <a:r>
              <a:rPr lang="de-DE" dirty="0" smtClean="0"/>
              <a:t>Ein illustriertes Periodensystem!</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78854"/>
                                        </p:tgtEl>
                                        <p:attrNameLst>
                                          <p:attrName>style.visibility</p:attrName>
                                        </p:attrNameLst>
                                      </p:cBhvr>
                                      <p:to>
                                        <p:strVal val="visible"/>
                                      </p:to>
                                    </p:set>
                                    <p:anim calcmode="lin" valueType="num">
                                      <p:cBhvr>
                                        <p:cTn id="11" dur="500" fill="hold"/>
                                        <p:tgtEl>
                                          <p:spTgt spid="78854"/>
                                        </p:tgtEl>
                                        <p:attrNameLst>
                                          <p:attrName>ppt_w</p:attrName>
                                        </p:attrNameLst>
                                      </p:cBhvr>
                                      <p:tavLst>
                                        <p:tav tm="0">
                                          <p:val>
                                            <p:fltVal val="0"/>
                                          </p:val>
                                        </p:tav>
                                        <p:tav tm="100000">
                                          <p:val>
                                            <p:strVal val="#ppt_w"/>
                                          </p:val>
                                        </p:tav>
                                      </p:tavLst>
                                    </p:anim>
                                    <p:anim calcmode="lin" valueType="num">
                                      <p:cBhvr>
                                        <p:cTn id="12" dur="500" fill="hold"/>
                                        <p:tgtEl>
                                          <p:spTgt spid="7885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8850"/>
                                        </p:tgtEl>
                                        <p:attrNameLst>
                                          <p:attrName>style.visibility</p:attrName>
                                        </p:attrNameLst>
                                      </p:cBhvr>
                                      <p:to>
                                        <p:strVal val="visible"/>
                                      </p:to>
                                    </p:set>
                                    <p:anim calcmode="lin" valueType="num">
                                      <p:cBhvr>
                                        <p:cTn id="15" dur="500" fill="hold"/>
                                        <p:tgtEl>
                                          <p:spTgt spid="78850"/>
                                        </p:tgtEl>
                                        <p:attrNameLst>
                                          <p:attrName>ppt_w</p:attrName>
                                        </p:attrNameLst>
                                      </p:cBhvr>
                                      <p:tavLst>
                                        <p:tav tm="0">
                                          <p:val>
                                            <p:fltVal val="0"/>
                                          </p:val>
                                        </p:tav>
                                        <p:tav tm="100000">
                                          <p:val>
                                            <p:strVal val="#ppt_w"/>
                                          </p:val>
                                        </p:tav>
                                      </p:tavLst>
                                    </p:anim>
                                    <p:anim calcmode="lin" valueType="num">
                                      <p:cBhvr>
                                        <p:cTn id="16" dur="500" fill="hold"/>
                                        <p:tgtEl>
                                          <p:spTgt spid="7885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8852"/>
                                        </p:tgtEl>
                                        <p:attrNameLst>
                                          <p:attrName>style.visibility</p:attrName>
                                        </p:attrNameLst>
                                      </p:cBhvr>
                                      <p:to>
                                        <p:strVal val="visible"/>
                                      </p:to>
                                    </p:set>
                                    <p:anim calcmode="lin" valueType="num">
                                      <p:cBhvr>
                                        <p:cTn id="19" dur="500" fill="hold"/>
                                        <p:tgtEl>
                                          <p:spTgt spid="78852"/>
                                        </p:tgtEl>
                                        <p:attrNameLst>
                                          <p:attrName>ppt_w</p:attrName>
                                        </p:attrNameLst>
                                      </p:cBhvr>
                                      <p:tavLst>
                                        <p:tav tm="0">
                                          <p:val>
                                            <p:fltVal val="0"/>
                                          </p:val>
                                        </p:tav>
                                        <p:tav tm="100000">
                                          <p:val>
                                            <p:strVal val="#ppt_w"/>
                                          </p:val>
                                        </p:tav>
                                      </p:tavLst>
                                    </p:anim>
                                    <p:anim calcmode="lin" valueType="num">
                                      <p:cBhvr>
                                        <p:cTn id="20" dur="500" fill="hold"/>
                                        <p:tgtEl>
                                          <p:spTgt spid="7885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30AA47ED-F2FD-414D-A507-6C07B489BAE3}" type="slidenum">
              <a:rPr lang="de-DE" smtClean="0"/>
              <a:pPr/>
              <a:t>5</a:t>
            </a:fld>
            <a:endParaRPr lang="de-DE"/>
          </a:p>
        </p:txBody>
      </p:sp>
      <p:sp>
        <p:nvSpPr>
          <p:cNvPr id="5" name="Titel 2"/>
          <p:cNvSpPr txBox="1">
            <a:spLocks/>
          </p:cNvSpPr>
          <p:nvPr/>
        </p:nvSpPr>
        <p:spPr>
          <a:xfrm>
            <a:off x="0" y="188640"/>
            <a:ext cx="9144000" cy="7200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schemeClr val="tx1"/>
                </a:solidFill>
                <a:effectLst/>
                <a:uLnTx/>
                <a:uFillTx/>
                <a:latin typeface="+mj-lt"/>
                <a:ea typeface="+mj-ea"/>
                <a:cs typeface="+mj-cs"/>
              </a:rPr>
              <a:t>Ein illustriertes Periodensystem!</a:t>
            </a:r>
          </a:p>
        </p:txBody>
      </p:sp>
      <p:pic>
        <p:nvPicPr>
          <p:cNvPr id="6" name="Grafik 5" descr="026.tif"/>
          <p:cNvPicPr>
            <a:picLocks noChangeAspect="1"/>
          </p:cNvPicPr>
          <p:nvPr/>
        </p:nvPicPr>
        <p:blipFill>
          <a:blip r:embed="rId2" cstate="print"/>
          <a:srcRect l="6024" t="13133" r="3614" b="17699"/>
          <a:stretch>
            <a:fillRect/>
          </a:stretch>
        </p:blipFill>
        <p:spPr>
          <a:xfrm>
            <a:off x="3707904" y="1124744"/>
            <a:ext cx="5400600" cy="5688632"/>
          </a:xfrm>
          <a:prstGeom prst="rect">
            <a:avLst/>
          </a:prstGeom>
        </p:spPr>
      </p:pic>
      <p:sp>
        <p:nvSpPr>
          <p:cNvPr id="7" name="Rechteck 6"/>
          <p:cNvSpPr/>
          <p:nvPr/>
        </p:nvSpPr>
        <p:spPr>
          <a:xfrm>
            <a:off x="340780" y="1556792"/>
            <a:ext cx="4320480" cy="1938992"/>
          </a:xfrm>
          <a:prstGeom prst="rect">
            <a:avLst/>
          </a:prstGeom>
        </p:spPr>
        <p:txBody>
          <a:bodyPr wrap="square">
            <a:spAutoFit/>
          </a:bodyPr>
          <a:lstStyle/>
          <a:p>
            <a:r>
              <a:rPr lang="de-DE" sz="2000" b="1" dirty="0" smtClean="0"/>
              <a:t>Ein </a:t>
            </a:r>
            <a:r>
              <a:rPr lang="de-DE" sz="2000" b="1" dirty="0" smtClean="0">
                <a:solidFill>
                  <a:srgbClr val="FF0000"/>
                </a:solidFill>
              </a:rPr>
              <a:t>sehr gutes </a:t>
            </a:r>
            <a:r>
              <a:rPr lang="de-DE" sz="2000" b="1" dirty="0" smtClean="0"/>
              <a:t>Bild:</a:t>
            </a:r>
          </a:p>
          <a:p>
            <a:pPr indent="-360000">
              <a:buFont typeface="Arial" pitchFamily="34" charset="0"/>
              <a:buChar char="•"/>
            </a:pPr>
            <a:r>
              <a:rPr lang="de-DE" sz="2000" dirty="0" smtClean="0"/>
              <a:t>Assoziation zum Element</a:t>
            </a:r>
          </a:p>
          <a:p>
            <a:pPr indent="-360000">
              <a:buFont typeface="Arial" pitchFamily="34" charset="0"/>
              <a:buChar char="•"/>
            </a:pPr>
            <a:r>
              <a:rPr lang="de-DE" sz="2000" dirty="0" smtClean="0"/>
              <a:t>vollständig selbstgestaltet</a:t>
            </a:r>
          </a:p>
          <a:p>
            <a:pPr indent="-360000">
              <a:buFont typeface="Arial" pitchFamily="34" charset="0"/>
              <a:buChar char="•"/>
            </a:pPr>
            <a:r>
              <a:rPr lang="de-DE" sz="2000" dirty="0" smtClean="0"/>
              <a:t>freigestellt </a:t>
            </a:r>
          </a:p>
          <a:p>
            <a:pPr indent="-360000">
              <a:buFont typeface="Arial" pitchFamily="34" charset="0"/>
              <a:buChar char="•"/>
            </a:pPr>
            <a:r>
              <a:rPr lang="de-DE" sz="2000" dirty="0" smtClean="0"/>
              <a:t>kreative Idee</a:t>
            </a:r>
          </a:p>
          <a:p>
            <a:pPr indent="-360000">
              <a:buFont typeface="Arial" pitchFamily="34" charset="0"/>
              <a:buChar char="•"/>
            </a:pPr>
            <a:r>
              <a:rPr lang="de-DE" sz="2000" dirty="0" smtClean="0"/>
              <a:t>technisch einwandfrei umgesetzt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30AA47ED-F2FD-414D-A507-6C07B489BAE3}" type="slidenum">
              <a:rPr lang="de-DE" smtClean="0"/>
              <a:pPr/>
              <a:t>6</a:t>
            </a:fld>
            <a:endParaRPr lang="de-DE"/>
          </a:p>
        </p:txBody>
      </p:sp>
      <p:pic>
        <p:nvPicPr>
          <p:cNvPr id="6" name="Grafik 5" descr="026.tif"/>
          <p:cNvPicPr>
            <a:picLocks noChangeAspect="1"/>
          </p:cNvPicPr>
          <p:nvPr/>
        </p:nvPicPr>
        <p:blipFill>
          <a:blip r:embed="rId2" cstate="print"/>
          <a:srcRect l="6024" t="13133" r="3614" b="17699"/>
          <a:stretch>
            <a:fillRect/>
          </a:stretch>
        </p:blipFill>
        <p:spPr>
          <a:xfrm>
            <a:off x="3707904" y="1124744"/>
            <a:ext cx="5400600" cy="5688632"/>
          </a:xfrm>
          <a:prstGeom prst="rect">
            <a:avLst/>
          </a:prstGeom>
        </p:spPr>
      </p:pic>
      <p:sp>
        <p:nvSpPr>
          <p:cNvPr id="10" name="Titel 2"/>
          <p:cNvSpPr txBox="1">
            <a:spLocks/>
          </p:cNvSpPr>
          <p:nvPr/>
        </p:nvSpPr>
        <p:spPr>
          <a:xfrm>
            <a:off x="0" y="44624"/>
            <a:ext cx="9144000" cy="1152128"/>
          </a:xfrm>
          <a:prstGeom prst="rect">
            <a:avLst/>
          </a:prstGeom>
          <a:solidFill>
            <a:schemeClr val="bg1"/>
          </a:solidFill>
        </p:spPr>
        <p:txBody>
          <a:bodyPr/>
          <a:lstStyle/>
          <a:p>
            <a:pPr lvl="0" fontAlgn="base">
              <a:spcBef>
                <a:spcPct val="0"/>
              </a:spcBef>
              <a:spcAft>
                <a:spcPct val="0"/>
              </a:spcAft>
            </a:pPr>
            <a:r>
              <a:rPr lang="de-DE" sz="8000" b="1" dirty="0" smtClean="0">
                <a:ea typeface="Times New Roman" pitchFamily="18" charset="0"/>
                <a:cs typeface="MV Boli" pitchFamily="2" charset="0"/>
              </a:rPr>
              <a:t> 26 </a:t>
            </a:r>
            <a:r>
              <a:rPr lang="de-DE" sz="4400" b="1" dirty="0" smtClean="0">
                <a:ea typeface="Times New Roman" pitchFamily="18" charset="0"/>
                <a:cs typeface="MV Boli" pitchFamily="2" charset="0"/>
              </a:rPr>
              <a:t>Eisen</a:t>
            </a:r>
          </a:p>
        </p:txBody>
      </p:sp>
      <p:sp>
        <p:nvSpPr>
          <p:cNvPr id="11" name="Rechteck 10"/>
          <p:cNvSpPr/>
          <p:nvPr/>
        </p:nvSpPr>
        <p:spPr>
          <a:xfrm>
            <a:off x="323528" y="3356992"/>
            <a:ext cx="3491880" cy="3216265"/>
          </a:xfrm>
          <a:prstGeom prst="rect">
            <a:avLst/>
          </a:prstGeom>
        </p:spPr>
        <p:txBody>
          <a:bodyPr wrap="square">
            <a:spAutoFit/>
          </a:bodyPr>
          <a:lstStyle/>
          <a:p>
            <a:pPr lvl="0" eaLnBrk="0" fontAlgn="base" hangingPunct="0">
              <a:spcBef>
                <a:spcPct val="0"/>
              </a:spcBef>
              <a:spcAft>
                <a:spcPct val="0"/>
              </a:spcAft>
            </a:pPr>
            <a:r>
              <a:rPr lang="de-DE" dirty="0" smtClean="0">
                <a:solidFill>
                  <a:srgbClr val="0070C0"/>
                </a:solidFill>
                <a:latin typeface="MV Boli" pitchFamily="2" charset="0"/>
                <a:ea typeface="Times New Roman" pitchFamily="18" charset="0"/>
                <a:cs typeface="MV Boli" pitchFamily="2" charset="0"/>
              </a:rPr>
              <a:t>Das Bild vom Iron Man ist eine direkte Anspielung auf Eisen, weil „Iron“ vom Englischen ins Deutsche übersetzt „Eisen“ bedeutet. Außerdem ist „Iron Man“ sehr bekannt und besonders Jugendliche werden sofort erkennen, was damit gemeint ist.</a:t>
            </a:r>
          </a:p>
          <a:p>
            <a:pPr lvl="0" algn="ctr" eaLnBrk="0" fontAlgn="base" hangingPunct="0">
              <a:spcBef>
                <a:spcPts val="600"/>
              </a:spcBef>
              <a:spcAft>
                <a:spcPct val="0"/>
              </a:spcAft>
            </a:pPr>
            <a:r>
              <a:rPr lang="de-DE" b="1" dirty="0" smtClean="0">
                <a:solidFill>
                  <a:srgbClr val="0070C0"/>
                </a:solidFill>
                <a:latin typeface="MV Boli" pitchFamily="2" charset="0"/>
                <a:ea typeface="Times New Roman" pitchFamily="18" charset="0"/>
                <a:cs typeface="MV Boli" pitchFamily="2" charset="0"/>
              </a:rPr>
              <a:t>Wladimir Specht</a:t>
            </a:r>
            <a:endParaRPr lang="de-DE" dirty="0" smtClean="0">
              <a:solidFill>
                <a:srgbClr val="0070C0"/>
              </a:solidFill>
              <a:latin typeface="MV Boli" pitchFamily="2" charset="0"/>
              <a:cs typeface="MV Bol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30AA47ED-F2FD-414D-A507-6C07B489BAE3}" type="slidenum">
              <a:rPr lang="de-DE" smtClean="0"/>
              <a:pPr/>
              <a:t>7</a:t>
            </a:fld>
            <a:endParaRPr lang="de-DE"/>
          </a:p>
        </p:txBody>
      </p:sp>
      <p:pic>
        <p:nvPicPr>
          <p:cNvPr id="8" name="Grafik 7" descr="118-Isabelle Mayer.tif"/>
          <p:cNvPicPr>
            <a:picLocks noChangeAspect="1"/>
          </p:cNvPicPr>
          <p:nvPr/>
        </p:nvPicPr>
        <p:blipFill>
          <a:blip r:embed="rId2" cstate="print"/>
          <a:stretch>
            <a:fillRect/>
          </a:stretch>
        </p:blipFill>
        <p:spPr>
          <a:xfrm>
            <a:off x="3893194" y="1731118"/>
            <a:ext cx="5215310" cy="5128388"/>
          </a:xfrm>
          <a:prstGeom prst="rect">
            <a:avLst/>
          </a:prstGeom>
        </p:spPr>
      </p:pic>
      <p:sp>
        <p:nvSpPr>
          <p:cNvPr id="9" name="Rechteck 8"/>
          <p:cNvSpPr/>
          <p:nvPr/>
        </p:nvSpPr>
        <p:spPr>
          <a:xfrm>
            <a:off x="288032" y="4437112"/>
            <a:ext cx="3491880" cy="2385268"/>
          </a:xfrm>
          <a:prstGeom prst="rect">
            <a:avLst/>
          </a:prstGeom>
        </p:spPr>
        <p:txBody>
          <a:bodyPr wrap="square">
            <a:spAutoFit/>
          </a:bodyPr>
          <a:lstStyle/>
          <a:p>
            <a:pPr lvl="0" eaLnBrk="0" fontAlgn="base" hangingPunct="0">
              <a:spcBef>
                <a:spcPct val="0"/>
              </a:spcBef>
              <a:spcAft>
                <a:spcPct val="0"/>
              </a:spcAft>
            </a:pPr>
            <a:r>
              <a:rPr lang="de-DE" dirty="0" smtClean="0">
                <a:solidFill>
                  <a:srgbClr val="0070C0"/>
                </a:solidFill>
                <a:latin typeface="MV Boli" pitchFamily="2" charset="0"/>
                <a:ea typeface="Times New Roman" pitchFamily="18" charset="0"/>
                <a:cs typeface="MV Boli" pitchFamily="2" charset="0"/>
              </a:rPr>
              <a:t>Putin und der Astronaut sollen symbolisch für Russland (</a:t>
            </a:r>
            <a:r>
              <a:rPr lang="de-DE" dirty="0" err="1" smtClean="0">
                <a:solidFill>
                  <a:srgbClr val="0070C0"/>
                </a:solidFill>
                <a:latin typeface="MV Boli" pitchFamily="2" charset="0"/>
                <a:ea typeface="Times New Roman" pitchFamily="18" charset="0"/>
                <a:cs typeface="MV Boli" pitchFamily="2" charset="0"/>
              </a:rPr>
              <a:t>Dubna</a:t>
            </a:r>
            <a:r>
              <a:rPr lang="de-DE" dirty="0" smtClean="0">
                <a:solidFill>
                  <a:srgbClr val="0070C0"/>
                </a:solidFill>
                <a:latin typeface="MV Boli" pitchFamily="2" charset="0"/>
                <a:ea typeface="Times New Roman" pitchFamily="18" charset="0"/>
                <a:cs typeface="MV Boli" pitchFamily="2" charset="0"/>
              </a:rPr>
              <a:t>) und Amerika (Berkeley) stehen, da sich diese um den Entdeckungsort des Elements </a:t>
            </a:r>
            <a:r>
              <a:rPr lang="de-DE" dirty="0" err="1" smtClean="0">
                <a:solidFill>
                  <a:srgbClr val="0070C0"/>
                </a:solidFill>
                <a:latin typeface="MV Boli" pitchFamily="2" charset="0"/>
                <a:ea typeface="Times New Roman" pitchFamily="18" charset="0"/>
                <a:cs typeface="MV Boli" pitchFamily="2" charset="0"/>
              </a:rPr>
              <a:t>Ununoctium</a:t>
            </a:r>
            <a:r>
              <a:rPr lang="de-DE" dirty="0" smtClean="0">
                <a:solidFill>
                  <a:srgbClr val="0070C0"/>
                </a:solidFill>
                <a:latin typeface="MV Boli" pitchFamily="2" charset="0"/>
                <a:ea typeface="Times New Roman" pitchFamily="18" charset="0"/>
                <a:cs typeface="MV Boli" pitchFamily="2" charset="0"/>
              </a:rPr>
              <a:t> stritten.</a:t>
            </a:r>
          </a:p>
          <a:p>
            <a:pPr lvl="0" algn="ctr" eaLnBrk="0" fontAlgn="base" hangingPunct="0">
              <a:spcBef>
                <a:spcPts val="600"/>
              </a:spcBef>
              <a:spcAft>
                <a:spcPct val="0"/>
              </a:spcAft>
            </a:pPr>
            <a:r>
              <a:rPr lang="de-DE" b="1" dirty="0" smtClean="0">
                <a:solidFill>
                  <a:srgbClr val="0070C0"/>
                </a:solidFill>
                <a:latin typeface="MV Boli" pitchFamily="2" charset="0"/>
                <a:ea typeface="Times New Roman" pitchFamily="18" charset="0"/>
                <a:cs typeface="MV Boli" pitchFamily="2" charset="0"/>
              </a:rPr>
              <a:t>Isabelle Mayer</a:t>
            </a:r>
            <a:endParaRPr lang="de-DE" dirty="0" smtClean="0">
              <a:solidFill>
                <a:srgbClr val="0070C0"/>
              </a:solidFill>
              <a:latin typeface="MV Boli" pitchFamily="2" charset="0"/>
              <a:cs typeface="MV Boli" pitchFamily="2" charset="0"/>
            </a:endParaRPr>
          </a:p>
        </p:txBody>
      </p:sp>
      <p:sp>
        <p:nvSpPr>
          <p:cNvPr id="10" name="Rechteck 9"/>
          <p:cNvSpPr/>
          <p:nvPr/>
        </p:nvSpPr>
        <p:spPr>
          <a:xfrm>
            <a:off x="340780" y="1556792"/>
            <a:ext cx="4320480" cy="2554545"/>
          </a:xfrm>
          <a:prstGeom prst="rect">
            <a:avLst/>
          </a:prstGeom>
        </p:spPr>
        <p:txBody>
          <a:bodyPr wrap="square">
            <a:spAutoFit/>
          </a:bodyPr>
          <a:lstStyle/>
          <a:p>
            <a:r>
              <a:rPr lang="de-DE" sz="2000" b="1" dirty="0" smtClean="0"/>
              <a:t>Ein </a:t>
            </a:r>
            <a:r>
              <a:rPr lang="de-DE" sz="2000" b="1" dirty="0" smtClean="0">
                <a:solidFill>
                  <a:srgbClr val="FF0000"/>
                </a:solidFill>
              </a:rPr>
              <a:t>gutes </a:t>
            </a:r>
            <a:r>
              <a:rPr lang="de-DE" sz="2000" b="1" dirty="0" smtClean="0"/>
              <a:t>Bild:</a:t>
            </a:r>
          </a:p>
          <a:p>
            <a:pPr indent="-360000">
              <a:buFont typeface="Arial" pitchFamily="34" charset="0"/>
              <a:buChar char="•"/>
            </a:pPr>
            <a:r>
              <a:rPr lang="de-DE" sz="2000" dirty="0" smtClean="0"/>
              <a:t>Assoziation zum Element</a:t>
            </a:r>
          </a:p>
          <a:p>
            <a:pPr indent="-360000">
              <a:buFont typeface="Arial" pitchFamily="34" charset="0"/>
              <a:buChar char="•"/>
            </a:pPr>
            <a:r>
              <a:rPr lang="de-DE" sz="2000" dirty="0" smtClean="0"/>
              <a:t>kreative Idee</a:t>
            </a:r>
          </a:p>
          <a:p>
            <a:pPr indent="-360000">
              <a:buFont typeface="Arial" pitchFamily="34" charset="0"/>
              <a:buChar char="•"/>
            </a:pPr>
            <a:r>
              <a:rPr lang="de-DE" sz="2000" dirty="0" smtClean="0"/>
              <a:t>vollständig selbstgestaltet</a:t>
            </a:r>
          </a:p>
          <a:p>
            <a:pPr indent="-360000">
              <a:buFont typeface="Arial" pitchFamily="34" charset="0"/>
              <a:buChar char="•"/>
            </a:pPr>
            <a:r>
              <a:rPr lang="de-DE" sz="2000" dirty="0" smtClean="0"/>
              <a:t>freigestellt</a:t>
            </a:r>
          </a:p>
          <a:p>
            <a:pPr marL="360000" indent="-360000">
              <a:buFont typeface="Arial" pitchFamily="34" charset="0"/>
              <a:buChar char="•"/>
            </a:pPr>
            <a:r>
              <a:rPr lang="de-DE" sz="2000" dirty="0" smtClean="0"/>
              <a:t>kleinere Mängel möglich, hier: Outline unvollständig</a:t>
            </a:r>
          </a:p>
          <a:p>
            <a:pPr indent="-360000">
              <a:buFont typeface="Arial" pitchFamily="34" charset="0"/>
              <a:buChar char="•"/>
            </a:pPr>
            <a:endParaRPr lang="de-DE" sz="2000" dirty="0" smtClean="0"/>
          </a:p>
        </p:txBody>
      </p:sp>
      <p:sp>
        <p:nvSpPr>
          <p:cNvPr id="11" name="Titel 2"/>
          <p:cNvSpPr txBox="1">
            <a:spLocks/>
          </p:cNvSpPr>
          <p:nvPr/>
        </p:nvSpPr>
        <p:spPr>
          <a:xfrm>
            <a:off x="0" y="188640"/>
            <a:ext cx="9144000" cy="7200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schemeClr val="tx1"/>
                </a:solidFill>
                <a:effectLst/>
                <a:uLnTx/>
                <a:uFillTx/>
                <a:latin typeface="+mj-lt"/>
                <a:ea typeface="+mj-ea"/>
                <a:cs typeface="+mj-cs"/>
              </a:rPr>
              <a:t>Ein illustriertes Periodensystem!</a:t>
            </a:r>
          </a:p>
        </p:txBody>
      </p:sp>
      <p:sp>
        <p:nvSpPr>
          <p:cNvPr id="5" name="Titel 2"/>
          <p:cNvSpPr txBox="1">
            <a:spLocks/>
          </p:cNvSpPr>
          <p:nvPr/>
        </p:nvSpPr>
        <p:spPr>
          <a:xfrm>
            <a:off x="0" y="44624"/>
            <a:ext cx="9144000" cy="1152128"/>
          </a:xfrm>
          <a:prstGeom prst="rect">
            <a:avLst/>
          </a:prstGeom>
          <a:solidFill>
            <a:schemeClr val="bg1"/>
          </a:solidFill>
        </p:spPr>
        <p:txBody>
          <a:bodyPr/>
          <a:lstStyle/>
          <a:p>
            <a:pPr lvl="0" fontAlgn="base">
              <a:spcBef>
                <a:spcPct val="0"/>
              </a:spcBef>
              <a:spcAft>
                <a:spcPct val="0"/>
              </a:spcAft>
            </a:pPr>
            <a:r>
              <a:rPr lang="de-DE" sz="8000" b="1" dirty="0" smtClean="0">
                <a:ea typeface="Times New Roman" pitchFamily="18" charset="0"/>
                <a:cs typeface="MV Boli" pitchFamily="2" charset="0"/>
              </a:rPr>
              <a:t> 118 </a:t>
            </a:r>
            <a:r>
              <a:rPr lang="de-DE" sz="4400" b="1" dirty="0" err="1" smtClean="0">
                <a:ea typeface="Times New Roman" pitchFamily="18" charset="0"/>
                <a:cs typeface="MV Boli" pitchFamily="2" charset="0"/>
              </a:rPr>
              <a:t>Ununoctium</a:t>
            </a:r>
            <a:endParaRPr lang="de-DE" sz="4400" b="1" dirty="0" smtClean="0">
              <a:ea typeface="Times New Roman" pitchFamily="18" charset="0"/>
              <a:cs typeface="MV Bol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065.tif"/>
          <p:cNvPicPr>
            <a:picLocks noChangeAspect="1"/>
          </p:cNvPicPr>
          <p:nvPr/>
        </p:nvPicPr>
        <p:blipFill>
          <a:blip r:embed="rId2" cstate="print"/>
          <a:stretch>
            <a:fillRect/>
          </a:stretch>
        </p:blipFill>
        <p:spPr>
          <a:xfrm>
            <a:off x="0" y="1052736"/>
            <a:ext cx="5280587" cy="3960440"/>
          </a:xfrm>
          <a:prstGeom prst="rect">
            <a:avLst/>
          </a:prstGeom>
        </p:spPr>
      </p:pic>
      <p:sp>
        <p:nvSpPr>
          <p:cNvPr id="2" name="Foliennummernplatzhalter 1"/>
          <p:cNvSpPr>
            <a:spLocks noGrp="1"/>
          </p:cNvSpPr>
          <p:nvPr>
            <p:ph type="sldNum" sz="quarter" idx="12"/>
          </p:nvPr>
        </p:nvSpPr>
        <p:spPr/>
        <p:txBody>
          <a:bodyPr/>
          <a:lstStyle/>
          <a:p>
            <a:fld id="{30AA47ED-F2FD-414D-A507-6C07B489BAE3}" type="slidenum">
              <a:rPr lang="de-DE" smtClean="0"/>
              <a:pPr/>
              <a:t>8</a:t>
            </a:fld>
            <a:endParaRPr lang="de-DE"/>
          </a:p>
        </p:txBody>
      </p:sp>
      <p:sp>
        <p:nvSpPr>
          <p:cNvPr id="5" name="Titel 2"/>
          <p:cNvSpPr txBox="1">
            <a:spLocks/>
          </p:cNvSpPr>
          <p:nvPr/>
        </p:nvSpPr>
        <p:spPr>
          <a:xfrm>
            <a:off x="0" y="188640"/>
            <a:ext cx="9144000" cy="7200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schemeClr val="tx1"/>
                </a:solidFill>
                <a:effectLst/>
                <a:uLnTx/>
                <a:uFillTx/>
                <a:latin typeface="+mj-lt"/>
                <a:ea typeface="+mj-ea"/>
                <a:cs typeface="+mj-cs"/>
              </a:rPr>
              <a:t>Ein illustriertes Periodensystem!</a:t>
            </a:r>
          </a:p>
        </p:txBody>
      </p:sp>
      <p:sp>
        <p:nvSpPr>
          <p:cNvPr id="7" name="Rechteck 6"/>
          <p:cNvSpPr/>
          <p:nvPr/>
        </p:nvSpPr>
        <p:spPr>
          <a:xfrm>
            <a:off x="3707904" y="5085184"/>
            <a:ext cx="4320480" cy="1631216"/>
          </a:xfrm>
          <a:prstGeom prst="rect">
            <a:avLst/>
          </a:prstGeom>
        </p:spPr>
        <p:txBody>
          <a:bodyPr wrap="square">
            <a:spAutoFit/>
          </a:bodyPr>
          <a:lstStyle/>
          <a:p>
            <a:r>
              <a:rPr lang="de-DE" sz="2000" b="1" dirty="0" smtClean="0"/>
              <a:t>Ein Bild </a:t>
            </a:r>
            <a:r>
              <a:rPr lang="de-DE" sz="2000" b="1" dirty="0" smtClean="0">
                <a:solidFill>
                  <a:srgbClr val="FF0000"/>
                </a:solidFill>
              </a:rPr>
              <a:t>mit Verbesserungspotenzial</a:t>
            </a:r>
            <a:r>
              <a:rPr lang="de-DE" sz="2000" b="1" dirty="0" smtClean="0"/>
              <a:t>:</a:t>
            </a:r>
          </a:p>
          <a:p>
            <a:pPr indent="-360000">
              <a:buFont typeface="Arial" pitchFamily="34" charset="0"/>
              <a:buChar char="•"/>
            </a:pPr>
            <a:r>
              <a:rPr lang="de-DE" sz="2000" dirty="0" smtClean="0"/>
              <a:t>Bezug schwer nachvollziehbar</a:t>
            </a:r>
          </a:p>
          <a:p>
            <a:pPr indent="-360000">
              <a:buFont typeface="Arial" pitchFamily="34" charset="0"/>
              <a:buChar char="•"/>
            </a:pPr>
            <a:r>
              <a:rPr lang="de-DE" sz="2000" dirty="0" smtClean="0"/>
              <a:t>nicht freigestellt </a:t>
            </a:r>
          </a:p>
          <a:p>
            <a:pPr indent="-360000">
              <a:buFont typeface="Arial" pitchFamily="34" charset="0"/>
              <a:buChar char="•"/>
            </a:pPr>
            <a:r>
              <a:rPr lang="de-DE" sz="2000" dirty="0" smtClean="0"/>
              <a:t>schwarzer Hintergrund</a:t>
            </a:r>
          </a:p>
          <a:p>
            <a:pPr indent="-360000">
              <a:buFont typeface="Arial" pitchFamily="34" charset="0"/>
              <a:buChar char="•"/>
            </a:pPr>
            <a:r>
              <a:rPr lang="de-DE" sz="2000" dirty="0" smtClean="0"/>
              <a:t>Elementsymbol im Bild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059-Brandt.tif"/>
          <p:cNvPicPr>
            <a:picLocks noChangeAspect="1"/>
          </p:cNvPicPr>
          <p:nvPr/>
        </p:nvPicPr>
        <p:blipFill>
          <a:blip r:embed="rId2" cstate="print"/>
          <a:stretch>
            <a:fillRect/>
          </a:stretch>
        </p:blipFill>
        <p:spPr>
          <a:xfrm>
            <a:off x="6549332" y="3140968"/>
            <a:ext cx="2271140" cy="3564624"/>
          </a:xfrm>
          <a:prstGeom prst="rect">
            <a:avLst/>
          </a:prstGeom>
        </p:spPr>
      </p:pic>
      <p:pic>
        <p:nvPicPr>
          <p:cNvPr id="9" name="Grafik 8" descr="084.tif"/>
          <p:cNvPicPr>
            <a:picLocks noChangeAspect="1"/>
          </p:cNvPicPr>
          <p:nvPr/>
        </p:nvPicPr>
        <p:blipFill>
          <a:blip r:embed="rId3" cstate="print"/>
          <a:stretch>
            <a:fillRect/>
          </a:stretch>
        </p:blipFill>
        <p:spPr>
          <a:xfrm rot="20607582">
            <a:off x="2374246" y="3685550"/>
            <a:ext cx="3652912" cy="2290898"/>
          </a:xfrm>
          <a:prstGeom prst="rect">
            <a:avLst/>
          </a:prstGeom>
        </p:spPr>
      </p:pic>
      <p:sp>
        <p:nvSpPr>
          <p:cNvPr id="2" name="Foliennummernplatzhalter 1"/>
          <p:cNvSpPr>
            <a:spLocks noGrp="1"/>
          </p:cNvSpPr>
          <p:nvPr>
            <p:ph type="sldNum" sz="quarter" idx="12"/>
          </p:nvPr>
        </p:nvSpPr>
        <p:spPr/>
        <p:txBody>
          <a:bodyPr/>
          <a:lstStyle/>
          <a:p>
            <a:fld id="{30AA47ED-F2FD-414D-A507-6C07B489BAE3}" type="slidenum">
              <a:rPr lang="de-DE" smtClean="0"/>
              <a:pPr/>
              <a:t>9</a:t>
            </a:fld>
            <a:endParaRPr lang="de-DE"/>
          </a:p>
        </p:txBody>
      </p:sp>
      <p:pic>
        <p:nvPicPr>
          <p:cNvPr id="11" name="Grafik 10" descr="100-Ress Kopie.jpg"/>
          <p:cNvPicPr>
            <a:picLocks noChangeAspect="1"/>
          </p:cNvPicPr>
          <p:nvPr/>
        </p:nvPicPr>
        <p:blipFill>
          <a:blip r:embed="rId4" cstate="print"/>
          <a:stretch>
            <a:fillRect/>
          </a:stretch>
        </p:blipFill>
        <p:spPr>
          <a:xfrm>
            <a:off x="467544" y="692696"/>
            <a:ext cx="3492616" cy="3003807"/>
          </a:xfrm>
          <a:prstGeom prst="rect">
            <a:avLst/>
          </a:prstGeom>
        </p:spPr>
      </p:pic>
      <p:pic>
        <p:nvPicPr>
          <p:cNvPr id="12" name="Grafik 11" descr="013 - Dreger.png"/>
          <p:cNvPicPr>
            <a:picLocks noChangeAspect="1"/>
          </p:cNvPicPr>
          <p:nvPr/>
        </p:nvPicPr>
        <p:blipFill>
          <a:blip r:embed="rId5" cstate="print"/>
          <a:srcRect l="26110" r="20751"/>
          <a:stretch>
            <a:fillRect/>
          </a:stretch>
        </p:blipFill>
        <p:spPr>
          <a:xfrm>
            <a:off x="144016" y="3267970"/>
            <a:ext cx="1907704" cy="3590030"/>
          </a:xfrm>
          <a:prstGeom prst="rect">
            <a:avLst/>
          </a:prstGeom>
        </p:spPr>
      </p:pic>
      <p:pic>
        <p:nvPicPr>
          <p:cNvPr id="13" name="Grafik 12" descr="107 Kopie.jpg"/>
          <p:cNvPicPr>
            <a:picLocks noChangeAspect="1"/>
          </p:cNvPicPr>
          <p:nvPr/>
        </p:nvPicPr>
        <p:blipFill>
          <a:blip r:embed="rId6" cstate="print"/>
          <a:srcRect t="8779" b="11403"/>
          <a:stretch>
            <a:fillRect/>
          </a:stretch>
        </p:blipFill>
        <p:spPr>
          <a:xfrm>
            <a:off x="6444208" y="17006"/>
            <a:ext cx="2676322" cy="3024336"/>
          </a:xfrm>
          <a:prstGeom prst="rect">
            <a:avLst/>
          </a:prstGeom>
        </p:spPr>
      </p:pic>
      <p:sp>
        <p:nvSpPr>
          <p:cNvPr id="7" name="Rechteck 6"/>
          <p:cNvSpPr/>
          <p:nvPr/>
        </p:nvSpPr>
        <p:spPr>
          <a:xfrm>
            <a:off x="4067944" y="1869792"/>
            <a:ext cx="3600400" cy="1631216"/>
          </a:xfrm>
          <a:prstGeom prst="rect">
            <a:avLst/>
          </a:prstGeom>
        </p:spPr>
        <p:txBody>
          <a:bodyPr wrap="square">
            <a:spAutoFit/>
          </a:bodyPr>
          <a:lstStyle/>
          <a:p>
            <a:r>
              <a:rPr lang="de-DE" sz="2000" b="1" dirty="0" smtClean="0"/>
              <a:t>Gestaltung ist freigestellt:</a:t>
            </a:r>
          </a:p>
          <a:p>
            <a:pPr indent="-360000">
              <a:buFont typeface="Arial" pitchFamily="34" charset="0"/>
              <a:buChar char="•"/>
            </a:pPr>
            <a:r>
              <a:rPr lang="de-DE" sz="2000" dirty="0" smtClean="0"/>
              <a:t>Schwarz-weiß oder farbig</a:t>
            </a:r>
          </a:p>
          <a:p>
            <a:pPr indent="-360000">
              <a:buFont typeface="Arial" pitchFamily="34" charset="0"/>
              <a:buChar char="•"/>
            </a:pPr>
            <a:r>
              <a:rPr lang="de-DE" sz="2000" dirty="0" smtClean="0"/>
              <a:t>Zeichnung oder Foto</a:t>
            </a:r>
          </a:p>
          <a:p>
            <a:pPr indent="-360000">
              <a:buFont typeface="Arial" pitchFamily="34" charset="0"/>
              <a:buChar char="•"/>
            </a:pPr>
            <a:r>
              <a:rPr lang="de-DE" sz="2000" dirty="0" smtClean="0"/>
              <a:t>Collage, Verfremdung</a:t>
            </a:r>
          </a:p>
          <a:p>
            <a:pPr indent="-360000">
              <a:buFont typeface="Arial" pitchFamily="34" charset="0"/>
              <a:buChar char="•"/>
            </a:pPr>
            <a:r>
              <a:rPr lang="de-DE" sz="2000" dirty="0" smtClean="0"/>
              <a:t>…</a:t>
            </a:r>
          </a:p>
        </p:txBody>
      </p:sp>
      <p:sp>
        <p:nvSpPr>
          <p:cNvPr id="5" name="Titel 2"/>
          <p:cNvSpPr txBox="1">
            <a:spLocks/>
          </p:cNvSpPr>
          <p:nvPr/>
        </p:nvSpPr>
        <p:spPr>
          <a:xfrm>
            <a:off x="0" y="188640"/>
            <a:ext cx="9144000" cy="7200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dirty="0" smtClean="0">
                <a:ln>
                  <a:noFill/>
                </a:ln>
                <a:solidFill>
                  <a:schemeClr val="tx1"/>
                </a:solidFill>
                <a:effectLst/>
                <a:uLnTx/>
                <a:uFillTx/>
                <a:latin typeface="+mj-lt"/>
                <a:ea typeface="+mj-ea"/>
                <a:cs typeface="+mj-cs"/>
              </a:rPr>
              <a:t>Arbeitstechnik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492</Words>
  <Application>Microsoft Office PowerPoint</Application>
  <PresentationFormat>Bildschirmpräsentation (4:3)</PresentationFormat>
  <Paragraphs>101</Paragraphs>
  <Slides>14</Slides>
  <Notes>0</Notes>
  <HiddenSlides>0</HiddenSlides>
  <MMClips>0</MMClips>
  <ScaleCrop>false</ScaleCrop>
  <HeadingPairs>
    <vt:vector size="4" baseType="variant">
      <vt:variant>
        <vt:lpstr>Design</vt:lpstr>
      </vt:variant>
      <vt:variant>
        <vt:i4>1</vt:i4>
      </vt:variant>
      <vt:variant>
        <vt:lpstr>Folientitel</vt:lpstr>
      </vt:variant>
      <vt:variant>
        <vt:i4>14</vt:i4>
      </vt:variant>
    </vt:vector>
  </HeadingPairs>
  <TitlesOfParts>
    <vt:vector size="15" baseType="lpstr">
      <vt:lpstr>Larissa-Design</vt:lpstr>
      <vt:lpstr>Folie 1</vt:lpstr>
      <vt:lpstr>Folie 2</vt:lpstr>
      <vt:lpstr>Ein illustriertes Periodensystem?</vt:lpstr>
      <vt:lpstr>Ein illustriertes Periodensystem!</vt:lpstr>
      <vt:lpstr>Folie 5</vt:lpstr>
      <vt:lpstr>Folie 6</vt:lpstr>
      <vt:lpstr>Folie 7</vt:lpstr>
      <vt:lpstr>Folie 8</vt:lpstr>
      <vt:lpstr>Folie 9</vt:lpstr>
      <vt:lpstr>Folie 10</vt:lpstr>
      <vt:lpstr>Folie 11</vt:lpstr>
      <vt:lpstr>Folie 12</vt:lpstr>
      <vt:lpstr>Folie 13</vt:lpstr>
      <vt:lpstr>Folie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Detlef</dc:creator>
  <cp:lastModifiedBy>Detlef</cp:lastModifiedBy>
  <cp:revision>191</cp:revision>
  <dcterms:created xsi:type="dcterms:W3CDTF">2015-04-17T16:39:07Z</dcterms:created>
  <dcterms:modified xsi:type="dcterms:W3CDTF">2015-08-12T16:11:16Z</dcterms:modified>
</cp:coreProperties>
</file>