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14" r:id="rId2"/>
  </p:sldMasterIdLst>
  <p:notesMasterIdLst>
    <p:notesMasterId r:id="rId31"/>
  </p:notesMasterIdLst>
  <p:sldIdLst>
    <p:sldId id="256" r:id="rId3"/>
    <p:sldId id="304" r:id="rId4"/>
    <p:sldId id="312" r:id="rId5"/>
    <p:sldId id="305" r:id="rId6"/>
    <p:sldId id="306" r:id="rId7"/>
    <p:sldId id="321" r:id="rId8"/>
    <p:sldId id="322" r:id="rId9"/>
    <p:sldId id="318" r:id="rId10"/>
    <p:sldId id="310" r:id="rId11"/>
    <p:sldId id="319" r:id="rId12"/>
    <p:sldId id="311" r:id="rId13"/>
    <p:sldId id="309" r:id="rId14"/>
    <p:sldId id="308" r:id="rId15"/>
    <p:sldId id="313" r:id="rId16"/>
    <p:sldId id="320" r:id="rId17"/>
    <p:sldId id="315" r:id="rId18"/>
    <p:sldId id="294" r:id="rId19"/>
    <p:sldId id="293" r:id="rId20"/>
    <p:sldId id="292" r:id="rId21"/>
    <p:sldId id="291" r:id="rId22"/>
    <p:sldId id="288" r:id="rId23"/>
    <p:sldId id="279" r:id="rId24"/>
    <p:sldId id="280" r:id="rId25"/>
    <p:sldId id="281" r:id="rId26"/>
    <p:sldId id="282" r:id="rId27"/>
    <p:sldId id="283" r:id="rId28"/>
    <p:sldId id="302" r:id="rId29"/>
    <p:sldId id="284" r:id="rId30"/>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09" autoAdjust="0"/>
    <p:restoredTop sz="94547" autoAdjust="0"/>
  </p:normalViewPr>
  <p:slideViewPr>
    <p:cSldViewPr>
      <p:cViewPr varScale="1">
        <p:scale>
          <a:sx n="116" d="100"/>
          <a:sy n="116" d="100"/>
        </p:scale>
        <p:origin x="-112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de-DE"/>
          </a:p>
        </p:txBody>
      </p:sp>
      <p:sp>
        <p:nvSpPr>
          <p:cNvPr id="9113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C36116BE-E3F9-4F83-9887-8642619022F8}" type="datetimeFigureOut">
              <a:rPr lang="de-DE"/>
              <a:pPr>
                <a:defRPr/>
              </a:pPr>
              <a:t>04.11.2013</a:t>
            </a:fld>
            <a:endParaRPr lang="de-DE"/>
          </a:p>
        </p:txBody>
      </p:sp>
      <p:sp>
        <p:nvSpPr>
          <p:cNvPr id="20484" name="Rectangle 4"/>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114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9114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de-DE"/>
          </a:p>
        </p:txBody>
      </p:sp>
      <p:sp>
        <p:nvSpPr>
          <p:cNvPr id="9114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A3A0AEB7-763C-4554-8983-06508C04BED3}" type="slidenum">
              <a:rPr lang="de-DE"/>
              <a:pPr>
                <a:defRPr/>
              </a:pPr>
              <a:t>‹Nr.›</a:t>
            </a:fld>
            <a:endParaRPr 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Arial" charset="0"/>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Arial" charset="0"/>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picTx" preserve="1">
  <p:cSld name="Bild mit Überschrift">
    <p:bg>
      <p:bgRef idx="1003">
        <a:schemeClr val="bg2"/>
      </p:bgRef>
    </p:bg>
    <p:spTree>
      <p:nvGrpSpPr>
        <p:cNvPr id="1" name=""/>
        <p:cNvGrpSpPr/>
        <p:nvPr/>
      </p:nvGrpSpPr>
      <p:grpSpPr>
        <a:xfrm>
          <a:off x="0" y="0"/>
          <a:ext cx="0" cy="0"/>
          <a:chOff x="0" y="0"/>
          <a:chExt cx="0" cy="0"/>
        </a:xfrm>
      </p:grpSpPr>
      <p:sp>
        <p:nvSpPr>
          <p:cNvPr id="5" name="Rechteck 7"/>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hteck 8"/>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hteck 9"/>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hteck 10"/>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extplatzhalt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de-DE" smtClean="0"/>
              <a:t>Textmasterformate durch Klicken bearbeiten</a:t>
            </a:r>
          </a:p>
        </p:txBody>
      </p:sp>
      <p:sp>
        <p:nvSpPr>
          <p:cNvPr id="2" name="Titel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de-DE" smtClean="0"/>
              <a:t>Titelmasterformat durch Klicken bearbeiten</a:t>
            </a:r>
            <a:endParaRPr lang="en-US"/>
          </a:p>
        </p:txBody>
      </p:sp>
      <p:sp>
        <p:nvSpPr>
          <p:cNvPr id="3" name="Bildplatzhalt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de-DE" noProof="0" smtClean="0"/>
              <a:t>Bild durch Klicken auf Symbol hinzufügen</a:t>
            </a:r>
            <a:endParaRPr lang="en-US" noProof="0" dirty="0"/>
          </a:p>
        </p:txBody>
      </p:sp>
      <p:sp>
        <p:nvSpPr>
          <p:cNvPr id="9" name="Datumsplatzhalter 11"/>
          <p:cNvSpPr>
            <a:spLocks noGrp="1"/>
          </p:cNvSpPr>
          <p:nvPr>
            <p:ph type="dt" sz="half" idx="10"/>
          </p:nvPr>
        </p:nvSpPr>
        <p:spPr>
          <a:xfrm>
            <a:off x="6248400" y="6248400"/>
            <a:ext cx="2667000" cy="365125"/>
          </a:xfrm>
        </p:spPr>
        <p:txBody>
          <a:bodyPr rtlCol="0"/>
          <a:lstStyle>
            <a:lvl1pPr>
              <a:defRPr/>
            </a:lvl1pPr>
          </a:lstStyle>
          <a:p>
            <a:pPr>
              <a:defRPr/>
            </a:pPr>
            <a:fld id="{ED2F1C90-F74C-4AC2-A1D4-8F5D28757A69}" type="datetimeFigureOut">
              <a:rPr lang="de-DE"/>
              <a:pPr>
                <a:defRPr/>
              </a:pPr>
              <a:t>04.11.2013</a:t>
            </a:fld>
            <a:endParaRPr lang="de-DE"/>
          </a:p>
        </p:txBody>
      </p:sp>
      <p:sp>
        <p:nvSpPr>
          <p:cNvPr id="10" name="Foliennummernplatzhalter 12"/>
          <p:cNvSpPr>
            <a:spLocks noGrp="1"/>
          </p:cNvSpPr>
          <p:nvPr>
            <p:ph type="sldNum" sz="quarter" idx="11"/>
          </p:nvPr>
        </p:nvSpPr>
        <p:spPr>
          <a:xfrm>
            <a:off x="0" y="4667250"/>
            <a:ext cx="1447800" cy="663575"/>
          </a:xfrm>
        </p:spPr>
        <p:txBody>
          <a:bodyPr rtlCol="0"/>
          <a:lstStyle>
            <a:lvl1pPr>
              <a:defRPr sz="2800"/>
            </a:lvl1pPr>
          </a:lstStyle>
          <a:p>
            <a:pPr>
              <a:defRPr/>
            </a:pPr>
            <a:fld id="{890EDBEB-9EB7-4905-87C2-7AEF1D7DDE0A}" type="slidenum">
              <a:rPr lang="de-DE"/>
              <a:pPr>
                <a:defRPr/>
              </a:pPr>
              <a:t>‹Nr.›</a:t>
            </a:fld>
            <a:endParaRPr lang="de-DE"/>
          </a:p>
        </p:txBody>
      </p:sp>
      <p:sp>
        <p:nvSpPr>
          <p:cNvPr id="11" name="Fußzeilenplatzhalter 13"/>
          <p:cNvSpPr>
            <a:spLocks noGrp="1"/>
          </p:cNvSpPr>
          <p:nvPr>
            <p:ph type="ftr" sz="quarter" idx="12"/>
          </p:nvPr>
        </p:nvSpPr>
        <p:spPr>
          <a:xfrm>
            <a:off x="1600200" y="6248400"/>
            <a:ext cx="4572000" cy="365125"/>
          </a:xfrm>
        </p:spPr>
        <p:txBody>
          <a:bodyPr rtlCol="0"/>
          <a:lstStyle>
            <a:lvl1pPr>
              <a:defRPr/>
            </a:lvl1pPr>
          </a:lstStyle>
          <a:p>
            <a:pPr>
              <a:defRPr/>
            </a:pPr>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612775" y="1600200"/>
            <a:ext cx="4000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765675" y="1600200"/>
            <a:ext cx="4000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7"/>
          <p:cNvSpPr>
            <a:spLocks noGrp="1"/>
          </p:cNvSpPr>
          <p:nvPr>
            <p:ph type="dt" sz="half" idx="10"/>
          </p:nvPr>
        </p:nvSpPr>
        <p:spPr/>
        <p:txBody>
          <a:bodyPr/>
          <a:lstStyle>
            <a:lvl1pPr>
              <a:defRPr/>
            </a:lvl1pPr>
          </a:lstStyle>
          <a:p>
            <a:pPr>
              <a:defRPr/>
            </a:pPr>
            <a:fld id="{90725DD2-2AB9-4576-A4D3-1335E41922A5}" type="datetimeFigureOut">
              <a:rPr lang="de-DE"/>
              <a:pPr>
                <a:defRPr/>
              </a:pPr>
              <a:t>04.11.2013</a:t>
            </a:fld>
            <a:endParaRPr lang="de-DE"/>
          </a:p>
        </p:txBody>
      </p:sp>
      <p:sp>
        <p:nvSpPr>
          <p:cNvPr id="6" name="Foliennummernplatzhalter 9"/>
          <p:cNvSpPr>
            <a:spLocks noGrp="1"/>
          </p:cNvSpPr>
          <p:nvPr>
            <p:ph type="sldNum" sz="quarter" idx="11"/>
          </p:nvPr>
        </p:nvSpPr>
        <p:spPr/>
        <p:txBody>
          <a:bodyPr/>
          <a:lstStyle>
            <a:lvl1pPr>
              <a:defRPr/>
            </a:lvl1pPr>
          </a:lstStyle>
          <a:p>
            <a:pPr>
              <a:defRPr/>
            </a:pPr>
            <a:fld id="{804D717A-62FF-431A-A90A-A77912B3CAD4}" type="slidenum">
              <a:rPr lang="de-DE"/>
              <a:pPr>
                <a:defRPr/>
              </a:pPr>
              <a:t>‹Nr.›</a:t>
            </a:fld>
            <a:endParaRPr lang="de-DE"/>
          </a:p>
        </p:txBody>
      </p:sp>
      <p:sp>
        <p:nvSpPr>
          <p:cNvPr id="7" name="Fußzeilenplatzhalter 11"/>
          <p:cNvSpPr>
            <a:spLocks noGrp="1"/>
          </p:cNvSpPr>
          <p:nvPr>
            <p:ph type="ftr" sz="quarter" idx="12"/>
          </p:nvPr>
        </p:nvSpPr>
        <p:spPr/>
        <p:txBody>
          <a:bodyPr/>
          <a:lstStyle>
            <a:lvl1pPr>
              <a:defRPr/>
            </a:lvl1pPr>
          </a:lstStyle>
          <a:p>
            <a:pPr>
              <a:defRPr/>
            </a:pPr>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7"/>
          <p:cNvSpPr>
            <a:spLocks noGrp="1"/>
          </p:cNvSpPr>
          <p:nvPr>
            <p:ph type="dt" sz="half" idx="10"/>
          </p:nvPr>
        </p:nvSpPr>
        <p:spPr/>
        <p:txBody>
          <a:bodyPr/>
          <a:lstStyle>
            <a:lvl1pPr>
              <a:defRPr/>
            </a:lvl1pPr>
          </a:lstStyle>
          <a:p>
            <a:pPr>
              <a:defRPr/>
            </a:pPr>
            <a:fld id="{D90D0CAD-1898-420D-AA2E-2FF2BEA7D656}" type="datetimeFigureOut">
              <a:rPr lang="de-DE"/>
              <a:pPr>
                <a:defRPr/>
              </a:pPr>
              <a:t>04.11.2013</a:t>
            </a:fld>
            <a:endParaRPr lang="de-DE"/>
          </a:p>
        </p:txBody>
      </p:sp>
      <p:sp>
        <p:nvSpPr>
          <p:cNvPr id="8" name="Foliennummernplatzhalter 9"/>
          <p:cNvSpPr>
            <a:spLocks noGrp="1"/>
          </p:cNvSpPr>
          <p:nvPr>
            <p:ph type="sldNum" sz="quarter" idx="11"/>
          </p:nvPr>
        </p:nvSpPr>
        <p:spPr/>
        <p:txBody>
          <a:bodyPr/>
          <a:lstStyle>
            <a:lvl1pPr>
              <a:defRPr/>
            </a:lvl1pPr>
          </a:lstStyle>
          <a:p>
            <a:pPr>
              <a:defRPr/>
            </a:pPr>
            <a:fld id="{05B4AD06-ACBB-4F03-9CB2-3E0B71658A9D}" type="slidenum">
              <a:rPr lang="de-DE"/>
              <a:pPr>
                <a:defRPr/>
              </a:pPr>
              <a:t>‹Nr.›</a:t>
            </a:fld>
            <a:endParaRPr lang="de-DE"/>
          </a:p>
        </p:txBody>
      </p:sp>
      <p:sp>
        <p:nvSpPr>
          <p:cNvPr id="9" name="Fußzeilenplatzhalter 11"/>
          <p:cNvSpPr>
            <a:spLocks noGrp="1"/>
          </p:cNvSpPr>
          <p:nvPr>
            <p:ph type="ftr" sz="quarter" idx="12"/>
          </p:nvPr>
        </p:nvSpPr>
        <p:spPr/>
        <p:txBody>
          <a:bodyPr/>
          <a:lstStyle>
            <a:lvl1pPr>
              <a:defRPr/>
            </a:lvl1pPr>
          </a:lstStyle>
          <a:p>
            <a:pPr>
              <a:defRPr/>
            </a:pPr>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7"/>
          <p:cNvSpPr>
            <a:spLocks noGrp="1"/>
          </p:cNvSpPr>
          <p:nvPr>
            <p:ph type="dt" sz="half" idx="10"/>
          </p:nvPr>
        </p:nvSpPr>
        <p:spPr/>
        <p:txBody>
          <a:bodyPr/>
          <a:lstStyle>
            <a:lvl1pPr>
              <a:defRPr/>
            </a:lvl1pPr>
          </a:lstStyle>
          <a:p>
            <a:pPr>
              <a:defRPr/>
            </a:pPr>
            <a:fld id="{F43CB2B0-BD12-4FCC-BE60-CA066872ED9E}" type="datetimeFigureOut">
              <a:rPr lang="de-DE"/>
              <a:pPr>
                <a:defRPr/>
              </a:pPr>
              <a:t>04.11.2013</a:t>
            </a:fld>
            <a:endParaRPr lang="de-DE"/>
          </a:p>
        </p:txBody>
      </p:sp>
      <p:sp>
        <p:nvSpPr>
          <p:cNvPr id="4" name="Foliennummernplatzhalter 9"/>
          <p:cNvSpPr>
            <a:spLocks noGrp="1"/>
          </p:cNvSpPr>
          <p:nvPr>
            <p:ph type="sldNum" sz="quarter" idx="11"/>
          </p:nvPr>
        </p:nvSpPr>
        <p:spPr/>
        <p:txBody>
          <a:bodyPr/>
          <a:lstStyle>
            <a:lvl1pPr>
              <a:defRPr/>
            </a:lvl1pPr>
          </a:lstStyle>
          <a:p>
            <a:pPr>
              <a:defRPr/>
            </a:pPr>
            <a:fld id="{8E9BE7B4-BD5A-49C7-A57B-D7E758DA5504}" type="slidenum">
              <a:rPr lang="de-DE"/>
              <a:pPr>
                <a:defRPr/>
              </a:pPr>
              <a:t>‹Nr.›</a:t>
            </a:fld>
            <a:endParaRPr lang="de-DE"/>
          </a:p>
        </p:txBody>
      </p:sp>
      <p:sp>
        <p:nvSpPr>
          <p:cNvPr id="5" name="Fußzeilenplatzhalter 11"/>
          <p:cNvSpPr>
            <a:spLocks noGrp="1"/>
          </p:cNvSpPr>
          <p:nvPr>
            <p:ph type="ftr" sz="quarter" idx="12"/>
          </p:nvPr>
        </p:nvSpPr>
        <p:spPr/>
        <p:txBody>
          <a:bodyPr/>
          <a:lstStyle>
            <a:lvl1pPr>
              <a:defRPr/>
            </a:lvl1pPr>
          </a:lstStyle>
          <a:p>
            <a:pPr>
              <a:defRPr/>
            </a:pPr>
            <a:endParaRPr lang="de-D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7"/>
          <p:cNvSpPr>
            <a:spLocks noGrp="1"/>
          </p:cNvSpPr>
          <p:nvPr>
            <p:ph type="dt" sz="half" idx="10"/>
          </p:nvPr>
        </p:nvSpPr>
        <p:spPr/>
        <p:txBody>
          <a:bodyPr/>
          <a:lstStyle>
            <a:lvl1pPr>
              <a:defRPr/>
            </a:lvl1pPr>
          </a:lstStyle>
          <a:p>
            <a:pPr>
              <a:defRPr/>
            </a:pPr>
            <a:fld id="{4FA3DCEC-BDB6-4736-9F35-FA360F5A531E}" type="datetimeFigureOut">
              <a:rPr lang="de-DE"/>
              <a:pPr>
                <a:defRPr/>
              </a:pPr>
              <a:t>04.11.2013</a:t>
            </a:fld>
            <a:endParaRPr lang="de-DE"/>
          </a:p>
        </p:txBody>
      </p:sp>
      <p:sp>
        <p:nvSpPr>
          <p:cNvPr id="3" name="Foliennummernplatzhalter 9"/>
          <p:cNvSpPr>
            <a:spLocks noGrp="1"/>
          </p:cNvSpPr>
          <p:nvPr>
            <p:ph type="sldNum" sz="quarter" idx="11"/>
          </p:nvPr>
        </p:nvSpPr>
        <p:spPr/>
        <p:txBody>
          <a:bodyPr/>
          <a:lstStyle>
            <a:lvl1pPr>
              <a:defRPr/>
            </a:lvl1pPr>
          </a:lstStyle>
          <a:p>
            <a:pPr>
              <a:defRPr/>
            </a:pPr>
            <a:fld id="{E95B85A8-FCF2-4292-A55B-EDA03EB22548}" type="slidenum">
              <a:rPr lang="de-DE"/>
              <a:pPr>
                <a:defRPr/>
              </a:pPr>
              <a:t>‹Nr.›</a:t>
            </a:fld>
            <a:endParaRPr lang="de-DE"/>
          </a:p>
        </p:txBody>
      </p:sp>
      <p:sp>
        <p:nvSpPr>
          <p:cNvPr id="4" name="Fußzeilenplatzhalter 11"/>
          <p:cNvSpPr>
            <a:spLocks noGrp="1"/>
          </p:cNvSpPr>
          <p:nvPr>
            <p:ph type="ftr" sz="quarter" idx="12"/>
          </p:nvPr>
        </p:nvSpPr>
        <p:spPr/>
        <p:txBody>
          <a:bodyPr/>
          <a:lstStyle>
            <a:lvl1pPr>
              <a:defRPr/>
            </a:lvl1pPr>
          </a:lstStyle>
          <a:p>
            <a:pPr>
              <a:defRPr/>
            </a:pPr>
            <a:endParaRPr lang="de-D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7"/>
          <p:cNvSpPr>
            <a:spLocks noGrp="1"/>
          </p:cNvSpPr>
          <p:nvPr>
            <p:ph type="dt" sz="half" idx="10"/>
          </p:nvPr>
        </p:nvSpPr>
        <p:spPr/>
        <p:txBody>
          <a:bodyPr/>
          <a:lstStyle>
            <a:lvl1pPr>
              <a:defRPr/>
            </a:lvl1pPr>
          </a:lstStyle>
          <a:p>
            <a:pPr>
              <a:defRPr/>
            </a:pPr>
            <a:fld id="{330FEBBA-00CB-4787-A112-727F880AE76E}" type="datetimeFigureOut">
              <a:rPr lang="de-DE"/>
              <a:pPr>
                <a:defRPr/>
              </a:pPr>
              <a:t>04.11.2013</a:t>
            </a:fld>
            <a:endParaRPr lang="de-DE"/>
          </a:p>
        </p:txBody>
      </p:sp>
      <p:sp>
        <p:nvSpPr>
          <p:cNvPr id="6" name="Foliennummernplatzhalter 9"/>
          <p:cNvSpPr>
            <a:spLocks noGrp="1"/>
          </p:cNvSpPr>
          <p:nvPr>
            <p:ph type="sldNum" sz="quarter" idx="11"/>
          </p:nvPr>
        </p:nvSpPr>
        <p:spPr/>
        <p:txBody>
          <a:bodyPr/>
          <a:lstStyle>
            <a:lvl1pPr>
              <a:defRPr/>
            </a:lvl1pPr>
          </a:lstStyle>
          <a:p>
            <a:pPr>
              <a:defRPr/>
            </a:pPr>
            <a:fld id="{AF7DC8AF-936F-4C6F-9460-613F69CB81CD}" type="slidenum">
              <a:rPr lang="de-DE"/>
              <a:pPr>
                <a:defRPr/>
              </a:pPr>
              <a:t>‹Nr.›</a:t>
            </a:fld>
            <a:endParaRPr lang="de-DE"/>
          </a:p>
        </p:txBody>
      </p:sp>
      <p:sp>
        <p:nvSpPr>
          <p:cNvPr id="7" name="Fußzeilenplatzhalter 11"/>
          <p:cNvSpPr>
            <a:spLocks noGrp="1"/>
          </p:cNvSpPr>
          <p:nvPr>
            <p:ph type="ftr" sz="quarter" idx="12"/>
          </p:nvPr>
        </p:nvSpPr>
        <p:spPr/>
        <p:txBody>
          <a:bodyPr/>
          <a:lstStyle>
            <a:lvl1pPr>
              <a:defRPr/>
            </a:lvl1pPr>
          </a:lstStyle>
          <a:p>
            <a:pPr>
              <a:defRPr/>
            </a:pPr>
            <a:endParaRPr lang="de-D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7"/>
          <p:cNvSpPr>
            <a:spLocks noGrp="1"/>
          </p:cNvSpPr>
          <p:nvPr>
            <p:ph type="dt" sz="half" idx="10"/>
          </p:nvPr>
        </p:nvSpPr>
        <p:spPr/>
        <p:txBody>
          <a:bodyPr/>
          <a:lstStyle>
            <a:lvl1pPr>
              <a:defRPr/>
            </a:lvl1pPr>
          </a:lstStyle>
          <a:p>
            <a:pPr>
              <a:defRPr/>
            </a:pPr>
            <a:fld id="{4FDE1977-55BD-4682-B780-007E90476233}" type="datetimeFigureOut">
              <a:rPr lang="de-DE"/>
              <a:pPr>
                <a:defRPr/>
              </a:pPr>
              <a:t>04.11.2013</a:t>
            </a:fld>
            <a:endParaRPr lang="de-DE"/>
          </a:p>
        </p:txBody>
      </p:sp>
      <p:sp>
        <p:nvSpPr>
          <p:cNvPr id="6" name="Foliennummernplatzhalter 9"/>
          <p:cNvSpPr>
            <a:spLocks noGrp="1"/>
          </p:cNvSpPr>
          <p:nvPr>
            <p:ph type="sldNum" sz="quarter" idx="11"/>
          </p:nvPr>
        </p:nvSpPr>
        <p:spPr/>
        <p:txBody>
          <a:bodyPr/>
          <a:lstStyle>
            <a:lvl1pPr>
              <a:defRPr/>
            </a:lvl1pPr>
          </a:lstStyle>
          <a:p>
            <a:pPr>
              <a:defRPr/>
            </a:pPr>
            <a:fld id="{A688D956-2D18-4D56-939B-D54B134E644D}" type="slidenum">
              <a:rPr lang="de-DE"/>
              <a:pPr>
                <a:defRPr/>
              </a:pPr>
              <a:t>‹Nr.›</a:t>
            </a:fld>
            <a:endParaRPr lang="de-DE"/>
          </a:p>
        </p:txBody>
      </p:sp>
      <p:sp>
        <p:nvSpPr>
          <p:cNvPr id="7" name="Fußzeilenplatzhalter 11"/>
          <p:cNvSpPr>
            <a:spLocks noGrp="1"/>
          </p:cNvSpPr>
          <p:nvPr>
            <p:ph type="ftr" sz="quarter" idx="12"/>
          </p:nvPr>
        </p:nvSpPr>
        <p:spPr/>
        <p:txBody>
          <a:bodyPr/>
          <a:lstStyle>
            <a:lvl1pPr>
              <a:defRPr/>
            </a:lvl1pPr>
          </a:lstStyle>
          <a:p>
            <a:pPr>
              <a:defRPr/>
            </a:pPr>
            <a:endParaRPr lang="de-D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7"/>
          <p:cNvSpPr>
            <a:spLocks noGrp="1"/>
          </p:cNvSpPr>
          <p:nvPr>
            <p:ph type="dt" sz="half" idx="10"/>
          </p:nvPr>
        </p:nvSpPr>
        <p:spPr/>
        <p:txBody>
          <a:bodyPr/>
          <a:lstStyle>
            <a:lvl1pPr>
              <a:defRPr/>
            </a:lvl1pPr>
          </a:lstStyle>
          <a:p>
            <a:pPr>
              <a:defRPr/>
            </a:pPr>
            <a:fld id="{C5E820E2-9224-4BE4-B3FA-215CC76AEB7D}" type="datetimeFigureOut">
              <a:rPr lang="de-DE"/>
              <a:pPr>
                <a:defRPr/>
              </a:pPr>
              <a:t>04.11.2013</a:t>
            </a:fld>
            <a:endParaRPr lang="de-DE"/>
          </a:p>
        </p:txBody>
      </p:sp>
      <p:sp>
        <p:nvSpPr>
          <p:cNvPr id="5" name="Foliennummernplatzhalter 9"/>
          <p:cNvSpPr>
            <a:spLocks noGrp="1"/>
          </p:cNvSpPr>
          <p:nvPr>
            <p:ph type="sldNum" sz="quarter" idx="11"/>
          </p:nvPr>
        </p:nvSpPr>
        <p:spPr/>
        <p:txBody>
          <a:bodyPr/>
          <a:lstStyle>
            <a:lvl1pPr>
              <a:defRPr/>
            </a:lvl1pPr>
          </a:lstStyle>
          <a:p>
            <a:pPr>
              <a:defRPr/>
            </a:pPr>
            <a:fld id="{68279425-1AC4-45A7-81F5-F83DEE64D9B4}" type="slidenum">
              <a:rPr lang="de-DE"/>
              <a:pPr>
                <a:defRPr/>
              </a:pPr>
              <a:t>‹Nr.›</a:t>
            </a:fld>
            <a:endParaRPr lang="de-DE"/>
          </a:p>
        </p:txBody>
      </p:sp>
      <p:sp>
        <p:nvSpPr>
          <p:cNvPr id="6" name="Fußzeilenplatzhalter 11"/>
          <p:cNvSpPr>
            <a:spLocks noGrp="1"/>
          </p:cNvSpPr>
          <p:nvPr>
            <p:ph type="ftr" sz="quarter" idx="12"/>
          </p:nvPr>
        </p:nvSpPr>
        <p:spPr/>
        <p:txBody>
          <a:bodyPr/>
          <a:lstStyle>
            <a:lvl1pPr>
              <a:defRPr/>
            </a:lvl1pPr>
          </a:lstStyle>
          <a:p>
            <a:pPr>
              <a:defRPr/>
            </a:pPr>
            <a:endParaRPr lang="de-D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27825" y="228600"/>
            <a:ext cx="2038350" cy="5897563"/>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609600" y="228600"/>
            <a:ext cx="5965825" cy="5897563"/>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7"/>
          <p:cNvSpPr>
            <a:spLocks noGrp="1"/>
          </p:cNvSpPr>
          <p:nvPr>
            <p:ph type="dt" sz="half" idx="10"/>
          </p:nvPr>
        </p:nvSpPr>
        <p:spPr/>
        <p:txBody>
          <a:bodyPr/>
          <a:lstStyle>
            <a:lvl1pPr>
              <a:defRPr/>
            </a:lvl1pPr>
          </a:lstStyle>
          <a:p>
            <a:pPr>
              <a:defRPr/>
            </a:pPr>
            <a:fld id="{F5CF3B38-C9DF-4C6E-AC8A-5190DCCE171A}" type="datetimeFigureOut">
              <a:rPr lang="de-DE"/>
              <a:pPr>
                <a:defRPr/>
              </a:pPr>
              <a:t>04.11.2013</a:t>
            </a:fld>
            <a:endParaRPr lang="de-DE"/>
          </a:p>
        </p:txBody>
      </p:sp>
      <p:sp>
        <p:nvSpPr>
          <p:cNvPr id="5" name="Foliennummernplatzhalter 9"/>
          <p:cNvSpPr>
            <a:spLocks noGrp="1"/>
          </p:cNvSpPr>
          <p:nvPr>
            <p:ph type="sldNum" sz="quarter" idx="11"/>
          </p:nvPr>
        </p:nvSpPr>
        <p:spPr/>
        <p:txBody>
          <a:bodyPr/>
          <a:lstStyle>
            <a:lvl1pPr>
              <a:defRPr/>
            </a:lvl1pPr>
          </a:lstStyle>
          <a:p>
            <a:pPr>
              <a:defRPr/>
            </a:pPr>
            <a:fld id="{C4BE281F-BB06-41D2-A3C6-C771D8F10417}" type="slidenum">
              <a:rPr lang="de-DE"/>
              <a:pPr>
                <a:defRPr/>
              </a:pPr>
              <a:t>‹Nr.›</a:t>
            </a:fld>
            <a:endParaRPr lang="de-DE"/>
          </a:p>
        </p:txBody>
      </p:sp>
      <p:sp>
        <p:nvSpPr>
          <p:cNvPr id="6" name="Fußzeilenplatzhalter 11"/>
          <p:cNvSpPr>
            <a:spLocks noGrp="1"/>
          </p:cNvSpPr>
          <p:nvPr>
            <p:ph type="ftr" sz="quarter" idx="12"/>
          </p:nvPr>
        </p:nvSpPr>
        <p:spPr/>
        <p:txBody>
          <a:bodyPr/>
          <a:lstStyle>
            <a:lvl1pPr>
              <a:defRPr/>
            </a:lvl1pPr>
          </a:lstStyle>
          <a:p>
            <a:pPr>
              <a:defRPr/>
            </a:pPr>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4" name="Rechteck 6"/>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hteck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hteck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Vertikaler Titel 1"/>
          <p:cNvSpPr>
            <a:spLocks noGrp="1"/>
          </p:cNvSpPr>
          <p:nvPr>
            <p:ph type="title" orient="vert"/>
          </p:nvPr>
        </p:nvSpPr>
        <p:spPr>
          <a:xfrm>
            <a:off x="6553200" y="609600"/>
            <a:ext cx="2057400" cy="5516563"/>
          </a:xfrm>
        </p:spPr>
        <p:txBody>
          <a:bodyPr vert="eaVert"/>
          <a:lstStyle/>
          <a:p>
            <a:r>
              <a:rPr lang="de-DE" smtClean="0"/>
              <a:t>Titelmasterformat durch Klicken bearbeiten</a:t>
            </a:r>
            <a:endParaRPr lang="en-US"/>
          </a:p>
        </p:txBody>
      </p:sp>
      <p:sp>
        <p:nvSpPr>
          <p:cNvPr id="3" name="Vertikaler Textplatzhalter 2"/>
          <p:cNvSpPr>
            <a:spLocks noGrp="1"/>
          </p:cNvSpPr>
          <p:nvPr>
            <p:ph type="body" orient="vert" idx="1"/>
          </p:nvPr>
        </p:nvSpPr>
        <p:spPr>
          <a:xfrm>
            <a:off x="457200" y="609600"/>
            <a:ext cx="5562600" cy="5516564"/>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7" name="Datumsplatzhalter 3"/>
          <p:cNvSpPr>
            <a:spLocks noGrp="1"/>
          </p:cNvSpPr>
          <p:nvPr>
            <p:ph type="dt" sz="half" idx="10"/>
          </p:nvPr>
        </p:nvSpPr>
        <p:spPr/>
        <p:txBody>
          <a:bodyPr/>
          <a:lstStyle>
            <a:lvl1pPr>
              <a:defRPr/>
            </a:lvl1pPr>
          </a:lstStyle>
          <a:p>
            <a:pPr>
              <a:defRPr/>
            </a:pPr>
            <a:fld id="{7EE55D05-7435-4391-8F33-A63E2C43109B}" type="datetimeFigureOut">
              <a:rPr lang="de-DE"/>
              <a:pPr>
                <a:defRPr/>
              </a:pPr>
              <a:t>04.11.2013</a:t>
            </a:fld>
            <a:endParaRPr lang="de-DE"/>
          </a:p>
        </p:txBody>
      </p:sp>
      <p:sp>
        <p:nvSpPr>
          <p:cNvPr id="8" name="Fußzeilenplatzhalter 4"/>
          <p:cNvSpPr>
            <a:spLocks noGrp="1"/>
          </p:cNvSpPr>
          <p:nvPr>
            <p:ph type="ftr" sz="quarter" idx="11"/>
          </p:nvPr>
        </p:nvSpPr>
        <p:spPr/>
        <p:txBody>
          <a:bodyPr/>
          <a:lstStyle>
            <a:lvl1pPr>
              <a:defRPr/>
            </a:lvl1pPr>
          </a:lstStyle>
          <a:p>
            <a:pPr>
              <a:defRPr/>
            </a:pPr>
            <a:endParaRPr lang="de-DE"/>
          </a:p>
        </p:txBody>
      </p:sp>
      <p:sp>
        <p:nvSpPr>
          <p:cNvPr id="9" name="Foliennummernplatzhalter 5"/>
          <p:cNvSpPr>
            <a:spLocks noGrp="1"/>
          </p:cNvSpPr>
          <p:nvPr>
            <p:ph type="sldNum" sz="quarter" idx="12"/>
          </p:nvPr>
        </p:nvSpPr>
        <p:spPr/>
        <p:txBody>
          <a:bodyPr/>
          <a:lstStyle>
            <a:lvl1pPr>
              <a:defRPr/>
            </a:lvl1pPr>
          </a:lstStyle>
          <a:p>
            <a:pPr>
              <a:defRPr/>
            </a:pPr>
            <a:fld id="{3CF08DE3-DFCC-4094-ABDE-6B477BCFBCE7}" type="slidenum">
              <a:rPr lang="de-DE"/>
              <a:pPr>
                <a:defRPr/>
              </a:pPr>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609600" y="228600"/>
            <a:ext cx="8153400" cy="990600"/>
          </a:xfrm>
        </p:spPr>
        <p:txBody>
          <a:bodyPr/>
          <a:lstStyle/>
          <a:p>
            <a:r>
              <a:rPr lang="de-DE"/>
              <a:t>Titelmasterformat durch Klicken bearbeiten</a:t>
            </a:r>
          </a:p>
        </p:txBody>
      </p:sp>
      <p:sp>
        <p:nvSpPr>
          <p:cNvPr id="3" name="Inhaltsplatzhalter 2"/>
          <p:cNvSpPr>
            <a:spLocks noGrp="1"/>
          </p:cNvSpPr>
          <p:nvPr>
            <p:ph sz="half" idx="1"/>
          </p:nvPr>
        </p:nvSpPr>
        <p:spPr>
          <a:xfrm>
            <a:off x="612775" y="1600200"/>
            <a:ext cx="4000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765675" y="1600200"/>
            <a:ext cx="4000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3"/>
          <p:cNvSpPr>
            <a:spLocks noGrp="1"/>
          </p:cNvSpPr>
          <p:nvPr>
            <p:ph type="dt" sz="half" idx="10"/>
          </p:nvPr>
        </p:nvSpPr>
        <p:spPr/>
        <p:txBody>
          <a:bodyPr/>
          <a:lstStyle>
            <a:lvl1pPr>
              <a:defRPr/>
            </a:lvl1pPr>
          </a:lstStyle>
          <a:p>
            <a:pPr>
              <a:defRPr/>
            </a:pPr>
            <a:fld id="{06BAFD2A-5D7B-4512-B79C-28FF2ABB7551}" type="datetimeFigureOut">
              <a:rPr lang="de-DE"/>
              <a:pPr>
                <a:defRPr/>
              </a:pPr>
              <a:t>04.11.2013</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3DB85729-80EB-4F8D-9C10-8C8E1979D0AB}" type="slidenum">
              <a:rPr lang="de-DE"/>
              <a:pPr>
                <a:defRPr/>
              </a:pPr>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609600" y="228600"/>
            <a:ext cx="8153400" cy="990600"/>
          </a:xfrm>
        </p:spPr>
        <p:txBody>
          <a:bodyPr/>
          <a:lstStyle/>
          <a:p>
            <a:r>
              <a:rPr lang="de-DE"/>
              <a:t>Titelmasterformat durch Klicken bearbeiten</a:t>
            </a:r>
          </a:p>
        </p:txBody>
      </p:sp>
      <p:sp>
        <p:nvSpPr>
          <p:cNvPr id="3" name="Inhaltsplatzhalter 2"/>
          <p:cNvSpPr>
            <a:spLocks noGrp="1"/>
          </p:cNvSpPr>
          <p:nvPr>
            <p:ph idx="1"/>
          </p:nvPr>
        </p:nvSpPr>
        <p:spPr>
          <a:xfrm>
            <a:off x="612775" y="1600200"/>
            <a:ext cx="8153400" cy="4525963"/>
          </a:xfrm>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pPr>
              <a:defRPr/>
            </a:pPr>
            <a:fld id="{1B1A1A59-E2B4-4C3C-8E90-B698F08B9081}" type="datetimeFigureOut">
              <a:rPr lang="de-DE"/>
              <a:pPr>
                <a:defRPr/>
              </a:pPr>
              <a:t>04.11.2013</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B3E9E167-AFB2-4955-971F-052601B99C7B}" type="slidenum">
              <a:rPr lang="de-DE"/>
              <a:pPr>
                <a:defRPr/>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1D8AF14F-3FBB-4C3F-8BEA-33328BF1E7B5}" type="datetimeFigureOut">
              <a:rPr lang="de-DE"/>
              <a:pPr>
                <a:defRPr/>
              </a:pPr>
              <a:t>04.11.2013</a:t>
            </a:fld>
            <a:endParaRPr lang="de-DE"/>
          </a:p>
        </p:txBody>
      </p:sp>
      <p:sp>
        <p:nvSpPr>
          <p:cNvPr id="3" name="Fußzeilenplatzhalter 4"/>
          <p:cNvSpPr>
            <a:spLocks noGrp="1"/>
          </p:cNvSpPr>
          <p:nvPr>
            <p:ph type="ftr" sz="quarter" idx="11"/>
          </p:nvPr>
        </p:nvSpPr>
        <p:spPr/>
        <p:txBody>
          <a:bodyPr/>
          <a:lstStyle>
            <a:lvl1pPr>
              <a:defRPr/>
            </a:lvl1pPr>
          </a:lstStyle>
          <a:p>
            <a:pPr>
              <a:defRPr/>
            </a:pPr>
            <a:endParaRPr lang="de-DE"/>
          </a:p>
        </p:txBody>
      </p:sp>
      <p:sp>
        <p:nvSpPr>
          <p:cNvPr id="4" name="Foliennummernplatzhalter 5"/>
          <p:cNvSpPr>
            <a:spLocks noGrp="1"/>
          </p:cNvSpPr>
          <p:nvPr>
            <p:ph type="sldNum" sz="quarter" idx="12"/>
          </p:nvPr>
        </p:nvSpPr>
        <p:spPr/>
        <p:txBody>
          <a:bodyPr/>
          <a:lstStyle>
            <a:lvl1pPr>
              <a:defRPr/>
            </a:lvl1pPr>
          </a:lstStyle>
          <a:p>
            <a:pPr>
              <a:defRPr/>
            </a:pPr>
            <a:fld id="{B14C788A-683F-4CB2-B8BE-00E7A9C97F62}" type="slidenum">
              <a:rPr lang="de-DE"/>
              <a:pPr>
                <a:defRPr/>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Obj" preserve="1">
  <p:cSld name="Titel, Text und Inhalt">
    <p:spTree>
      <p:nvGrpSpPr>
        <p:cNvPr id="1" name=""/>
        <p:cNvGrpSpPr/>
        <p:nvPr/>
      </p:nvGrpSpPr>
      <p:grpSpPr>
        <a:xfrm>
          <a:off x="0" y="0"/>
          <a:ext cx="0" cy="0"/>
          <a:chOff x="0" y="0"/>
          <a:chExt cx="0" cy="0"/>
        </a:xfrm>
      </p:grpSpPr>
      <p:sp>
        <p:nvSpPr>
          <p:cNvPr id="2" name="Titel 1"/>
          <p:cNvSpPr>
            <a:spLocks noGrp="1"/>
          </p:cNvSpPr>
          <p:nvPr>
            <p:ph type="title"/>
          </p:nvPr>
        </p:nvSpPr>
        <p:spPr>
          <a:xfrm>
            <a:off x="609600" y="228600"/>
            <a:ext cx="8153400" cy="990600"/>
          </a:xfrm>
        </p:spPr>
        <p:txBody>
          <a:bodyPr/>
          <a:lstStyle/>
          <a:p>
            <a:r>
              <a:rPr lang="de-DE"/>
              <a:t>Titelmasterformat durch Klicken bearbeiten</a:t>
            </a:r>
          </a:p>
        </p:txBody>
      </p:sp>
      <p:sp>
        <p:nvSpPr>
          <p:cNvPr id="3" name="Textplatzhalter 2"/>
          <p:cNvSpPr>
            <a:spLocks noGrp="1"/>
          </p:cNvSpPr>
          <p:nvPr>
            <p:ph type="body" sz="half" idx="1"/>
          </p:nvPr>
        </p:nvSpPr>
        <p:spPr>
          <a:xfrm>
            <a:off x="612775" y="1600200"/>
            <a:ext cx="4000500" cy="4525963"/>
          </a:xfrm>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765675" y="1600200"/>
            <a:ext cx="4000500" cy="4525963"/>
          </a:xfrm>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3"/>
          <p:cNvSpPr>
            <a:spLocks noGrp="1"/>
          </p:cNvSpPr>
          <p:nvPr>
            <p:ph type="dt" sz="half" idx="10"/>
          </p:nvPr>
        </p:nvSpPr>
        <p:spPr/>
        <p:txBody>
          <a:bodyPr/>
          <a:lstStyle>
            <a:lvl1pPr>
              <a:defRPr/>
            </a:lvl1pPr>
          </a:lstStyle>
          <a:p>
            <a:pPr>
              <a:defRPr/>
            </a:pPr>
            <a:fld id="{D236C212-7C49-47A8-A899-97A78816E6BF}" type="datetimeFigureOut">
              <a:rPr lang="de-DE"/>
              <a:pPr>
                <a:defRPr/>
              </a:pPr>
              <a:t>04.11.2013</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EA7EB422-F355-4E32-8056-CB0BDCA76225}" type="slidenum">
              <a:rPr lang="de-DE"/>
              <a:pPr>
                <a:defRPr/>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
        <p:nvSpPr>
          <p:cNvPr id="4" name="Datumsplatzhalter 7"/>
          <p:cNvSpPr>
            <a:spLocks noGrp="1"/>
          </p:cNvSpPr>
          <p:nvPr>
            <p:ph type="dt" sz="half" idx="10"/>
          </p:nvPr>
        </p:nvSpPr>
        <p:spPr/>
        <p:txBody>
          <a:bodyPr/>
          <a:lstStyle>
            <a:lvl1pPr>
              <a:defRPr/>
            </a:lvl1pPr>
          </a:lstStyle>
          <a:p>
            <a:pPr>
              <a:defRPr/>
            </a:pPr>
            <a:fld id="{34C69FC9-115F-4655-B58B-27197496D9FC}" type="datetimeFigureOut">
              <a:rPr lang="de-DE"/>
              <a:pPr>
                <a:defRPr/>
              </a:pPr>
              <a:t>04.11.2013</a:t>
            </a:fld>
            <a:endParaRPr lang="de-DE"/>
          </a:p>
        </p:txBody>
      </p:sp>
      <p:sp>
        <p:nvSpPr>
          <p:cNvPr id="5" name="Foliennummernplatzhalter 9"/>
          <p:cNvSpPr>
            <a:spLocks noGrp="1"/>
          </p:cNvSpPr>
          <p:nvPr>
            <p:ph type="sldNum" sz="quarter" idx="11"/>
          </p:nvPr>
        </p:nvSpPr>
        <p:spPr/>
        <p:txBody>
          <a:bodyPr/>
          <a:lstStyle>
            <a:lvl1pPr>
              <a:defRPr/>
            </a:lvl1pPr>
          </a:lstStyle>
          <a:p>
            <a:pPr>
              <a:defRPr/>
            </a:pPr>
            <a:fld id="{2809D3DD-8BA5-4F79-BC96-3100A0034D19}" type="slidenum">
              <a:rPr lang="de-DE"/>
              <a:pPr>
                <a:defRPr/>
              </a:pPr>
              <a:t>‹Nr.›</a:t>
            </a:fld>
            <a:endParaRPr lang="de-DE"/>
          </a:p>
        </p:txBody>
      </p:sp>
      <p:sp>
        <p:nvSpPr>
          <p:cNvPr id="6" name="Fußzeilenplatzhalter 11"/>
          <p:cNvSpPr>
            <a:spLocks noGrp="1"/>
          </p:cNvSpPr>
          <p:nvPr>
            <p:ph type="ftr" sz="quarter" idx="12"/>
          </p:nvPr>
        </p:nvSpPr>
        <p:spPr/>
        <p:txBody>
          <a:bodyPr/>
          <a:lstStyle>
            <a:lvl1pPr>
              <a:defRPr/>
            </a:lvl1pPr>
          </a:lstStyle>
          <a:p>
            <a:pPr>
              <a:defRPr/>
            </a:pPr>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7"/>
          <p:cNvSpPr>
            <a:spLocks noGrp="1"/>
          </p:cNvSpPr>
          <p:nvPr>
            <p:ph type="dt" sz="half" idx="10"/>
          </p:nvPr>
        </p:nvSpPr>
        <p:spPr/>
        <p:txBody>
          <a:bodyPr/>
          <a:lstStyle>
            <a:lvl1pPr>
              <a:defRPr/>
            </a:lvl1pPr>
          </a:lstStyle>
          <a:p>
            <a:pPr>
              <a:defRPr/>
            </a:pPr>
            <a:fld id="{05A130C6-59E2-4F8F-8644-A58738FDAD4C}" type="datetimeFigureOut">
              <a:rPr lang="de-DE"/>
              <a:pPr>
                <a:defRPr/>
              </a:pPr>
              <a:t>04.11.2013</a:t>
            </a:fld>
            <a:endParaRPr lang="de-DE"/>
          </a:p>
        </p:txBody>
      </p:sp>
      <p:sp>
        <p:nvSpPr>
          <p:cNvPr id="5" name="Foliennummernplatzhalter 9"/>
          <p:cNvSpPr>
            <a:spLocks noGrp="1"/>
          </p:cNvSpPr>
          <p:nvPr>
            <p:ph type="sldNum" sz="quarter" idx="11"/>
          </p:nvPr>
        </p:nvSpPr>
        <p:spPr/>
        <p:txBody>
          <a:bodyPr/>
          <a:lstStyle>
            <a:lvl1pPr>
              <a:defRPr/>
            </a:lvl1pPr>
          </a:lstStyle>
          <a:p>
            <a:pPr>
              <a:defRPr/>
            </a:pPr>
            <a:fld id="{D64F739E-4D1F-485C-A5EE-EFE1E7026E10}" type="slidenum">
              <a:rPr lang="de-DE"/>
              <a:pPr>
                <a:defRPr/>
              </a:pPr>
              <a:t>‹Nr.›</a:t>
            </a:fld>
            <a:endParaRPr lang="de-DE"/>
          </a:p>
        </p:txBody>
      </p:sp>
      <p:sp>
        <p:nvSpPr>
          <p:cNvPr id="6" name="Fußzeilenplatzhalter 11"/>
          <p:cNvSpPr>
            <a:spLocks noGrp="1"/>
          </p:cNvSpPr>
          <p:nvPr>
            <p:ph type="ftr" sz="quarter" idx="12"/>
          </p:nvPr>
        </p:nvSpPr>
        <p:spPr/>
        <p:txBody>
          <a:bodyPr/>
          <a:lstStyle>
            <a:lvl1pPr>
              <a:defRPr/>
            </a:lvl1pPr>
          </a:lstStyle>
          <a:p>
            <a:pPr>
              <a:defRPr/>
            </a:pPr>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Datumsplatzhalter 7"/>
          <p:cNvSpPr>
            <a:spLocks noGrp="1"/>
          </p:cNvSpPr>
          <p:nvPr>
            <p:ph type="dt" sz="half" idx="10"/>
          </p:nvPr>
        </p:nvSpPr>
        <p:spPr/>
        <p:txBody>
          <a:bodyPr/>
          <a:lstStyle>
            <a:lvl1pPr>
              <a:defRPr/>
            </a:lvl1pPr>
          </a:lstStyle>
          <a:p>
            <a:pPr>
              <a:defRPr/>
            </a:pPr>
            <a:fld id="{476F6418-BDF6-4E0E-9964-3E083E0515BF}" type="datetimeFigureOut">
              <a:rPr lang="de-DE"/>
              <a:pPr>
                <a:defRPr/>
              </a:pPr>
              <a:t>04.11.2013</a:t>
            </a:fld>
            <a:endParaRPr lang="de-DE"/>
          </a:p>
        </p:txBody>
      </p:sp>
      <p:sp>
        <p:nvSpPr>
          <p:cNvPr id="5" name="Foliennummernplatzhalter 9"/>
          <p:cNvSpPr>
            <a:spLocks noGrp="1"/>
          </p:cNvSpPr>
          <p:nvPr>
            <p:ph type="sldNum" sz="quarter" idx="11"/>
          </p:nvPr>
        </p:nvSpPr>
        <p:spPr/>
        <p:txBody>
          <a:bodyPr/>
          <a:lstStyle>
            <a:lvl1pPr>
              <a:defRPr/>
            </a:lvl1pPr>
          </a:lstStyle>
          <a:p>
            <a:pPr>
              <a:defRPr/>
            </a:pPr>
            <a:fld id="{64F0C8DF-3BBD-47AB-A5BD-919FE3DE8DDF}" type="slidenum">
              <a:rPr lang="de-DE"/>
              <a:pPr>
                <a:defRPr/>
              </a:pPr>
              <a:t>‹Nr.›</a:t>
            </a:fld>
            <a:endParaRPr lang="de-DE"/>
          </a:p>
        </p:txBody>
      </p:sp>
      <p:sp>
        <p:nvSpPr>
          <p:cNvPr id="6" name="Fußzeilenplatzhalter 11"/>
          <p:cNvSpPr>
            <a:spLocks noGrp="1"/>
          </p:cNvSpPr>
          <p:nvPr>
            <p:ph type="ftr" sz="quarter" idx="12"/>
          </p:nvPr>
        </p:nvSpPr>
        <p:spPr/>
        <p:txBody>
          <a:bodyPr/>
          <a:lstStyle>
            <a:lvl1pPr>
              <a:defRPr/>
            </a:lvl1pPr>
          </a:lstStyle>
          <a:p>
            <a:pPr>
              <a:defRPr/>
            </a:pPr>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elplatzhalter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DE" smtClean="0"/>
              <a:t>Titelmasterformat durch Klicken bearbeiten</a:t>
            </a:r>
            <a:endParaRPr lang="en-US" smtClean="0"/>
          </a:p>
        </p:txBody>
      </p:sp>
      <p:sp>
        <p:nvSpPr>
          <p:cNvPr id="1027" name="Textplatzhalter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smtClean="0"/>
          </a:p>
        </p:txBody>
      </p:sp>
      <p:sp>
        <p:nvSpPr>
          <p:cNvPr id="13" name="Datumsplatzhalter 3"/>
          <p:cNvSpPr>
            <a:spLocks noGrp="1"/>
          </p:cNvSpPr>
          <p:nvPr>
            <p:ph type="dt" sz="half" idx="2"/>
          </p:nvPr>
        </p:nvSpPr>
        <p:spPr>
          <a:xfrm>
            <a:off x="6553200" y="6248400"/>
            <a:ext cx="2209800" cy="365125"/>
          </a:xfrm>
          <a:prstGeom prst="rect">
            <a:avLst/>
          </a:prstGeom>
        </p:spPr>
        <p:txBody>
          <a:bodyPr vert="horz" anchor="ctr" anchorCtr="0"/>
          <a:lstStyle>
            <a:lvl1pPr algn="l" fontAlgn="auto">
              <a:spcBef>
                <a:spcPts val="0"/>
              </a:spcBef>
              <a:spcAft>
                <a:spcPts val="0"/>
              </a:spcAft>
              <a:defRPr sz="1400">
                <a:solidFill>
                  <a:schemeClr val="tx2"/>
                </a:solidFill>
                <a:latin typeface="+mn-lt"/>
                <a:cs typeface="+mn-cs"/>
              </a:defRPr>
            </a:lvl1pPr>
          </a:lstStyle>
          <a:p>
            <a:pPr>
              <a:defRPr/>
            </a:pPr>
            <a:fld id="{C7ADC0B4-487E-48FD-AFBE-595201E1FA2C}" type="datetimeFigureOut">
              <a:rPr lang="de-DE"/>
              <a:pPr>
                <a:defRPr/>
              </a:pPr>
              <a:t>04.11.2013</a:t>
            </a:fld>
            <a:endParaRPr lang="de-DE"/>
          </a:p>
        </p:txBody>
      </p:sp>
      <p:sp>
        <p:nvSpPr>
          <p:cNvPr id="15" name="Fußzeilenplatzhalter 4"/>
          <p:cNvSpPr>
            <a:spLocks noGrp="1"/>
          </p:cNvSpPr>
          <p:nvPr>
            <p:ph type="ftr" sz="quarter" idx="3"/>
          </p:nvPr>
        </p:nvSpPr>
        <p:spPr>
          <a:xfrm>
            <a:off x="457200" y="6248400"/>
            <a:ext cx="5573713" cy="365125"/>
          </a:xfrm>
          <a:prstGeom prst="rect">
            <a:avLst/>
          </a:prstGeom>
        </p:spPr>
        <p:txBody>
          <a:bodyPr vert="horz" anchor="ctr"/>
          <a:lstStyle>
            <a:lvl1pPr algn="r" fontAlgn="auto">
              <a:spcBef>
                <a:spcPts val="0"/>
              </a:spcBef>
              <a:spcAft>
                <a:spcPts val="0"/>
              </a:spcAft>
              <a:defRPr sz="1400">
                <a:solidFill>
                  <a:schemeClr val="tx2"/>
                </a:solidFill>
                <a:latin typeface="+mn-lt"/>
                <a:cs typeface="+mn-cs"/>
              </a:defRPr>
            </a:lvl1pPr>
          </a:lstStyle>
          <a:p>
            <a:pPr>
              <a:defRPr/>
            </a:pPr>
            <a:endParaRPr lang="de-DE"/>
          </a:p>
        </p:txBody>
      </p:sp>
      <p:sp>
        <p:nvSpPr>
          <p:cNvPr id="16" name="Foliennummernplatzhalter 5"/>
          <p:cNvSpPr>
            <a:spLocks noGrp="1"/>
          </p:cNvSpPr>
          <p:nvPr>
            <p:ph type="sldNum" sz="quarter" idx="4"/>
          </p:nvPr>
        </p:nvSpPr>
        <p:spPr>
          <a:xfrm rot="5400000">
            <a:off x="5989638" y="144462"/>
            <a:ext cx="533400" cy="244475"/>
          </a:xfrm>
          <a:prstGeom prst="rect">
            <a:avLst/>
          </a:prstGeom>
        </p:spPr>
        <p:txBody>
          <a:bodyPr vert="horz" anchor="ctr" anchorCtr="0">
            <a:normAutofit/>
          </a:bodyPr>
          <a:lstStyle>
            <a:lvl1pPr algn="ctr" fontAlgn="auto">
              <a:spcBef>
                <a:spcPts val="0"/>
              </a:spcBef>
              <a:spcAft>
                <a:spcPts val="0"/>
              </a:spcAft>
              <a:defRPr sz="1400" b="1">
                <a:solidFill>
                  <a:srgbClr val="FFFFFF"/>
                </a:solidFill>
                <a:latin typeface="+mn-lt"/>
                <a:cs typeface="+mn-cs"/>
              </a:defRPr>
            </a:lvl1pPr>
          </a:lstStyle>
          <a:p>
            <a:pPr>
              <a:defRPr/>
            </a:pPr>
            <a:fld id="{FE2DFABC-F376-4836-A6B3-ABCEA8E1C2F5}" type="slidenum">
              <a:rPr lang="de-DE"/>
              <a:pPr>
                <a:defRPr/>
              </a:pPr>
              <a:t>‹Nr.›</a:t>
            </a:fld>
            <a:endParaRPr lang="de-DE"/>
          </a:p>
        </p:txBody>
      </p:sp>
    </p:spTree>
  </p:cSld>
  <p:clrMap bg1="lt1" tx1="dk1" bg2="lt2" tx2="dk2" accent1="accent1" accent2="accent2" accent3="accent3" accent4="accent4" accent5="accent5" accent6="accent6" hlink="hlink" folHlink="folHlink"/>
  <p:sldLayoutIdLst>
    <p:sldLayoutId id="2147483732" r:id="rId1"/>
    <p:sldLayoutId id="2147483733" r:id="rId2"/>
    <p:sldLayoutId id="2147483717" r:id="rId3"/>
    <p:sldLayoutId id="2147483718" r:id="rId4"/>
    <p:sldLayoutId id="2147483719" r:id="rId5"/>
    <p:sldLayoutId id="2147483720" r:id="rId6"/>
  </p:sldLayoutIdLst>
  <p:txStyles>
    <p:titleStyle>
      <a:lvl1pPr algn="l" rtl="0" eaLnBrk="0" fontAlgn="base" hangingPunct="0">
        <a:spcBef>
          <a:spcPct val="0"/>
        </a:spcBef>
        <a:spcAft>
          <a:spcPct val="0"/>
        </a:spcAft>
        <a:defRPr sz="4400" kern="1200">
          <a:solidFill>
            <a:schemeClr val="tx2"/>
          </a:solidFill>
          <a:latin typeface="Arial" charset="0"/>
          <a:ea typeface="+mj-ea"/>
          <a:cs typeface="+mj-cs"/>
        </a:defRPr>
      </a:lvl1pPr>
      <a:lvl2pPr algn="l" rtl="0" eaLnBrk="0" fontAlgn="base" hangingPunct="0">
        <a:spcBef>
          <a:spcPct val="0"/>
        </a:spcBef>
        <a:spcAft>
          <a:spcPct val="0"/>
        </a:spcAft>
        <a:defRPr sz="4400">
          <a:solidFill>
            <a:schemeClr val="tx2"/>
          </a:solidFill>
          <a:latin typeface="Arial" charset="0"/>
        </a:defRPr>
      </a:lvl2pPr>
      <a:lvl3pPr algn="l" rtl="0" eaLnBrk="0" fontAlgn="base" hangingPunct="0">
        <a:spcBef>
          <a:spcPct val="0"/>
        </a:spcBef>
        <a:spcAft>
          <a:spcPct val="0"/>
        </a:spcAft>
        <a:defRPr sz="4400">
          <a:solidFill>
            <a:schemeClr val="tx2"/>
          </a:solidFill>
          <a:latin typeface="Arial" charset="0"/>
        </a:defRPr>
      </a:lvl3pPr>
      <a:lvl4pPr algn="l" rtl="0" eaLnBrk="0" fontAlgn="base" hangingPunct="0">
        <a:spcBef>
          <a:spcPct val="0"/>
        </a:spcBef>
        <a:spcAft>
          <a:spcPct val="0"/>
        </a:spcAft>
        <a:defRPr sz="4400">
          <a:solidFill>
            <a:schemeClr val="tx2"/>
          </a:solidFill>
          <a:latin typeface="Arial" charset="0"/>
        </a:defRPr>
      </a:lvl4pPr>
      <a:lvl5pPr algn="l" rtl="0" eaLnBrk="0" fontAlgn="base" hangingPunct="0">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Arial" charset="0"/>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Arial" charset="0"/>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Arial" charset="0"/>
          <a:ea typeface="+mn-ea"/>
          <a:cs typeface="+mn-cs"/>
        </a:defRPr>
      </a:lvl3pPr>
      <a:lvl4pPr marL="1371600" indent="-228600" algn="l" rtl="0" eaLnBrk="0" fontAlgn="base" hangingPunct="0">
        <a:spcBef>
          <a:spcPts val="400"/>
        </a:spcBef>
        <a:spcAft>
          <a:spcPct val="0"/>
        </a:spcAft>
        <a:buClr>
          <a:srgbClr val="A5AB81"/>
        </a:buClr>
        <a:buSzPct val="75000"/>
        <a:buFont typeface="Wingdings" pitchFamily="2" charset="2"/>
        <a:buChar char=""/>
        <a:defRPr sz="2000" kern="1200">
          <a:solidFill>
            <a:schemeClr val="tx1"/>
          </a:solidFill>
          <a:latin typeface="Arial" charset="0"/>
          <a:ea typeface="+mn-ea"/>
          <a:cs typeface="+mn-cs"/>
        </a:defRPr>
      </a:lvl4pPr>
      <a:lvl5pPr marL="1828800" indent="-228600" algn="l" rtl="0" eaLnBrk="0" fontAlgn="base" hangingPunct="0">
        <a:spcBef>
          <a:spcPts val="400"/>
        </a:spcBef>
        <a:spcAft>
          <a:spcPct val="0"/>
        </a:spcAft>
        <a:buClr>
          <a:srgbClr val="D8B25C"/>
        </a:buClr>
        <a:buSzPct val="65000"/>
        <a:buFont typeface="Wingdings" pitchFamily="2" charset="2"/>
        <a:buChar char=""/>
        <a:defRPr sz="2000" kern="1200">
          <a:solidFill>
            <a:schemeClr val="tx1"/>
          </a:solidFill>
          <a:latin typeface="Arial" charset="0"/>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hteck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hteck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hteck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197" name="Titelplatzhalter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DE" smtClean="0"/>
              <a:t>Titelmasterformat durch Klicken bearbeiten</a:t>
            </a:r>
            <a:endParaRPr lang="en-US" smtClean="0"/>
          </a:p>
        </p:txBody>
      </p:sp>
      <p:sp>
        <p:nvSpPr>
          <p:cNvPr id="8198" name="Textplatzhalter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smtClean="0"/>
          </a:p>
        </p:txBody>
      </p:sp>
      <p:sp>
        <p:nvSpPr>
          <p:cNvPr id="10" name="Datumsplatzhalter 7"/>
          <p:cNvSpPr>
            <a:spLocks noGrp="1"/>
          </p:cNvSpPr>
          <p:nvPr>
            <p:ph type="dt" sz="half" idx="2"/>
          </p:nvPr>
        </p:nvSpPr>
        <p:spPr>
          <a:xfrm>
            <a:off x="6096000" y="6248400"/>
            <a:ext cx="2667000" cy="365125"/>
          </a:xfrm>
          <a:prstGeom prst="rect">
            <a:avLst/>
          </a:prstGeom>
        </p:spPr>
        <p:txBody>
          <a:bodyPr vert="horz" rtlCol="0" anchor="ctr" anchorCtr="0"/>
          <a:lstStyle>
            <a:lvl1pPr algn="l" fontAlgn="auto">
              <a:spcBef>
                <a:spcPts val="0"/>
              </a:spcBef>
              <a:spcAft>
                <a:spcPts val="0"/>
              </a:spcAft>
              <a:defRPr sz="1400">
                <a:solidFill>
                  <a:schemeClr val="tx2"/>
                </a:solidFill>
                <a:latin typeface="+mn-lt"/>
                <a:cs typeface="+mn-cs"/>
              </a:defRPr>
            </a:lvl1pPr>
          </a:lstStyle>
          <a:p>
            <a:pPr>
              <a:defRPr/>
            </a:pPr>
            <a:fld id="{32EB42E4-5B3A-4C5C-8549-015A0A92C8FC}" type="datetimeFigureOut">
              <a:rPr lang="de-DE"/>
              <a:pPr>
                <a:defRPr/>
              </a:pPr>
              <a:t>04.11.2013</a:t>
            </a:fld>
            <a:endParaRPr lang="de-DE"/>
          </a:p>
        </p:txBody>
      </p:sp>
      <p:sp>
        <p:nvSpPr>
          <p:cNvPr id="11" name="Foliennummernplatzhalter 9"/>
          <p:cNvSpPr>
            <a:spLocks noGrp="1"/>
          </p:cNvSpPr>
          <p:nvPr>
            <p:ph type="sldNum" sz="quarter" idx="4"/>
          </p:nvPr>
        </p:nvSpPr>
        <p:spPr>
          <a:xfrm>
            <a:off x="0" y="1271588"/>
            <a:ext cx="533400" cy="244475"/>
          </a:xfrm>
          <a:prstGeom prst="rect">
            <a:avLst/>
          </a:prstGeom>
        </p:spPr>
        <p:txBody>
          <a:bodyPr vert="horz" rtlCol="0" anchor="ctr" anchorCtr="0">
            <a:normAutofit/>
          </a:bodyPr>
          <a:lstStyle>
            <a:lvl1pPr algn="ctr" fontAlgn="auto">
              <a:spcBef>
                <a:spcPts val="0"/>
              </a:spcBef>
              <a:spcAft>
                <a:spcPts val="0"/>
              </a:spcAft>
              <a:defRPr sz="1400" b="1">
                <a:solidFill>
                  <a:srgbClr val="FFFFFF"/>
                </a:solidFill>
                <a:latin typeface="+mn-lt"/>
                <a:cs typeface="+mn-cs"/>
              </a:defRPr>
            </a:lvl1pPr>
          </a:lstStyle>
          <a:p>
            <a:pPr>
              <a:defRPr/>
            </a:pPr>
            <a:fld id="{B70A6093-8124-45FC-868B-4C9FF36F135F}" type="slidenum">
              <a:rPr lang="de-DE"/>
              <a:pPr>
                <a:defRPr/>
              </a:pPr>
              <a:t>‹Nr.›</a:t>
            </a:fld>
            <a:endParaRPr lang="de-DE"/>
          </a:p>
        </p:txBody>
      </p:sp>
      <p:sp>
        <p:nvSpPr>
          <p:cNvPr id="12" name="Fußzeilenplatzhalter 11"/>
          <p:cNvSpPr>
            <a:spLocks noGrp="1"/>
          </p:cNvSpPr>
          <p:nvPr>
            <p:ph type="ftr" sz="quarter" idx="3"/>
          </p:nvPr>
        </p:nvSpPr>
        <p:spPr>
          <a:xfrm>
            <a:off x="609600" y="6248400"/>
            <a:ext cx="5421313" cy="365125"/>
          </a:xfrm>
          <a:prstGeom prst="rect">
            <a:avLst/>
          </a:prstGeom>
        </p:spPr>
        <p:txBody>
          <a:bodyPr vert="horz" rtlCol="0" anchor="ctr"/>
          <a:lstStyle>
            <a:lvl1pPr algn="r" fontAlgn="auto">
              <a:spcBef>
                <a:spcPts val="0"/>
              </a:spcBef>
              <a:spcAft>
                <a:spcPts val="0"/>
              </a:spcAft>
              <a:defRPr sz="1400">
                <a:solidFill>
                  <a:schemeClr val="tx2"/>
                </a:solidFill>
                <a:latin typeface="+mn-lt"/>
                <a:cs typeface="+mn-cs"/>
              </a:defRPr>
            </a:lvl1pPr>
          </a:lstStyle>
          <a:p>
            <a:pPr>
              <a:defRPr/>
            </a:pPr>
            <a:endParaRPr lang="de-DE"/>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charset="0"/>
        </a:defRPr>
      </a:lvl2pPr>
      <a:lvl3pPr algn="l" rtl="0" eaLnBrk="0" fontAlgn="base" hangingPunct="0">
        <a:spcBef>
          <a:spcPct val="0"/>
        </a:spcBef>
        <a:spcAft>
          <a:spcPct val="0"/>
        </a:spcAft>
        <a:defRPr sz="4400">
          <a:solidFill>
            <a:schemeClr val="tx2"/>
          </a:solidFill>
          <a:latin typeface="Arial" charset="0"/>
        </a:defRPr>
      </a:lvl3pPr>
      <a:lvl4pPr algn="l" rtl="0" eaLnBrk="0" fontAlgn="base" hangingPunct="0">
        <a:spcBef>
          <a:spcPct val="0"/>
        </a:spcBef>
        <a:spcAft>
          <a:spcPct val="0"/>
        </a:spcAft>
        <a:defRPr sz="4400">
          <a:solidFill>
            <a:schemeClr val="tx2"/>
          </a:solidFill>
          <a:latin typeface="Arial" charset="0"/>
        </a:defRPr>
      </a:lvl4pPr>
      <a:lvl5pPr algn="l" rtl="0" eaLnBrk="0" fontAlgn="base" hangingPunct="0">
        <a:spcBef>
          <a:spcPct val="0"/>
        </a:spcBef>
        <a:spcAft>
          <a:spcPct val="0"/>
        </a:spcAft>
        <a:defRPr sz="4400">
          <a:solidFill>
            <a:schemeClr val="tx2"/>
          </a:solidFill>
          <a:latin typeface="Arial" charset="0"/>
        </a:defRPr>
      </a:lvl5pPr>
      <a:lvl6pPr marL="457200" algn="l" rtl="0" eaLnBrk="0" fontAlgn="base" hangingPunct="0">
        <a:spcBef>
          <a:spcPct val="0"/>
        </a:spcBef>
        <a:spcAft>
          <a:spcPct val="0"/>
        </a:spcAft>
        <a:defRPr sz="4400">
          <a:solidFill>
            <a:schemeClr val="tx2"/>
          </a:solidFill>
          <a:latin typeface="Arial" charset="0"/>
        </a:defRPr>
      </a:lvl6pPr>
      <a:lvl7pPr marL="914400" algn="l" rtl="0" eaLnBrk="0" fontAlgn="base" hangingPunct="0">
        <a:spcBef>
          <a:spcPct val="0"/>
        </a:spcBef>
        <a:spcAft>
          <a:spcPct val="0"/>
        </a:spcAft>
        <a:defRPr sz="4400">
          <a:solidFill>
            <a:schemeClr val="tx2"/>
          </a:solidFill>
          <a:latin typeface="Arial" charset="0"/>
        </a:defRPr>
      </a:lvl7pPr>
      <a:lvl8pPr marL="1371600" algn="l" rtl="0" eaLnBrk="0" fontAlgn="base" hangingPunct="0">
        <a:spcBef>
          <a:spcPct val="0"/>
        </a:spcBef>
        <a:spcAft>
          <a:spcPct val="0"/>
        </a:spcAft>
        <a:defRPr sz="4400">
          <a:solidFill>
            <a:schemeClr val="tx2"/>
          </a:solidFill>
          <a:latin typeface="Arial" charset="0"/>
        </a:defRPr>
      </a:lvl8pPr>
      <a:lvl9pPr marL="1828800" algn="l" rtl="0" eaLnBrk="0" fontAlgn="base" hangingPunct="0">
        <a:spcBef>
          <a:spcPct val="0"/>
        </a:spcBef>
        <a:spcAft>
          <a:spcPct val="0"/>
        </a:spcAft>
        <a:defRPr sz="4400">
          <a:solidFill>
            <a:schemeClr val="tx2"/>
          </a:solidFill>
          <a:latin typeface="Arial" charset="0"/>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a:solidFill>
            <a:schemeClr val="tx1"/>
          </a:solidFill>
          <a:latin typeface="+mn-lt"/>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a:solidFill>
            <a:schemeClr val="tx1"/>
          </a:solidFill>
          <a:latin typeface="+mn-lt"/>
        </a:defRPr>
      </a:lvl3pPr>
      <a:lvl4pPr marL="1371600" indent="-228600" algn="l" rtl="0" eaLnBrk="0" fontAlgn="base" hangingPunct="0">
        <a:spcBef>
          <a:spcPts val="400"/>
        </a:spcBef>
        <a:spcAft>
          <a:spcPct val="0"/>
        </a:spcAft>
        <a:buClr>
          <a:srgbClr val="A5AB81"/>
        </a:buClr>
        <a:buSzPct val="75000"/>
        <a:buFont typeface="Wingdings" pitchFamily="2" charset="2"/>
        <a:buChar char=""/>
        <a:defRPr sz="2000">
          <a:solidFill>
            <a:schemeClr val="tx1"/>
          </a:solidFill>
          <a:latin typeface="+mn-lt"/>
        </a:defRPr>
      </a:lvl4pPr>
      <a:lvl5pPr marL="1828800" indent="-228600" algn="l" rtl="0" eaLnBrk="0" fontAlgn="base" hangingPunct="0">
        <a:spcBef>
          <a:spcPts val="400"/>
        </a:spcBef>
        <a:spcAft>
          <a:spcPct val="0"/>
        </a:spcAft>
        <a:buClr>
          <a:srgbClr val="D8B25C"/>
        </a:buClr>
        <a:buSzPct val="65000"/>
        <a:buFont typeface="Wingdings" pitchFamily="2" charset="2"/>
        <a:buChar char=""/>
        <a:defRPr sz="2000">
          <a:solidFill>
            <a:schemeClr val="tx1"/>
          </a:solidFill>
          <a:latin typeface="+mn-lt"/>
        </a:defRPr>
      </a:lvl5pPr>
      <a:lvl6pPr marL="2286000" indent="-228600" algn="l" rtl="0" eaLnBrk="0" fontAlgn="base" hangingPunct="0">
        <a:spcBef>
          <a:spcPts val="400"/>
        </a:spcBef>
        <a:spcAft>
          <a:spcPct val="0"/>
        </a:spcAft>
        <a:buClr>
          <a:srgbClr val="D8B25C"/>
        </a:buClr>
        <a:buSzPct val="65000"/>
        <a:buFont typeface="Wingdings" pitchFamily="2" charset="2"/>
        <a:buChar char=""/>
        <a:defRPr sz="2000">
          <a:solidFill>
            <a:schemeClr val="tx1"/>
          </a:solidFill>
          <a:latin typeface="+mn-lt"/>
        </a:defRPr>
      </a:lvl6pPr>
      <a:lvl7pPr marL="2743200" indent="-228600" algn="l" rtl="0" eaLnBrk="0" fontAlgn="base" hangingPunct="0">
        <a:spcBef>
          <a:spcPts val="400"/>
        </a:spcBef>
        <a:spcAft>
          <a:spcPct val="0"/>
        </a:spcAft>
        <a:buClr>
          <a:srgbClr val="D8B25C"/>
        </a:buClr>
        <a:buSzPct val="65000"/>
        <a:buFont typeface="Wingdings" pitchFamily="2" charset="2"/>
        <a:buChar char=""/>
        <a:defRPr sz="2000">
          <a:solidFill>
            <a:schemeClr val="tx1"/>
          </a:solidFill>
          <a:latin typeface="+mn-lt"/>
        </a:defRPr>
      </a:lvl7pPr>
      <a:lvl8pPr marL="3200400" indent="-228600" algn="l" rtl="0" eaLnBrk="0" fontAlgn="base" hangingPunct="0">
        <a:spcBef>
          <a:spcPts val="400"/>
        </a:spcBef>
        <a:spcAft>
          <a:spcPct val="0"/>
        </a:spcAft>
        <a:buClr>
          <a:srgbClr val="D8B25C"/>
        </a:buClr>
        <a:buSzPct val="65000"/>
        <a:buFont typeface="Wingdings" pitchFamily="2" charset="2"/>
        <a:buChar char=""/>
        <a:defRPr sz="2000">
          <a:solidFill>
            <a:schemeClr val="tx1"/>
          </a:solidFill>
          <a:latin typeface="+mn-lt"/>
        </a:defRPr>
      </a:lvl8pPr>
      <a:lvl9pPr marL="3657600" indent="-228600" algn="l" rtl="0" eaLnBrk="0" fontAlgn="base" hangingPunct="0">
        <a:spcBef>
          <a:spcPts val="400"/>
        </a:spcBef>
        <a:spcAft>
          <a:spcPct val="0"/>
        </a:spcAft>
        <a:buClr>
          <a:srgbClr val="D8B25C"/>
        </a:buClr>
        <a:buSzPct val="65000"/>
        <a:buFont typeface="Wingdings" pitchFamily="2" charset="2"/>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s>
</file>

<file path=ppt/slides/_rels/slide11.xml.rels><?xml version="1.0" encoding="UTF-8" standalone="yes"?>
<Relationships xmlns="http://schemas.openxmlformats.org/package/2006/relationships"><Relationship Id="rId2" Type="http://schemas.openxmlformats.org/officeDocument/2006/relationships/hyperlink" Target="http://www.seilnacht.com/Lexikon/carbons.html" TargetMode="Externa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hyperlink" Target="http://www.hamm-chemie.de/j11/j11re/carbonsaeuren.htm" TargetMode="Externa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de.wikipedia.org/wiki/Ascorbins%C3%A4ure" TargetMode="External"/><Relationship Id="rId2" Type="http://schemas.openxmlformats.org/officeDocument/2006/relationships/hyperlink" Target="http://www.netdoktor.de/Gesund-Leben/Ernaehrung/Vitamine+Co/Vitamine-Tagesbedarf-2363.html" TargetMode="External"/><Relationship Id="rId1" Type="http://schemas.openxmlformats.org/officeDocument/2006/relationships/slideLayout" Target="../slideLayouts/slideLayout4.xml"/><Relationship Id="rId4" Type="http://schemas.openxmlformats.org/officeDocument/2006/relationships/hyperlink" Target="http://www.pflege-abc.info/pflege-abc/artikel/tagesbedarf_vitamine.html"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hyperlink" Target="http://www.chemieunterricht.de/dc2/haus/orgsren.htm" TargetMode="External"/><Relationship Id="rId2" Type="http://schemas.openxmlformats.org/officeDocument/2006/relationships/hyperlink" Target="http://www2.chemie.uni-erlangen.de/projects/vsc/chemie-mediziner-neu/carbonyl/carbonsaeuren.html" TargetMode="External"/><Relationship Id="rId1" Type="http://schemas.openxmlformats.org/officeDocument/2006/relationships/slideLayout" Target="../slideLayouts/slideLayout5.xml"/><Relationship Id="rId4" Type="http://schemas.openxmlformats.org/officeDocument/2006/relationships/image" Target="../media/image20.jpeg"/></Relationships>
</file>

<file path=ppt/slides/_rels/slide16.xml.rels><?xml version="1.0" encoding="UTF-8" standalone="yes"?>
<Relationships xmlns="http://schemas.openxmlformats.org/package/2006/relationships"><Relationship Id="rId8" Type="http://schemas.openxmlformats.org/officeDocument/2006/relationships/hyperlink" Target="//commons.wikimedia.org/wiki/File:%C3%96ls%C3%A4ure.svg" TargetMode="External"/><Relationship Id="rId3" Type="http://schemas.openxmlformats.org/officeDocument/2006/relationships/image" Target="../media/image21.png"/><Relationship Id="rId7" Type="http://schemas.openxmlformats.org/officeDocument/2006/relationships/image" Target="../media/image23.png"/><Relationship Id="rId12" Type="http://schemas.openxmlformats.org/officeDocument/2006/relationships/hyperlink" Target="http://de.wikipedia.org/wiki/Carbons%C3%A4uren" TargetMode="External"/><Relationship Id="rId2" Type="http://schemas.openxmlformats.org/officeDocument/2006/relationships/hyperlink" Target="//commons.wikimedia.org/wiki/File:Essigs%C3%A4ure_Skelett.svg" TargetMode="External"/><Relationship Id="rId1" Type="http://schemas.openxmlformats.org/officeDocument/2006/relationships/slideLayout" Target="../slideLayouts/slideLayout5.xml"/><Relationship Id="rId6" Type="http://schemas.openxmlformats.org/officeDocument/2006/relationships/hyperlink" Target="//commons.wikimedia.org/wiki/File:Butters%C3%A4ure_Skelett.svg" TargetMode="External"/><Relationship Id="rId11" Type="http://schemas.openxmlformats.org/officeDocument/2006/relationships/image" Target="../media/image25.png"/><Relationship Id="rId5" Type="http://schemas.openxmlformats.org/officeDocument/2006/relationships/image" Target="../media/image22.png"/><Relationship Id="rId10" Type="http://schemas.openxmlformats.org/officeDocument/2006/relationships/hyperlink" Target="//commons.wikimedia.org/wiki/File:Oxals%C3%A4ure2.svg" TargetMode="External"/><Relationship Id="rId4" Type="http://schemas.openxmlformats.org/officeDocument/2006/relationships/hyperlink" Target="//commons.wikimedia.org/wiki/File:Acryls%C3%A4ure.svg" TargetMode="External"/><Relationship Id="rId9" Type="http://schemas.openxmlformats.org/officeDocument/2006/relationships/image" Target="../media/image2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hyperlink" Target="http://www.chemieunterricht.de/dc2/haus/orgsren.htm" TargetMode="External"/><Relationship Id="rId2" Type="http://schemas.openxmlformats.org/officeDocument/2006/relationships/image" Target="../media/image26.jpe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hyperlink" Target="http://de.wikibooks.org/wiki/Organische_Chemie_f%C3%BCr_Sch%C3%BCler/_Carbons%C3%A4uren" TargetMode="External"/><Relationship Id="rId7" Type="http://schemas.openxmlformats.org/officeDocument/2006/relationships/hyperlink" Target="http://www.bs-wiki.de/mediawiki/index.php?title=Ascorbins%C3%A4ure" TargetMode="External"/><Relationship Id="rId2" Type="http://schemas.openxmlformats.org/officeDocument/2006/relationships/hyperlink" Target="http://de.wikipedia.org/wiki/Ascorbins%C3%A4ure" TargetMode="External"/><Relationship Id="rId1" Type="http://schemas.openxmlformats.org/officeDocument/2006/relationships/slideLayout" Target="../slideLayouts/slideLayout5.xml"/><Relationship Id="rId6" Type="http://schemas.openxmlformats.org/officeDocument/2006/relationships/hyperlink" Target="http://de.wikipedia.org/wiki/Carbons%C3%A4uren" TargetMode="External"/><Relationship Id="rId5" Type="http://schemas.openxmlformats.org/officeDocument/2006/relationships/hyperlink" Target="http://www.chemieunterricht.de/dc2/haus/orgsren.htm" TargetMode="External"/><Relationship Id="rId4" Type="http://schemas.openxmlformats.org/officeDocument/2006/relationships/hyperlink" Target="http://german.alibaba.com/products/vitamin-c-price.html"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www.bs-wiki.de/mediawiki/index.php?title=Carbons%C3%A4ure"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www.bs-wiki.de/mediawiki/index.php?title=Carbons%C3%A4ure" TargetMode="External"/><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8.jpeg"/><Relationship Id="rId7" Type="http://schemas.openxmlformats.org/officeDocument/2006/relationships/image" Target="../media/image12.jpeg"/><Relationship Id="rId2" Type="http://schemas.openxmlformats.org/officeDocument/2006/relationships/image" Target="../media/image7.jpeg"/><Relationship Id="rId1" Type="http://schemas.openxmlformats.org/officeDocument/2006/relationships/slideLayout" Target="../slideLayouts/slideLayout4.xml"/><Relationship Id="rId6" Type="http://schemas.openxmlformats.org/officeDocument/2006/relationships/image" Target="../media/image11.jpeg"/><Relationship Id="rId11" Type="http://schemas.openxmlformats.org/officeDocument/2006/relationships/image" Target="../media/image16.jpeg"/><Relationship Id="rId5" Type="http://schemas.openxmlformats.org/officeDocument/2006/relationships/image" Target="../media/image10.jpeg"/><Relationship Id="rId10" Type="http://schemas.openxmlformats.org/officeDocument/2006/relationships/image" Target="../media/image15.jpeg"/><Relationship Id="rId4" Type="http://schemas.openxmlformats.org/officeDocument/2006/relationships/image" Target="../media/image9.jpeg"/><Relationship Id="rId9" Type="http://schemas.openxmlformats.org/officeDocument/2006/relationships/image" Target="../media/image14.jpeg"/></Relationships>
</file>

<file path=ppt/slides/_rels/slide6.xml.rels><?xml version="1.0" encoding="UTF-8" standalone="yes"?>
<Relationships xmlns="http://schemas.openxmlformats.org/package/2006/relationships"><Relationship Id="rId2" Type="http://schemas.openxmlformats.org/officeDocument/2006/relationships/hyperlink" Target="http://www.oci.uzh.ch/group.pages/robinson/lectures/AC_BII/Kap11/kap11.html"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hyperlink" Target="http://www2.chemie.uni-erlangen.de/projects/vsc/chemie-mediziner-neu/carbonyl/carbonsaeuren.html" TargetMode="Externa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hyperlink" Target="http://www.seilnacht.com/Lexikon/carbons.html"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idx="4294967295"/>
          </p:nvPr>
        </p:nvSpPr>
        <p:spPr>
          <a:xfrm>
            <a:off x="0" y="0"/>
            <a:ext cx="9144000" cy="892175"/>
          </a:xfrm>
        </p:spPr>
        <p:txBody>
          <a:bodyPr anchor="b">
            <a:normAutofit/>
          </a:bodyPr>
          <a:lstStyle/>
          <a:p>
            <a:pPr algn="ctr" eaLnBrk="1" fontAlgn="auto" hangingPunct="1">
              <a:spcAft>
                <a:spcPts val="0"/>
              </a:spcAft>
              <a:defRPr/>
            </a:pPr>
            <a:r>
              <a:rPr lang="de-DE" kern="1200" cap="all" dirty="0"/>
              <a:t>Carbonsäuren</a:t>
            </a:r>
          </a:p>
        </p:txBody>
      </p:sp>
      <p:sp>
        <p:nvSpPr>
          <p:cNvPr id="21506" name="Text Box 7"/>
          <p:cNvSpPr txBox="1">
            <a:spLocks noChangeArrowheads="1"/>
          </p:cNvSpPr>
          <p:nvPr/>
        </p:nvSpPr>
        <p:spPr bwMode="auto">
          <a:xfrm>
            <a:off x="0" y="3141663"/>
            <a:ext cx="9144000" cy="366712"/>
          </a:xfrm>
          <a:prstGeom prst="rect">
            <a:avLst/>
          </a:prstGeom>
          <a:noFill/>
          <a:ln w="9525">
            <a:noFill/>
            <a:miter lim="800000"/>
            <a:headEnd/>
            <a:tailEnd/>
          </a:ln>
        </p:spPr>
        <p:txBody>
          <a:bodyPr>
            <a:spAutoFit/>
          </a:bodyPr>
          <a:lstStyle/>
          <a:p>
            <a:pPr algn="ctr"/>
            <a:r>
              <a:rPr lang="de-DE"/>
              <a:t>Referierende: Martina Zamorowski, Roxana Harnisch, René Gareis</a:t>
            </a:r>
          </a:p>
        </p:txBody>
      </p:sp>
      <p:pic>
        <p:nvPicPr>
          <p:cNvPr id="21507" name="Picture 9" descr="zitronensaeure"/>
          <p:cNvPicPr>
            <a:picLocks noChangeAspect="1" noChangeArrowheads="1"/>
          </p:cNvPicPr>
          <p:nvPr/>
        </p:nvPicPr>
        <p:blipFill>
          <a:blip r:embed="rId2"/>
          <a:srcRect/>
          <a:stretch>
            <a:fillRect/>
          </a:stretch>
        </p:blipFill>
        <p:spPr bwMode="auto">
          <a:xfrm>
            <a:off x="4932363" y="3698875"/>
            <a:ext cx="4211637" cy="3159125"/>
          </a:xfrm>
          <a:prstGeom prst="rect">
            <a:avLst/>
          </a:prstGeom>
          <a:noFill/>
          <a:ln w="9525">
            <a:noFill/>
            <a:miter lim="800000"/>
            <a:headEnd/>
            <a:tailEnd/>
          </a:ln>
        </p:spPr>
      </p:pic>
      <p:pic>
        <p:nvPicPr>
          <p:cNvPr id="21508" name="Picture 11" descr="tnbuts"/>
          <p:cNvPicPr>
            <a:picLocks noChangeAspect="1" noChangeArrowheads="1"/>
          </p:cNvPicPr>
          <p:nvPr/>
        </p:nvPicPr>
        <p:blipFill>
          <a:blip r:embed="rId3"/>
          <a:srcRect/>
          <a:stretch>
            <a:fillRect/>
          </a:stretch>
        </p:blipFill>
        <p:spPr bwMode="auto">
          <a:xfrm>
            <a:off x="0" y="3698875"/>
            <a:ext cx="4284663" cy="3159125"/>
          </a:xfrm>
          <a:prstGeom prst="rect">
            <a:avLst/>
          </a:prstGeom>
          <a:noFill/>
          <a:ln w="9525">
            <a:noFill/>
            <a:miter lim="800000"/>
            <a:headEnd/>
            <a:tailEnd/>
          </a:ln>
        </p:spPr>
      </p:pic>
      <p:sp>
        <p:nvSpPr>
          <p:cNvPr id="21509" name="Text Box 7"/>
          <p:cNvSpPr txBox="1">
            <a:spLocks noChangeArrowheads="1"/>
          </p:cNvSpPr>
          <p:nvPr/>
        </p:nvSpPr>
        <p:spPr bwMode="auto">
          <a:xfrm>
            <a:off x="0" y="1700213"/>
            <a:ext cx="9144000" cy="366712"/>
          </a:xfrm>
          <a:prstGeom prst="rect">
            <a:avLst/>
          </a:prstGeom>
          <a:noFill/>
          <a:ln w="9525">
            <a:noFill/>
            <a:miter lim="800000"/>
            <a:headEnd/>
            <a:tailEnd/>
          </a:ln>
        </p:spPr>
        <p:txBody>
          <a:bodyPr>
            <a:spAutoFit/>
          </a:bodyPr>
          <a:lstStyle/>
          <a:p>
            <a:pPr algn="ctr"/>
            <a:r>
              <a:rPr lang="de-DE"/>
              <a:t>Hauptthema: Stoffgruppen in der Organischen Chemie </a:t>
            </a:r>
          </a:p>
        </p:txBody>
      </p:sp>
      <p:sp>
        <p:nvSpPr>
          <p:cNvPr id="21510" name="Text Box 8"/>
          <p:cNvSpPr txBox="1">
            <a:spLocks noChangeArrowheads="1"/>
          </p:cNvSpPr>
          <p:nvPr/>
        </p:nvSpPr>
        <p:spPr bwMode="auto">
          <a:xfrm>
            <a:off x="0" y="2420938"/>
            <a:ext cx="9144000" cy="366712"/>
          </a:xfrm>
          <a:prstGeom prst="rect">
            <a:avLst/>
          </a:prstGeom>
          <a:noFill/>
          <a:ln w="9525">
            <a:noFill/>
            <a:miter lim="800000"/>
            <a:headEnd/>
            <a:tailEnd/>
          </a:ln>
        </p:spPr>
        <p:txBody>
          <a:bodyPr>
            <a:spAutoFit/>
          </a:bodyPr>
          <a:lstStyle/>
          <a:p>
            <a:pPr algn="ctr"/>
            <a:r>
              <a:rPr lang="de-DE"/>
              <a:t>Präsentationstermin 08.11.13</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91" name="Rectangle 2"/>
          <p:cNvSpPr>
            <a:spLocks noGrp="1"/>
          </p:cNvSpPr>
          <p:nvPr>
            <p:ph type="title"/>
          </p:nvPr>
        </p:nvSpPr>
        <p:spPr/>
        <p:txBody>
          <a:bodyPr/>
          <a:lstStyle/>
          <a:p>
            <a:pPr algn="ctr"/>
            <a:r>
              <a:rPr lang="de-DE" smtClean="0"/>
              <a:t>Weiterverarbeitung</a:t>
            </a:r>
          </a:p>
        </p:txBody>
      </p:sp>
      <p:sp>
        <p:nvSpPr>
          <p:cNvPr id="144392" name="Rectangle 3"/>
          <p:cNvSpPr>
            <a:spLocks noGrp="1"/>
          </p:cNvSpPr>
          <p:nvPr>
            <p:ph type="body" sz="half" idx="1"/>
          </p:nvPr>
        </p:nvSpPr>
        <p:spPr>
          <a:xfrm>
            <a:off x="611188" y="1628775"/>
            <a:ext cx="8532812" cy="4525963"/>
          </a:xfrm>
        </p:spPr>
        <p:txBody>
          <a:bodyPr/>
          <a:lstStyle/>
          <a:p>
            <a:r>
              <a:rPr lang="de-DE" sz="2500" smtClean="0">
                <a:latin typeface="Tw Cen MT" pitchFamily="34" charset="0"/>
              </a:rPr>
              <a:t>Ester:</a:t>
            </a:r>
          </a:p>
          <a:p>
            <a:r>
              <a:rPr lang="de-DE" sz="2500" smtClean="0">
                <a:latin typeface="Tw Cen MT" pitchFamily="34" charset="0"/>
              </a:rPr>
              <a:t>Carbonsäure + Alkohol </a:t>
            </a:r>
            <a:r>
              <a:rPr lang="de-DE" sz="2500" smtClean="0">
                <a:latin typeface="Tw Cen MT" pitchFamily="34" charset="0"/>
                <a:sym typeface="Wingdings" pitchFamily="2" charset="2"/>
              </a:rPr>
              <a:t> Carbonsäureester + Wasser</a:t>
            </a:r>
          </a:p>
          <a:p>
            <a:r>
              <a:rPr lang="de-DE" sz="2500" smtClean="0">
                <a:latin typeface="Tw Cen MT" pitchFamily="34" charset="0"/>
              </a:rPr>
              <a:t>Beispiel:</a:t>
            </a:r>
          </a:p>
          <a:p>
            <a:endParaRPr lang="de-DE" sz="2500" smtClean="0">
              <a:latin typeface="Tw Cen MT" pitchFamily="34" charset="0"/>
            </a:endParaRPr>
          </a:p>
          <a:p>
            <a:r>
              <a:rPr lang="de-DE" sz="2500" smtClean="0">
                <a:latin typeface="Tw Cen MT" pitchFamily="34" charset="0"/>
              </a:rPr>
              <a:t>Salze:</a:t>
            </a:r>
          </a:p>
          <a:p>
            <a:r>
              <a:rPr lang="de-DE" sz="2500" smtClean="0">
                <a:latin typeface="Tw Cen MT" pitchFamily="34" charset="0"/>
              </a:rPr>
              <a:t>Carbonsäure</a:t>
            </a:r>
            <a:r>
              <a:rPr lang="de-DE" sz="2600" smtClean="0">
                <a:latin typeface="Tw Cen MT" pitchFamily="34" charset="0"/>
              </a:rPr>
              <a:t> + Lauge </a:t>
            </a:r>
            <a:r>
              <a:rPr lang="de-DE" sz="2600" smtClean="0">
                <a:latin typeface="Tw Cen MT" pitchFamily="34" charset="0"/>
                <a:sym typeface="Wingdings" pitchFamily="2" charset="2"/>
              </a:rPr>
              <a:t></a:t>
            </a:r>
            <a:r>
              <a:rPr lang="de-DE" sz="2600" smtClean="0">
                <a:latin typeface="Tw Cen MT" pitchFamily="34" charset="0"/>
              </a:rPr>
              <a:t> Wasser + Salz</a:t>
            </a:r>
          </a:p>
          <a:p>
            <a:endParaRPr lang="de-DE" sz="2500" smtClean="0">
              <a:latin typeface="Tw Cen MT" pitchFamily="34" charset="0"/>
              <a:sym typeface="Wingdings" pitchFamily="2" charset="2"/>
            </a:endParaRPr>
          </a:p>
          <a:p>
            <a:endParaRPr lang="de-DE" sz="2500" smtClean="0"/>
          </a:p>
        </p:txBody>
      </p:sp>
      <p:graphicFrame>
        <p:nvGraphicFramePr>
          <p:cNvPr id="144390" name="Object 6"/>
          <p:cNvGraphicFramePr>
            <a:graphicFrameLocks noChangeAspect="1"/>
          </p:cNvGraphicFramePr>
          <p:nvPr>
            <p:ph sz="half" idx="2"/>
          </p:nvPr>
        </p:nvGraphicFramePr>
        <p:xfrm>
          <a:off x="2195513" y="2708275"/>
          <a:ext cx="6264275" cy="855663"/>
        </p:xfrm>
        <a:graphic>
          <a:graphicData uri="http://schemas.openxmlformats.org/presentationml/2006/ole">
            <p:oleObj spid="_x0000_s144390" r:id="rId3" imgW="5388840" imgH="734400" progId="">
              <p:embed/>
            </p:oleObj>
          </a:graphicData>
        </a:graphic>
      </p:graphicFrame>
      <p:sp>
        <p:nvSpPr>
          <p:cNvPr id="144393" name="Text Box 4"/>
          <p:cNvSpPr txBox="1">
            <a:spLocks noChangeArrowheads="1"/>
          </p:cNvSpPr>
          <p:nvPr/>
        </p:nvSpPr>
        <p:spPr bwMode="auto">
          <a:xfrm>
            <a:off x="0" y="6491288"/>
            <a:ext cx="9144000" cy="366712"/>
          </a:xfrm>
          <a:prstGeom prst="rect">
            <a:avLst/>
          </a:prstGeom>
          <a:noFill/>
          <a:ln w="9525">
            <a:noFill/>
            <a:miter lim="800000"/>
            <a:headEnd/>
            <a:tailEnd/>
          </a:ln>
        </p:spPr>
        <p:txBody>
          <a:bodyPr>
            <a:spAutoFit/>
          </a:bodyPr>
          <a:lstStyle/>
          <a:p>
            <a:r>
              <a:rPr lang="de-DE"/>
              <a:t>Link: Elemente Chemie 2 S. 123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9" name="Rectangle 2"/>
          <p:cNvSpPr>
            <a:spLocks noGrp="1"/>
          </p:cNvSpPr>
          <p:nvPr>
            <p:ph type="title"/>
          </p:nvPr>
        </p:nvSpPr>
        <p:spPr>
          <a:xfrm>
            <a:off x="611188" y="260350"/>
            <a:ext cx="8153400" cy="990600"/>
          </a:xfrm>
        </p:spPr>
        <p:txBody>
          <a:bodyPr/>
          <a:lstStyle/>
          <a:p>
            <a:pPr algn="ctr"/>
            <a:r>
              <a:rPr lang="de-DE" smtClean="0"/>
              <a:t>Wirtschaftliche Bedeutung</a:t>
            </a:r>
          </a:p>
        </p:txBody>
      </p:sp>
      <p:sp>
        <p:nvSpPr>
          <p:cNvPr id="145410" name="Rectangle 3"/>
          <p:cNvSpPr>
            <a:spLocks noGrp="1"/>
          </p:cNvSpPr>
          <p:nvPr>
            <p:ph type="body" idx="1"/>
          </p:nvPr>
        </p:nvSpPr>
        <p:spPr/>
        <p:txBody>
          <a:bodyPr/>
          <a:lstStyle/>
          <a:p>
            <a:r>
              <a:rPr lang="de-DE" smtClean="0"/>
              <a:t>Immenser Einfluss auf Verschiedene Branchen:</a:t>
            </a:r>
          </a:p>
          <a:p>
            <a:r>
              <a:rPr lang="de-DE" smtClean="0"/>
              <a:t>Lebensmittelindustrie</a:t>
            </a:r>
          </a:p>
          <a:p>
            <a:r>
              <a:rPr lang="de-DE" smtClean="0"/>
              <a:t>Pharmaindustrie</a:t>
            </a:r>
          </a:p>
          <a:p>
            <a:r>
              <a:rPr lang="de-DE" smtClean="0"/>
              <a:t>Farbstoffindustrie</a:t>
            </a:r>
          </a:p>
          <a:p>
            <a:r>
              <a:rPr lang="de-DE" smtClean="0"/>
              <a:t>Kunstharzindustrie</a:t>
            </a:r>
          </a:p>
          <a:p>
            <a:r>
              <a:rPr lang="de-DE" smtClean="0"/>
              <a:t>Kunststoffindustrie</a:t>
            </a:r>
          </a:p>
          <a:p>
            <a:r>
              <a:rPr lang="de-DE" smtClean="0"/>
              <a:t>Hygieneindustrie</a:t>
            </a:r>
          </a:p>
          <a:p>
            <a:endParaRPr lang="de-DE" smtClean="0"/>
          </a:p>
          <a:p>
            <a:endParaRPr lang="de-DE" smtClean="0"/>
          </a:p>
          <a:p>
            <a:endParaRPr lang="de-DE" smtClean="0"/>
          </a:p>
          <a:p>
            <a:endParaRPr lang="de-DE" smtClean="0"/>
          </a:p>
        </p:txBody>
      </p:sp>
      <p:sp>
        <p:nvSpPr>
          <p:cNvPr id="145412" name="Rectangle 4"/>
          <p:cNvSpPr>
            <a:spLocks noChangeArrowheads="1"/>
          </p:cNvSpPr>
          <p:nvPr/>
        </p:nvSpPr>
        <p:spPr bwMode="auto">
          <a:xfrm>
            <a:off x="0" y="6491288"/>
            <a:ext cx="9144000" cy="366712"/>
          </a:xfrm>
          <a:prstGeom prst="rect">
            <a:avLst/>
          </a:prstGeom>
          <a:noFill/>
          <a:ln w="9525">
            <a:noFill/>
            <a:miter lim="800000"/>
            <a:headEnd/>
            <a:tailEnd/>
          </a:ln>
          <a:effectLst/>
        </p:spPr>
        <p:txBody>
          <a:bodyPr>
            <a:spAutoFit/>
          </a:bodyPr>
          <a:lstStyle/>
          <a:p>
            <a:r>
              <a:rPr lang="de-DE"/>
              <a:t>Link: </a:t>
            </a:r>
            <a:r>
              <a:rPr lang="de-DE">
                <a:hlinkClick r:id="rId2"/>
              </a:rPr>
              <a:t>http://www.seilnacht.com/Lexikon/carbons.html</a:t>
            </a:r>
            <a:r>
              <a:rPr lang="de-DE"/>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3" name="Rectangle 2"/>
          <p:cNvSpPr>
            <a:spLocks noGrp="1"/>
          </p:cNvSpPr>
          <p:nvPr>
            <p:ph type="title"/>
          </p:nvPr>
        </p:nvSpPr>
        <p:spPr/>
        <p:txBody>
          <a:bodyPr/>
          <a:lstStyle/>
          <a:p>
            <a:pPr algn="ctr"/>
            <a:r>
              <a:rPr lang="de-DE" smtClean="0"/>
              <a:t>Technische Bedeutung</a:t>
            </a:r>
          </a:p>
        </p:txBody>
      </p:sp>
      <p:sp>
        <p:nvSpPr>
          <p:cNvPr id="146434" name="Rectangle 3"/>
          <p:cNvSpPr>
            <a:spLocks noGrp="1"/>
          </p:cNvSpPr>
          <p:nvPr>
            <p:ph type="body" idx="1"/>
          </p:nvPr>
        </p:nvSpPr>
        <p:spPr/>
        <p:txBody>
          <a:bodyPr/>
          <a:lstStyle/>
          <a:p>
            <a:pPr>
              <a:lnSpc>
                <a:spcPct val="90000"/>
              </a:lnSpc>
            </a:pPr>
            <a:r>
              <a:rPr lang="de-DE" sz="2500" smtClean="0"/>
              <a:t>CS haben viele Verwendungszwecke, besonders:</a:t>
            </a:r>
          </a:p>
          <a:p>
            <a:pPr>
              <a:lnSpc>
                <a:spcPct val="90000"/>
              </a:lnSpc>
            </a:pPr>
            <a:r>
              <a:rPr lang="de-DE" sz="2500" smtClean="0"/>
              <a:t>Pharmaindustrie</a:t>
            </a:r>
          </a:p>
          <a:p>
            <a:pPr lvl="1">
              <a:lnSpc>
                <a:spcPct val="90000"/>
              </a:lnSpc>
            </a:pPr>
            <a:r>
              <a:rPr lang="de-DE" sz="2200" smtClean="0">
                <a:sym typeface="Wingdings" pitchFamily="2" charset="2"/>
              </a:rPr>
              <a:t>Vitamine</a:t>
            </a:r>
          </a:p>
          <a:p>
            <a:pPr lvl="2">
              <a:lnSpc>
                <a:spcPct val="90000"/>
              </a:lnSpc>
            </a:pPr>
            <a:r>
              <a:rPr lang="de-DE" sz="2100" smtClean="0">
                <a:sym typeface="Wingdings" pitchFamily="2" charset="2"/>
              </a:rPr>
              <a:t>Vorteil  schnell und billig</a:t>
            </a:r>
          </a:p>
          <a:p>
            <a:pPr>
              <a:lnSpc>
                <a:spcPct val="90000"/>
              </a:lnSpc>
            </a:pPr>
            <a:r>
              <a:rPr lang="de-DE" sz="2500" smtClean="0">
                <a:sym typeface="Wingdings" pitchFamily="2" charset="2"/>
              </a:rPr>
              <a:t>Lebensmittelindustrie</a:t>
            </a:r>
          </a:p>
          <a:p>
            <a:pPr lvl="1">
              <a:lnSpc>
                <a:spcPct val="90000"/>
              </a:lnSpc>
            </a:pPr>
            <a:r>
              <a:rPr lang="de-DE" sz="2200" smtClean="0">
                <a:sym typeface="Wingdings" pitchFamily="2" charset="2"/>
              </a:rPr>
              <a:t>Konservierungsstoffe, Säuerungsmittel, Oxidationshemmer</a:t>
            </a:r>
          </a:p>
          <a:p>
            <a:pPr lvl="2">
              <a:lnSpc>
                <a:spcPct val="90000"/>
              </a:lnSpc>
            </a:pPr>
            <a:r>
              <a:rPr lang="de-DE" sz="2100" smtClean="0">
                <a:sym typeface="Wingdings" pitchFamily="2" charset="2"/>
              </a:rPr>
              <a:t>E-Nummern</a:t>
            </a:r>
          </a:p>
          <a:p>
            <a:pPr lvl="2">
              <a:lnSpc>
                <a:spcPct val="90000"/>
              </a:lnSpc>
            </a:pPr>
            <a:r>
              <a:rPr lang="de-DE" sz="2100" smtClean="0">
                <a:sym typeface="Wingdings" pitchFamily="2" charset="2"/>
              </a:rPr>
              <a:t>Nachteile  Manche CS sind Gesundheitsschädlich</a:t>
            </a:r>
          </a:p>
          <a:p>
            <a:pPr lvl="3">
              <a:lnSpc>
                <a:spcPct val="90000"/>
              </a:lnSpc>
            </a:pPr>
            <a:r>
              <a:rPr lang="de-DE" sz="1800" smtClean="0">
                <a:sym typeface="Wingdings" pitchFamily="2" charset="2"/>
              </a:rPr>
              <a:t>E 236 Ameisensäure  große Dosen giftig  </a:t>
            </a:r>
          </a:p>
          <a:p>
            <a:pPr lvl="3">
              <a:lnSpc>
                <a:spcPct val="90000"/>
              </a:lnSpc>
            </a:pPr>
            <a:r>
              <a:rPr lang="de-DE" sz="1800" smtClean="0">
                <a:sym typeface="Wingdings" pitchFamily="2" charset="2"/>
              </a:rPr>
              <a:t>E 200 Sorbinsäure  Kann Allergien auslösen </a:t>
            </a:r>
          </a:p>
          <a:p>
            <a:pPr lvl="3">
              <a:lnSpc>
                <a:spcPct val="90000"/>
              </a:lnSpc>
            </a:pPr>
            <a:r>
              <a:rPr lang="de-DE" sz="1800" smtClean="0">
                <a:sym typeface="Wingdings" pitchFamily="2" charset="2"/>
              </a:rPr>
              <a:t>E 210 Benzoesäure  Löst häufig Allergien, Hautausschläge, Magenreizung, Salze lösen Asthma, Nesselsucht aus   </a:t>
            </a:r>
            <a:endParaRPr lang="de-DE" sz="1800" smtClean="0"/>
          </a:p>
          <a:p>
            <a:pPr>
              <a:lnSpc>
                <a:spcPct val="90000"/>
              </a:lnSpc>
            </a:pPr>
            <a:endParaRPr lang="de-DE" sz="2500" smtClean="0"/>
          </a:p>
          <a:p>
            <a:pPr>
              <a:lnSpc>
                <a:spcPct val="90000"/>
              </a:lnSpc>
            </a:pPr>
            <a:endParaRPr lang="de-DE" sz="2500" smtClean="0"/>
          </a:p>
          <a:p>
            <a:pPr>
              <a:lnSpc>
                <a:spcPct val="90000"/>
              </a:lnSpc>
            </a:pPr>
            <a:endParaRPr lang="de-DE" sz="2500" smtClean="0"/>
          </a:p>
        </p:txBody>
      </p:sp>
      <p:sp>
        <p:nvSpPr>
          <p:cNvPr id="146436" name="Rectangle 4"/>
          <p:cNvSpPr>
            <a:spLocks noChangeArrowheads="1"/>
          </p:cNvSpPr>
          <p:nvPr/>
        </p:nvSpPr>
        <p:spPr bwMode="auto">
          <a:xfrm>
            <a:off x="0" y="6491288"/>
            <a:ext cx="9144000" cy="366712"/>
          </a:xfrm>
          <a:prstGeom prst="rect">
            <a:avLst/>
          </a:prstGeom>
          <a:noFill/>
          <a:ln w="9525">
            <a:noFill/>
            <a:miter lim="800000"/>
            <a:headEnd/>
            <a:tailEnd/>
          </a:ln>
          <a:effectLst/>
        </p:spPr>
        <p:txBody>
          <a:bodyPr>
            <a:spAutoFit/>
          </a:bodyPr>
          <a:lstStyle/>
          <a:p>
            <a:r>
              <a:rPr lang="de-DE"/>
              <a:t>Link: </a:t>
            </a:r>
            <a:r>
              <a:rPr lang="de-DE">
                <a:hlinkClick r:id="rId2"/>
              </a:rPr>
              <a:t>http://www.hamm-chemie.de/j11/j11re/carbonsaeuren.htm</a:t>
            </a:r>
            <a:r>
              <a:rPr lang="de-DE"/>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Rectangle 2"/>
          <p:cNvSpPr>
            <a:spLocks noGrp="1"/>
          </p:cNvSpPr>
          <p:nvPr>
            <p:ph type="title"/>
          </p:nvPr>
        </p:nvSpPr>
        <p:spPr/>
        <p:txBody>
          <a:bodyPr/>
          <a:lstStyle/>
          <a:p>
            <a:pPr algn="ctr"/>
            <a:r>
              <a:rPr lang="de-DE" smtClean="0"/>
              <a:t>Physiologische Bedeutung</a:t>
            </a:r>
          </a:p>
        </p:txBody>
      </p:sp>
      <p:sp>
        <p:nvSpPr>
          <p:cNvPr id="147458" name="Rectangle 3"/>
          <p:cNvSpPr>
            <a:spLocks noGrp="1"/>
          </p:cNvSpPr>
          <p:nvPr>
            <p:ph type="body" idx="1"/>
          </p:nvPr>
        </p:nvSpPr>
        <p:spPr>
          <a:xfrm>
            <a:off x="611188" y="1628775"/>
            <a:ext cx="8153400" cy="4525963"/>
          </a:xfrm>
        </p:spPr>
        <p:txBody>
          <a:bodyPr/>
          <a:lstStyle/>
          <a:p>
            <a:r>
              <a:rPr lang="de-DE" smtClean="0"/>
              <a:t>Manche CS sind Lebenswichtig wie z.B. Vitamine</a:t>
            </a:r>
          </a:p>
          <a:p>
            <a:r>
              <a:rPr lang="de-DE" smtClean="0"/>
              <a:t>Ascorbinsäure: Vitamin C </a:t>
            </a:r>
            <a:r>
              <a:rPr lang="de-DE" smtClean="0">
                <a:sym typeface="Wingdings" pitchFamily="2" charset="2"/>
              </a:rPr>
              <a:t> </a:t>
            </a:r>
            <a:r>
              <a:rPr lang="de-DE" smtClean="0">
                <a:latin typeface="Tw Cen MT" pitchFamily="34" charset="0"/>
              </a:rPr>
              <a:t>Bedarf: 100 mg/Tag</a:t>
            </a:r>
          </a:p>
          <a:p>
            <a:r>
              <a:rPr lang="de-DE" smtClean="0">
                <a:latin typeface="Tw Cen MT" pitchFamily="34" charset="0"/>
              </a:rPr>
              <a:t>Vorsichtig Umgehen:</a:t>
            </a:r>
          </a:p>
          <a:p>
            <a:r>
              <a:rPr lang="de-DE" smtClean="0">
                <a:latin typeface="Tw Cen MT" pitchFamily="34" charset="0"/>
              </a:rPr>
              <a:t>Überdosierung Schädlich</a:t>
            </a:r>
          </a:p>
          <a:p>
            <a:pPr marL="742950" lvl="1" indent="-285750"/>
            <a:r>
              <a:rPr lang="de-DE" smtClean="0"/>
              <a:t>Vitamin A: Leberschäden, Gehirn- und Hautschädigungen</a:t>
            </a:r>
          </a:p>
          <a:p>
            <a:pPr marL="742950" lvl="1" indent="-285750"/>
            <a:r>
              <a:rPr lang="de-DE" smtClean="0"/>
              <a:t>Vitamin D: Verkalkung</a:t>
            </a:r>
            <a:endParaRPr lang="de-DE" smtClean="0">
              <a:latin typeface="Tw Cen MT" pitchFamily="34" charset="0"/>
            </a:endParaRPr>
          </a:p>
          <a:p>
            <a:endParaRPr lang="de-DE" smtClean="0">
              <a:latin typeface="Tw Cen MT" pitchFamily="34" charset="0"/>
            </a:endParaRPr>
          </a:p>
          <a:p>
            <a:pPr>
              <a:buFont typeface="Wingdings" pitchFamily="2" charset="2"/>
              <a:buNone/>
            </a:pPr>
            <a:endParaRPr lang="de-DE" smtClean="0"/>
          </a:p>
        </p:txBody>
      </p:sp>
      <p:sp>
        <p:nvSpPr>
          <p:cNvPr id="147459" name="Text Box 8"/>
          <p:cNvSpPr txBox="1">
            <a:spLocks noChangeArrowheads="1"/>
          </p:cNvSpPr>
          <p:nvPr/>
        </p:nvSpPr>
        <p:spPr bwMode="auto">
          <a:xfrm>
            <a:off x="0" y="6021388"/>
            <a:ext cx="9144000" cy="915987"/>
          </a:xfrm>
          <a:prstGeom prst="rect">
            <a:avLst/>
          </a:prstGeom>
          <a:noFill/>
          <a:ln w="9525">
            <a:noFill/>
            <a:miter lim="800000"/>
            <a:headEnd/>
            <a:tailEnd/>
          </a:ln>
        </p:spPr>
        <p:txBody>
          <a:bodyPr>
            <a:spAutoFit/>
          </a:bodyPr>
          <a:lstStyle/>
          <a:p>
            <a:r>
              <a:rPr lang="de-DE"/>
              <a:t>Link: </a:t>
            </a:r>
            <a:r>
              <a:rPr lang="de-DE">
                <a:hlinkClick r:id="rId2"/>
              </a:rPr>
              <a:t>http://www.netdoktor.de/Gesund-Leben/Ernaehrung/Vitamine+Co/Vitamine-Tagesbedarf-2363.html</a:t>
            </a:r>
            <a:r>
              <a:rPr lang="de-DE"/>
              <a:t>, </a:t>
            </a:r>
            <a:r>
              <a:rPr lang="de-DE">
                <a:hlinkClick r:id="rId3"/>
              </a:rPr>
              <a:t>http://de.wikipedia.org/wiki/Ascorbins%C3%A4ure</a:t>
            </a:r>
            <a:r>
              <a:rPr lang="de-DE"/>
              <a:t> </a:t>
            </a:r>
          </a:p>
          <a:p>
            <a:r>
              <a:rPr lang="de-DE">
                <a:hlinkClick r:id="rId4"/>
              </a:rPr>
              <a:t>http://www.pflege-abc.info/pflege-abc/artikel/tagesbedarf_vitamine.html</a:t>
            </a:r>
            <a:r>
              <a:rPr lang="de-DE"/>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Rectangle 2"/>
          <p:cNvSpPr>
            <a:spLocks noGrp="1"/>
          </p:cNvSpPr>
          <p:nvPr>
            <p:ph type="title" idx="4294967295"/>
          </p:nvPr>
        </p:nvSpPr>
        <p:spPr/>
        <p:txBody>
          <a:bodyPr/>
          <a:lstStyle/>
          <a:p>
            <a:pPr algn="ctr"/>
            <a:r>
              <a:rPr lang="de-DE" smtClean="0">
                <a:latin typeface="Tw Cen MT" pitchFamily="34" charset="0"/>
              </a:rPr>
              <a:t>Allgemeine Eigenschaften</a:t>
            </a:r>
          </a:p>
        </p:txBody>
      </p:sp>
      <p:sp>
        <p:nvSpPr>
          <p:cNvPr id="148482" name="Rectangle 3"/>
          <p:cNvSpPr>
            <a:spLocks noGrp="1"/>
          </p:cNvSpPr>
          <p:nvPr>
            <p:ph type="body" idx="4294967295"/>
          </p:nvPr>
        </p:nvSpPr>
        <p:spPr>
          <a:xfrm>
            <a:off x="0" y="1125538"/>
            <a:ext cx="8153400" cy="4525962"/>
          </a:xfrm>
        </p:spPr>
        <p:txBody>
          <a:bodyPr/>
          <a:lstStyle/>
          <a:p>
            <a:pPr algn="ctr">
              <a:lnSpc>
                <a:spcPct val="80000"/>
              </a:lnSpc>
              <a:buFont typeface="Wingdings" pitchFamily="2" charset="2"/>
              <a:buNone/>
            </a:pPr>
            <a:r>
              <a:rPr lang="de-DE" sz="2000" b="1" u="sng" smtClean="0">
                <a:latin typeface="Tw Cen MT" pitchFamily="34" charset="0"/>
              </a:rPr>
              <a:t>Die Chemischen sowie physikalischen Eigenschaften der Carbonsäuren ergeben sich aus den Eigenschaften der Carboxyl-Gruppe </a:t>
            </a:r>
            <a:endParaRPr lang="de-DE" sz="2000" smtClean="0">
              <a:latin typeface="Tw Cen MT" pitchFamily="34" charset="0"/>
            </a:endParaRPr>
          </a:p>
          <a:p>
            <a:pPr>
              <a:lnSpc>
                <a:spcPct val="80000"/>
              </a:lnSpc>
            </a:pPr>
            <a:r>
              <a:rPr lang="de-DE" sz="2000" smtClean="0">
                <a:latin typeface="Tw Cen MT" pitchFamily="34" charset="0"/>
              </a:rPr>
              <a:t>Farblos</a:t>
            </a:r>
          </a:p>
          <a:p>
            <a:pPr>
              <a:lnSpc>
                <a:spcPct val="80000"/>
              </a:lnSpc>
            </a:pPr>
            <a:r>
              <a:rPr lang="de-DE" sz="2000" smtClean="0">
                <a:latin typeface="Tw Cen MT" pitchFamily="34" charset="0"/>
              </a:rPr>
              <a:t>Stark riechend </a:t>
            </a:r>
          </a:p>
          <a:p>
            <a:pPr>
              <a:lnSpc>
                <a:spcPct val="80000"/>
              </a:lnSpc>
            </a:pPr>
            <a:r>
              <a:rPr lang="de-DE" sz="2000" smtClean="0">
                <a:latin typeface="Tw Cen MT" pitchFamily="34" charset="0"/>
              </a:rPr>
              <a:t>Flüssig bis C4, danach fest</a:t>
            </a:r>
          </a:p>
          <a:p>
            <a:pPr>
              <a:lnSpc>
                <a:spcPct val="80000"/>
              </a:lnSpc>
            </a:pPr>
            <a:r>
              <a:rPr lang="de-DE" sz="2000" smtClean="0">
                <a:latin typeface="Tw Cen MT" pitchFamily="34" charset="0"/>
              </a:rPr>
              <a:t>Hohe Polarität (nimmt mit der länge der C-Kette ab, wird unpolarer) </a:t>
            </a:r>
          </a:p>
          <a:p>
            <a:pPr>
              <a:lnSpc>
                <a:spcPct val="80000"/>
              </a:lnSpc>
            </a:pPr>
            <a:r>
              <a:rPr lang="de-DE" sz="2000" smtClean="0">
                <a:latin typeface="Tw Cen MT" pitchFamily="34" charset="0"/>
              </a:rPr>
              <a:t>Hoher Siedepunkt (mit zunehmender Kettenlänge steigen die Van-der-Waals-Kräfte)</a:t>
            </a:r>
          </a:p>
          <a:p>
            <a:pPr>
              <a:lnSpc>
                <a:spcPct val="80000"/>
              </a:lnSpc>
            </a:pPr>
            <a:r>
              <a:rPr lang="de-DE" sz="2000" smtClean="0">
                <a:latin typeface="Tw Cen MT" pitchFamily="34" charset="0"/>
              </a:rPr>
              <a:t>Hoher Schmelzpunkt</a:t>
            </a:r>
          </a:p>
          <a:p>
            <a:pPr>
              <a:lnSpc>
                <a:spcPct val="80000"/>
              </a:lnSpc>
            </a:pPr>
            <a:r>
              <a:rPr lang="de-DE" sz="2000" smtClean="0">
                <a:latin typeface="Tw Cen MT" pitchFamily="34" charset="0"/>
              </a:rPr>
              <a:t>Leiten Strom, reagieren sauer (nur wenn sie mit Wasser verdünnt sind, da sie sonst keine Ionen bilden)</a:t>
            </a:r>
          </a:p>
          <a:p>
            <a:pPr>
              <a:lnSpc>
                <a:spcPct val="80000"/>
              </a:lnSpc>
            </a:pPr>
            <a:r>
              <a:rPr lang="de-DE" sz="2000" smtClean="0">
                <a:latin typeface="Tw Cen MT" pitchFamily="34" charset="0"/>
              </a:rPr>
              <a:t>Brennbar</a:t>
            </a:r>
          </a:p>
          <a:p>
            <a:pPr>
              <a:lnSpc>
                <a:spcPct val="80000"/>
              </a:lnSpc>
            </a:pPr>
            <a:r>
              <a:rPr lang="de-DE" sz="1900" smtClean="0">
                <a:latin typeface="Tw Cen MT" pitchFamily="34" charset="0"/>
              </a:rPr>
              <a:t>Hydrophile Anteile (Carboxyl-Gruppe)</a:t>
            </a:r>
          </a:p>
          <a:p>
            <a:pPr>
              <a:lnSpc>
                <a:spcPct val="80000"/>
              </a:lnSpc>
            </a:pPr>
            <a:r>
              <a:rPr lang="de-DE" sz="1900" smtClean="0">
                <a:latin typeface="Tw Cen MT" pitchFamily="34" charset="0"/>
              </a:rPr>
              <a:t>Lipophilen Anteile (Rest-Kohlenwasserstoff-Kette)</a:t>
            </a:r>
          </a:p>
          <a:p>
            <a:pPr>
              <a:lnSpc>
                <a:spcPct val="80000"/>
              </a:lnSpc>
            </a:pPr>
            <a:endParaRPr lang="de-DE" sz="2000" smtClean="0">
              <a:latin typeface="Tw Cen MT" pitchFamily="34" charset="0"/>
            </a:endParaRPr>
          </a:p>
          <a:p>
            <a:pPr>
              <a:lnSpc>
                <a:spcPct val="80000"/>
              </a:lnSpc>
            </a:pPr>
            <a:endParaRPr lang="de-DE" sz="2000" smtClean="0">
              <a:latin typeface="Tw Cen MT" pitchFamily="34" charset="0"/>
            </a:endParaRPr>
          </a:p>
        </p:txBody>
      </p:sp>
      <p:sp>
        <p:nvSpPr>
          <p:cNvPr id="148483" name="Text Box 4"/>
          <p:cNvSpPr txBox="1">
            <a:spLocks noChangeArrowheads="1"/>
          </p:cNvSpPr>
          <p:nvPr/>
        </p:nvSpPr>
        <p:spPr bwMode="auto">
          <a:xfrm>
            <a:off x="0" y="6491288"/>
            <a:ext cx="9144000" cy="366712"/>
          </a:xfrm>
          <a:prstGeom prst="rect">
            <a:avLst/>
          </a:prstGeom>
          <a:noFill/>
          <a:ln w="9525">
            <a:noFill/>
            <a:miter lim="800000"/>
            <a:headEnd/>
            <a:tailEnd/>
          </a:ln>
        </p:spPr>
        <p:txBody>
          <a:bodyPr>
            <a:spAutoFit/>
          </a:bodyPr>
          <a:lstStyle/>
          <a:p>
            <a:r>
              <a:rPr lang="de-DE"/>
              <a:t>Link: Elemente Chemie 2</a:t>
            </a:r>
          </a:p>
        </p:txBody>
      </p:sp>
      <p:pic>
        <p:nvPicPr>
          <p:cNvPr id="148484" name="Picture 5" descr="alkano3"/>
          <p:cNvPicPr>
            <a:picLocks noChangeAspect="1" noChangeArrowheads="1"/>
          </p:cNvPicPr>
          <p:nvPr/>
        </p:nvPicPr>
        <p:blipFill>
          <a:blip r:embed="rId2"/>
          <a:srcRect/>
          <a:stretch>
            <a:fillRect/>
          </a:stretch>
        </p:blipFill>
        <p:spPr bwMode="auto">
          <a:xfrm>
            <a:off x="5148263" y="4292600"/>
            <a:ext cx="3384550" cy="25384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2"/>
          <p:cNvSpPr>
            <a:spLocks noGrp="1"/>
          </p:cNvSpPr>
          <p:nvPr>
            <p:ph type="title" idx="4294967295"/>
          </p:nvPr>
        </p:nvSpPr>
        <p:spPr/>
        <p:txBody>
          <a:bodyPr/>
          <a:lstStyle/>
          <a:p>
            <a:pPr algn="ctr"/>
            <a:r>
              <a:rPr lang="de-DE" smtClean="0">
                <a:latin typeface="Tw Cen MT" pitchFamily="34" charset="0"/>
              </a:rPr>
              <a:t>Chemische Eigenschaften</a:t>
            </a:r>
          </a:p>
        </p:txBody>
      </p:sp>
      <p:sp>
        <p:nvSpPr>
          <p:cNvPr id="149506" name="Rectangle 3"/>
          <p:cNvSpPr>
            <a:spLocks noGrp="1"/>
          </p:cNvSpPr>
          <p:nvPr>
            <p:ph type="body" idx="4294967295"/>
          </p:nvPr>
        </p:nvSpPr>
        <p:spPr>
          <a:xfrm>
            <a:off x="611188" y="1628775"/>
            <a:ext cx="8153400" cy="4525963"/>
          </a:xfrm>
        </p:spPr>
        <p:txBody>
          <a:bodyPr/>
          <a:lstStyle/>
          <a:p>
            <a:r>
              <a:rPr lang="de-DE" smtClean="0">
                <a:latin typeface="Tw Cen MT" pitchFamily="34" charset="0"/>
                <a:sym typeface="Wingdings" pitchFamily="2" charset="2"/>
              </a:rPr>
              <a:t>Wird eine Carbonsäure in Wasser gelöst, reagiert ein Teil ihrer Moleküle mit den Wassermolekülen unter Protonenabgabe. So entstehen Oxonium-Ionen, die die saure Eigenschaft von verdünnten Carbonsäurelösungen verursachen:</a:t>
            </a:r>
          </a:p>
          <a:p>
            <a:endParaRPr lang="de-DE" smtClean="0">
              <a:latin typeface="Tw Cen MT" pitchFamily="34" charset="0"/>
              <a:sym typeface="Wingdings" pitchFamily="2" charset="2"/>
            </a:endParaRPr>
          </a:p>
          <a:p>
            <a:endParaRPr lang="de-DE" smtClean="0">
              <a:latin typeface="Tw Cen MT" pitchFamily="34" charset="0"/>
            </a:endParaRPr>
          </a:p>
          <a:p>
            <a:endParaRPr lang="de-DE" smtClean="0">
              <a:latin typeface="Tw Cen MT" pitchFamily="34" charset="0"/>
            </a:endParaRPr>
          </a:p>
          <a:p>
            <a:endParaRPr lang="de-DE" smtClean="0">
              <a:latin typeface="Tw Cen MT" pitchFamily="34" charset="0"/>
            </a:endParaRPr>
          </a:p>
        </p:txBody>
      </p:sp>
      <p:sp>
        <p:nvSpPr>
          <p:cNvPr id="149507" name="Text Box 4"/>
          <p:cNvSpPr txBox="1">
            <a:spLocks noChangeArrowheads="1"/>
          </p:cNvSpPr>
          <p:nvPr/>
        </p:nvSpPr>
        <p:spPr bwMode="auto">
          <a:xfrm>
            <a:off x="0" y="6216650"/>
            <a:ext cx="9144000" cy="641350"/>
          </a:xfrm>
          <a:prstGeom prst="rect">
            <a:avLst/>
          </a:prstGeom>
          <a:noFill/>
          <a:ln w="9525">
            <a:noFill/>
            <a:miter lim="800000"/>
            <a:headEnd/>
            <a:tailEnd/>
          </a:ln>
        </p:spPr>
        <p:txBody>
          <a:bodyPr>
            <a:spAutoFit/>
          </a:bodyPr>
          <a:lstStyle/>
          <a:p>
            <a:r>
              <a:rPr lang="de-DE"/>
              <a:t>Link: http://www2.chemie.uni-erlangen.de/projects/vsc/chemie-mediziner-neu/carbonyl/carbonsaeuren.html</a:t>
            </a:r>
          </a:p>
        </p:txBody>
      </p:sp>
      <p:sp>
        <p:nvSpPr>
          <p:cNvPr id="149508" name="Text Box 4"/>
          <p:cNvSpPr txBox="1">
            <a:spLocks noChangeArrowheads="1"/>
          </p:cNvSpPr>
          <p:nvPr/>
        </p:nvSpPr>
        <p:spPr bwMode="auto">
          <a:xfrm>
            <a:off x="0" y="6216650"/>
            <a:ext cx="9144000" cy="641350"/>
          </a:xfrm>
          <a:prstGeom prst="rect">
            <a:avLst/>
          </a:prstGeom>
          <a:noFill/>
          <a:ln w="9525">
            <a:noFill/>
            <a:miter lim="800000"/>
            <a:headEnd/>
            <a:tailEnd/>
          </a:ln>
        </p:spPr>
        <p:txBody>
          <a:bodyPr>
            <a:spAutoFit/>
          </a:bodyPr>
          <a:lstStyle/>
          <a:p>
            <a:r>
              <a:rPr lang="de-DE"/>
              <a:t>Link: </a:t>
            </a:r>
            <a:r>
              <a:rPr lang="de-DE">
                <a:hlinkClick r:id="rId2"/>
              </a:rPr>
              <a:t>http://www2.chemie.uni-erlangen.de/projects/vsc/chemie-mediziner-neu/carbonyl/carbonsaeuren.html</a:t>
            </a:r>
            <a:r>
              <a:rPr lang="de-DE"/>
              <a:t> </a:t>
            </a:r>
            <a:r>
              <a:rPr lang="de-DE">
                <a:hlinkClick r:id="rId3"/>
              </a:rPr>
              <a:t>http://www.chemieunterricht.de/dc2/haus/orgsren.htm</a:t>
            </a:r>
            <a:r>
              <a:rPr lang="de-DE"/>
              <a:t> </a:t>
            </a:r>
          </a:p>
        </p:txBody>
      </p:sp>
      <p:pic>
        <p:nvPicPr>
          <p:cNvPr id="149509" name="Picture 8" descr="osre-dis"/>
          <p:cNvPicPr>
            <a:picLocks noChangeAspect="1" noChangeArrowheads="1"/>
          </p:cNvPicPr>
          <p:nvPr/>
        </p:nvPicPr>
        <p:blipFill>
          <a:blip r:embed="rId4"/>
          <a:srcRect/>
          <a:stretch>
            <a:fillRect/>
          </a:stretch>
        </p:blipFill>
        <p:spPr bwMode="auto">
          <a:xfrm>
            <a:off x="1042988" y="3933825"/>
            <a:ext cx="4581525" cy="1247775"/>
          </a:xfrm>
          <a:prstGeom prst="rect">
            <a:avLst/>
          </a:prstGeom>
          <a:noFill/>
          <a:ln w="9525">
            <a:noFill/>
            <a:miter lim="800000"/>
            <a:headEnd/>
            <a:tailEnd/>
          </a:ln>
        </p:spPr>
      </p:pic>
      <p:sp>
        <p:nvSpPr>
          <p:cNvPr id="149510" name="Rectangle 9"/>
          <p:cNvSpPr>
            <a:spLocks noChangeArrowheads="1"/>
          </p:cNvSpPr>
          <p:nvPr/>
        </p:nvSpPr>
        <p:spPr bwMode="auto">
          <a:xfrm>
            <a:off x="1042988" y="5229225"/>
            <a:ext cx="4608512" cy="366713"/>
          </a:xfrm>
          <a:prstGeom prst="rect">
            <a:avLst/>
          </a:prstGeom>
          <a:noFill/>
          <a:ln w="9525">
            <a:noFill/>
            <a:miter lim="800000"/>
            <a:headEnd/>
            <a:tailEnd/>
          </a:ln>
        </p:spPr>
        <p:txBody>
          <a:bodyPr anchor="ctr">
            <a:spAutoFit/>
          </a:bodyPr>
          <a:lstStyle/>
          <a:p>
            <a:pPr algn="ctr"/>
            <a:r>
              <a:rPr lang="de-DE"/>
              <a:t>Reaktion von Carbonsäuren in Wasser</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Rectangle 2"/>
          <p:cNvSpPr>
            <a:spLocks noGrp="1"/>
          </p:cNvSpPr>
          <p:nvPr>
            <p:ph type="title" idx="4294967295"/>
          </p:nvPr>
        </p:nvSpPr>
        <p:spPr/>
        <p:txBody>
          <a:bodyPr/>
          <a:lstStyle/>
          <a:p>
            <a:pPr algn="ctr"/>
            <a:r>
              <a:rPr lang="de-DE" smtClean="0">
                <a:latin typeface="Tw Cen MT" pitchFamily="34" charset="0"/>
              </a:rPr>
              <a:t>Einteilung der CS</a:t>
            </a:r>
          </a:p>
        </p:txBody>
      </p:sp>
      <p:sp>
        <p:nvSpPr>
          <p:cNvPr id="150530" name="Rectangle 3"/>
          <p:cNvSpPr>
            <a:spLocks noGrp="1"/>
          </p:cNvSpPr>
          <p:nvPr>
            <p:ph type="body" sz="half" idx="4294967295"/>
          </p:nvPr>
        </p:nvSpPr>
        <p:spPr>
          <a:xfrm>
            <a:off x="250825" y="1600200"/>
            <a:ext cx="4362450" cy="4525963"/>
          </a:xfrm>
        </p:spPr>
        <p:txBody>
          <a:bodyPr/>
          <a:lstStyle/>
          <a:p>
            <a:r>
              <a:rPr lang="de-DE" sz="2500" smtClean="0">
                <a:latin typeface="Tw Cen MT" pitchFamily="34" charset="0"/>
              </a:rPr>
              <a:t>Gesättigte CS: </a:t>
            </a:r>
          </a:p>
          <a:p>
            <a:pPr lvl="1">
              <a:buFont typeface="Wingdings 2" pitchFamily="18" charset="2"/>
              <a:buNone/>
            </a:pPr>
            <a:r>
              <a:rPr lang="de-DE" sz="2200" smtClean="0">
                <a:latin typeface="Tw Cen MT" pitchFamily="34" charset="0"/>
                <a:sym typeface="Wingdings" pitchFamily="2" charset="2"/>
              </a:rPr>
              <a:t> </a:t>
            </a:r>
            <a:r>
              <a:rPr lang="de-DE" sz="2200" smtClean="0">
                <a:latin typeface="Tw Cen MT" pitchFamily="34" charset="0"/>
              </a:rPr>
              <a:t>Einfachbindungen im Rest</a:t>
            </a:r>
          </a:p>
          <a:p>
            <a:r>
              <a:rPr lang="de-DE" sz="2500" smtClean="0">
                <a:latin typeface="Tw Cen MT" pitchFamily="34" charset="0"/>
              </a:rPr>
              <a:t>Ungesättigte CS:</a:t>
            </a:r>
          </a:p>
          <a:p>
            <a:pPr lvl="1">
              <a:buFont typeface="Wingdings 2" pitchFamily="18" charset="2"/>
              <a:buNone/>
            </a:pPr>
            <a:r>
              <a:rPr lang="de-DE" sz="2200" smtClean="0">
                <a:latin typeface="Tw Cen MT" pitchFamily="34" charset="0"/>
                <a:sym typeface="Wingdings" pitchFamily="2" charset="2"/>
              </a:rPr>
              <a:t> Mit </a:t>
            </a:r>
            <a:r>
              <a:rPr lang="de-DE" sz="2200" smtClean="0">
                <a:latin typeface="Tw Cen MT" pitchFamily="34" charset="0"/>
              </a:rPr>
              <a:t>M. einer Doppelb. im Rest</a:t>
            </a:r>
          </a:p>
          <a:p>
            <a:r>
              <a:rPr lang="de-DE" sz="2500" smtClean="0">
                <a:latin typeface="Tw Cen MT" pitchFamily="34" charset="0"/>
              </a:rPr>
              <a:t>Fettsäuren (Langk. CS)</a:t>
            </a:r>
          </a:p>
          <a:p>
            <a:pPr lvl="1">
              <a:buFont typeface="Wingdings 2" pitchFamily="18" charset="2"/>
              <a:buNone/>
            </a:pPr>
            <a:r>
              <a:rPr lang="de-DE" sz="2200" smtClean="0">
                <a:latin typeface="Tw Cen MT" pitchFamily="34" charset="0"/>
                <a:sym typeface="Wingdings" pitchFamily="2" charset="2"/>
              </a:rPr>
              <a:t> Mehr als 4 C-Atomen</a:t>
            </a:r>
          </a:p>
          <a:p>
            <a:pPr lvl="1">
              <a:buFont typeface="Wingdings 2" pitchFamily="18" charset="2"/>
              <a:buNone/>
            </a:pPr>
            <a:r>
              <a:rPr lang="de-DE" sz="2200" smtClean="0">
                <a:latin typeface="Tw Cen MT" pitchFamily="34" charset="0"/>
                <a:sym typeface="Wingdings" pitchFamily="2" charset="2"/>
              </a:rPr>
              <a:t> Ungesättigt oder gesättigt </a:t>
            </a:r>
            <a:endParaRPr lang="de-DE" sz="2200" smtClean="0">
              <a:latin typeface="Tw Cen MT" pitchFamily="34" charset="0"/>
            </a:endParaRPr>
          </a:p>
          <a:p>
            <a:r>
              <a:rPr lang="de-DE" sz="2500" smtClean="0">
                <a:latin typeface="Tw Cen MT" pitchFamily="34" charset="0"/>
              </a:rPr>
              <a:t>Anzahl der Carboxylgruppen</a:t>
            </a:r>
          </a:p>
          <a:p>
            <a:r>
              <a:rPr lang="de-DE" sz="2500" smtClean="0">
                <a:latin typeface="Tw Cen MT" pitchFamily="34" charset="0"/>
              </a:rPr>
              <a:t>Monocarbonsäuren, Di-C usw.</a:t>
            </a:r>
          </a:p>
        </p:txBody>
      </p:sp>
      <p:pic>
        <p:nvPicPr>
          <p:cNvPr id="150531" name="Picture 9" descr="Essigsäure">
            <a:hlinkClick r:id="rId2" tooltip="Essigsäure"/>
          </p:cNvPr>
          <p:cNvPicPr>
            <a:picLocks noChangeAspect="1" noChangeArrowheads="1"/>
          </p:cNvPicPr>
          <p:nvPr/>
        </p:nvPicPr>
        <p:blipFill>
          <a:blip r:embed="rId3"/>
          <a:srcRect/>
          <a:stretch>
            <a:fillRect/>
          </a:stretch>
        </p:blipFill>
        <p:spPr bwMode="auto">
          <a:xfrm>
            <a:off x="4716463" y="1628775"/>
            <a:ext cx="1223962" cy="820738"/>
          </a:xfrm>
          <a:prstGeom prst="rect">
            <a:avLst/>
          </a:prstGeom>
          <a:noFill/>
          <a:ln w="9525">
            <a:noFill/>
            <a:miter lim="800000"/>
            <a:headEnd/>
            <a:tailEnd/>
          </a:ln>
        </p:spPr>
      </p:pic>
      <p:sp>
        <p:nvSpPr>
          <p:cNvPr id="150532" name="Text Box 10"/>
          <p:cNvSpPr txBox="1">
            <a:spLocks noChangeArrowheads="1"/>
          </p:cNvSpPr>
          <p:nvPr/>
        </p:nvSpPr>
        <p:spPr bwMode="auto">
          <a:xfrm>
            <a:off x="7451725" y="1989138"/>
            <a:ext cx="1601788" cy="366712"/>
          </a:xfrm>
          <a:prstGeom prst="rect">
            <a:avLst/>
          </a:prstGeom>
          <a:noFill/>
          <a:ln w="9525">
            <a:noFill/>
            <a:miter lim="800000"/>
            <a:headEnd/>
            <a:tailEnd/>
          </a:ln>
        </p:spPr>
        <p:txBody>
          <a:bodyPr wrap="none">
            <a:spAutoFit/>
          </a:bodyPr>
          <a:lstStyle/>
          <a:p>
            <a:r>
              <a:rPr lang="de-DE">
                <a:sym typeface="Wingdings" pitchFamily="2" charset="2"/>
              </a:rPr>
              <a:t> </a:t>
            </a:r>
            <a:r>
              <a:rPr lang="de-DE"/>
              <a:t>Essigsäure</a:t>
            </a:r>
          </a:p>
        </p:txBody>
      </p:sp>
      <p:pic>
        <p:nvPicPr>
          <p:cNvPr id="150533" name="Picture 12" descr="Acrylsäure">
            <a:hlinkClick r:id="rId4" tooltip="Acrylsäure"/>
          </p:cNvPr>
          <p:cNvPicPr>
            <a:picLocks noChangeAspect="1" noChangeArrowheads="1"/>
          </p:cNvPicPr>
          <p:nvPr/>
        </p:nvPicPr>
        <p:blipFill>
          <a:blip r:embed="rId5"/>
          <a:srcRect/>
          <a:stretch>
            <a:fillRect/>
          </a:stretch>
        </p:blipFill>
        <p:spPr bwMode="auto">
          <a:xfrm>
            <a:off x="4643438" y="2565400"/>
            <a:ext cx="1368425" cy="657225"/>
          </a:xfrm>
          <a:prstGeom prst="rect">
            <a:avLst/>
          </a:prstGeom>
          <a:noFill/>
          <a:ln w="9525">
            <a:noFill/>
            <a:miter lim="800000"/>
            <a:headEnd/>
            <a:tailEnd/>
          </a:ln>
        </p:spPr>
      </p:pic>
      <p:sp>
        <p:nvSpPr>
          <p:cNvPr id="150534" name="Text Box 13"/>
          <p:cNvSpPr txBox="1">
            <a:spLocks noChangeArrowheads="1"/>
          </p:cNvSpPr>
          <p:nvPr/>
        </p:nvSpPr>
        <p:spPr bwMode="auto">
          <a:xfrm>
            <a:off x="7451725" y="2636838"/>
            <a:ext cx="1550988" cy="366712"/>
          </a:xfrm>
          <a:prstGeom prst="rect">
            <a:avLst/>
          </a:prstGeom>
          <a:noFill/>
          <a:ln w="9525">
            <a:noFill/>
            <a:miter lim="800000"/>
            <a:headEnd/>
            <a:tailEnd/>
          </a:ln>
        </p:spPr>
        <p:txBody>
          <a:bodyPr wrap="none">
            <a:spAutoFit/>
          </a:bodyPr>
          <a:lstStyle/>
          <a:p>
            <a:r>
              <a:rPr lang="de-DE">
                <a:sym typeface="Wingdings" pitchFamily="2" charset="2"/>
              </a:rPr>
              <a:t> Acrylsäure</a:t>
            </a:r>
            <a:endParaRPr lang="de-DE"/>
          </a:p>
        </p:txBody>
      </p:sp>
      <p:pic>
        <p:nvPicPr>
          <p:cNvPr id="150535" name="Picture 15" descr="Buttersäure">
            <a:hlinkClick r:id="rId6" tooltip="Buttersäure"/>
          </p:cNvPr>
          <p:cNvPicPr>
            <a:picLocks noChangeAspect="1" noChangeArrowheads="1"/>
          </p:cNvPicPr>
          <p:nvPr/>
        </p:nvPicPr>
        <p:blipFill>
          <a:blip r:embed="rId7"/>
          <a:srcRect/>
          <a:stretch>
            <a:fillRect/>
          </a:stretch>
        </p:blipFill>
        <p:spPr bwMode="auto">
          <a:xfrm>
            <a:off x="4572000" y="3500438"/>
            <a:ext cx="1428750" cy="638175"/>
          </a:xfrm>
          <a:prstGeom prst="rect">
            <a:avLst/>
          </a:prstGeom>
          <a:noFill/>
          <a:ln w="9525">
            <a:noFill/>
            <a:miter lim="800000"/>
            <a:headEnd/>
            <a:tailEnd/>
          </a:ln>
        </p:spPr>
      </p:pic>
      <p:pic>
        <p:nvPicPr>
          <p:cNvPr id="150536" name="Picture 17" descr="Ölsäure">
            <a:hlinkClick r:id="rId8" tooltip="Ölsäure"/>
          </p:cNvPr>
          <p:cNvPicPr>
            <a:picLocks noChangeAspect="1" noChangeArrowheads="1"/>
          </p:cNvPicPr>
          <p:nvPr/>
        </p:nvPicPr>
        <p:blipFill>
          <a:blip r:embed="rId9"/>
          <a:srcRect/>
          <a:stretch>
            <a:fillRect/>
          </a:stretch>
        </p:blipFill>
        <p:spPr bwMode="auto">
          <a:xfrm>
            <a:off x="4427538" y="4437063"/>
            <a:ext cx="3024187" cy="527050"/>
          </a:xfrm>
          <a:prstGeom prst="rect">
            <a:avLst/>
          </a:prstGeom>
          <a:noFill/>
          <a:ln w="9525">
            <a:noFill/>
            <a:miter lim="800000"/>
            <a:headEnd/>
            <a:tailEnd/>
          </a:ln>
        </p:spPr>
      </p:pic>
      <p:sp>
        <p:nvSpPr>
          <p:cNvPr id="150537" name="Text Box 18"/>
          <p:cNvSpPr txBox="1">
            <a:spLocks noChangeArrowheads="1"/>
          </p:cNvSpPr>
          <p:nvPr/>
        </p:nvSpPr>
        <p:spPr bwMode="auto">
          <a:xfrm>
            <a:off x="7491413" y="3573463"/>
            <a:ext cx="1652587" cy="366712"/>
          </a:xfrm>
          <a:prstGeom prst="rect">
            <a:avLst/>
          </a:prstGeom>
          <a:noFill/>
          <a:ln w="9525">
            <a:noFill/>
            <a:miter lim="800000"/>
            <a:headEnd/>
            <a:tailEnd/>
          </a:ln>
        </p:spPr>
        <p:txBody>
          <a:bodyPr wrap="none">
            <a:spAutoFit/>
          </a:bodyPr>
          <a:lstStyle/>
          <a:p>
            <a:r>
              <a:rPr lang="de-DE">
                <a:sym typeface="Wingdings" pitchFamily="2" charset="2"/>
              </a:rPr>
              <a:t> Buttersäure</a:t>
            </a:r>
            <a:endParaRPr lang="de-DE"/>
          </a:p>
        </p:txBody>
      </p:sp>
      <p:sp>
        <p:nvSpPr>
          <p:cNvPr id="150538" name="Text Box 19"/>
          <p:cNvSpPr txBox="1">
            <a:spLocks noChangeArrowheads="1"/>
          </p:cNvSpPr>
          <p:nvPr/>
        </p:nvSpPr>
        <p:spPr bwMode="auto">
          <a:xfrm>
            <a:off x="7593013" y="4581525"/>
            <a:ext cx="1271587" cy="366713"/>
          </a:xfrm>
          <a:prstGeom prst="rect">
            <a:avLst/>
          </a:prstGeom>
          <a:noFill/>
          <a:ln w="9525">
            <a:noFill/>
            <a:miter lim="800000"/>
            <a:headEnd/>
            <a:tailEnd/>
          </a:ln>
        </p:spPr>
        <p:txBody>
          <a:bodyPr wrap="none">
            <a:spAutoFit/>
          </a:bodyPr>
          <a:lstStyle/>
          <a:p>
            <a:r>
              <a:rPr lang="de-DE">
                <a:sym typeface="Wingdings" pitchFamily="2" charset="2"/>
              </a:rPr>
              <a:t> Ölsäure</a:t>
            </a:r>
            <a:endParaRPr lang="de-DE"/>
          </a:p>
        </p:txBody>
      </p:sp>
      <p:sp>
        <p:nvSpPr>
          <p:cNvPr id="150539" name="Text Box 20"/>
          <p:cNvSpPr txBox="1">
            <a:spLocks noChangeArrowheads="1"/>
          </p:cNvSpPr>
          <p:nvPr/>
        </p:nvSpPr>
        <p:spPr bwMode="auto">
          <a:xfrm>
            <a:off x="7593013" y="5229225"/>
            <a:ext cx="1512887" cy="366713"/>
          </a:xfrm>
          <a:prstGeom prst="rect">
            <a:avLst/>
          </a:prstGeom>
          <a:noFill/>
          <a:ln w="9525">
            <a:noFill/>
            <a:miter lim="800000"/>
            <a:headEnd/>
            <a:tailEnd/>
          </a:ln>
        </p:spPr>
        <p:txBody>
          <a:bodyPr wrap="none">
            <a:spAutoFit/>
          </a:bodyPr>
          <a:lstStyle/>
          <a:p>
            <a:r>
              <a:rPr lang="de-DE">
                <a:sym typeface="Wingdings" pitchFamily="2" charset="2"/>
              </a:rPr>
              <a:t> Oxalsäure</a:t>
            </a:r>
            <a:endParaRPr lang="de-DE"/>
          </a:p>
        </p:txBody>
      </p:sp>
      <p:pic>
        <p:nvPicPr>
          <p:cNvPr id="150540" name="Picture 22" descr="Oxalsäure">
            <a:hlinkClick r:id="rId10" tooltip="Oxalsäure"/>
          </p:cNvPr>
          <p:cNvPicPr>
            <a:picLocks noChangeAspect="1" noChangeArrowheads="1"/>
          </p:cNvPicPr>
          <p:nvPr/>
        </p:nvPicPr>
        <p:blipFill>
          <a:blip r:embed="rId11"/>
          <a:srcRect/>
          <a:stretch>
            <a:fillRect/>
          </a:stretch>
        </p:blipFill>
        <p:spPr bwMode="auto">
          <a:xfrm>
            <a:off x="4787900" y="5084763"/>
            <a:ext cx="1296988" cy="1004887"/>
          </a:xfrm>
          <a:prstGeom prst="rect">
            <a:avLst/>
          </a:prstGeom>
          <a:noFill/>
          <a:ln w="9525">
            <a:noFill/>
            <a:miter lim="800000"/>
            <a:headEnd/>
            <a:tailEnd/>
          </a:ln>
        </p:spPr>
      </p:pic>
      <p:sp>
        <p:nvSpPr>
          <p:cNvPr id="150541" name="Text Box 23"/>
          <p:cNvSpPr txBox="1">
            <a:spLocks noChangeArrowheads="1"/>
          </p:cNvSpPr>
          <p:nvPr/>
        </p:nvSpPr>
        <p:spPr bwMode="auto">
          <a:xfrm>
            <a:off x="0" y="6491288"/>
            <a:ext cx="9144000" cy="366712"/>
          </a:xfrm>
          <a:prstGeom prst="rect">
            <a:avLst/>
          </a:prstGeom>
          <a:noFill/>
          <a:ln w="9525">
            <a:noFill/>
            <a:miter lim="800000"/>
            <a:headEnd/>
            <a:tailEnd/>
          </a:ln>
        </p:spPr>
        <p:txBody>
          <a:bodyPr>
            <a:spAutoFit/>
          </a:bodyPr>
          <a:lstStyle/>
          <a:p>
            <a:r>
              <a:rPr lang="de-DE"/>
              <a:t>Link: </a:t>
            </a:r>
            <a:r>
              <a:rPr lang="de-DE">
                <a:hlinkClick r:id="rId12"/>
              </a:rPr>
              <a:t>http://de.wikipedia.org/wiki/Carbons%C3%A4uren</a:t>
            </a:r>
            <a:r>
              <a:rPr lang="de-DE"/>
              <a:t> </a:t>
            </a:r>
          </a:p>
        </p:txBody>
      </p:sp>
      <p:sp>
        <p:nvSpPr>
          <p:cNvPr id="150543" name="Rectangle 15"/>
          <p:cNvSpPr>
            <a:spLocks noChangeArrowheads="1"/>
          </p:cNvSpPr>
          <p:nvPr/>
        </p:nvSpPr>
        <p:spPr bwMode="auto">
          <a:xfrm>
            <a:off x="468313" y="260350"/>
            <a:ext cx="4572000" cy="1465263"/>
          </a:xfrm>
          <a:prstGeom prst="rect">
            <a:avLst/>
          </a:prstGeom>
          <a:noFill/>
          <a:ln w="9525">
            <a:noFill/>
            <a:miter lim="800000"/>
            <a:headEnd/>
            <a:tailEnd/>
          </a:ln>
          <a:effectLst/>
        </p:spPr>
        <p:txBody>
          <a:bodyPr>
            <a:spAutoFit/>
          </a:bodyPr>
          <a:lstStyle/>
          <a:p>
            <a:r>
              <a:rPr lang="de-DE"/>
              <a:t>Hohe Vielfalt an Chemischen Strukturen (Kohlenwasserstoffe)</a:t>
            </a:r>
          </a:p>
          <a:p>
            <a:r>
              <a:rPr lang="de-DE"/>
              <a:t>Kettenförmig, Verzweigt, Unverzweigt, Ringförmig, Aromatisch, gesättigt, ungesättigt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2"/>
          <p:cNvSpPr>
            <a:spLocks noGrp="1"/>
          </p:cNvSpPr>
          <p:nvPr>
            <p:ph type="title" idx="4294967295"/>
          </p:nvPr>
        </p:nvSpPr>
        <p:spPr/>
        <p:txBody>
          <a:bodyPr/>
          <a:lstStyle/>
          <a:p>
            <a:r>
              <a:rPr lang="de-DE" sz="4000" smtClean="0">
                <a:latin typeface="Tw Cen MT" pitchFamily="34" charset="0"/>
              </a:rPr>
              <a:t>Gesättigte CS: </a:t>
            </a:r>
            <a:br>
              <a:rPr lang="de-DE" sz="4000" smtClean="0">
                <a:latin typeface="Tw Cen MT" pitchFamily="34" charset="0"/>
              </a:rPr>
            </a:br>
            <a:endParaRPr lang="de-DE" sz="4000" smtClean="0">
              <a:latin typeface="Tw Cen MT" pitchFamily="34" charset="0"/>
            </a:endParaRPr>
          </a:p>
        </p:txBody>
      </p:sp>
      <p:sp>
        <p:nvSpPr>
          <p:cNvPr id="151554" name="Rectangle 3"/>
          <p:cNvSpPr>
            <a:spLocks noGrp="1"/>
          </p:cNvSpPr>
          <p:nvPr>
            <p:ph type="body" idx="4294967295"/>
          </p:nvPr>
        </p:nvSpPr>
        <p:spPr/>
        <p:txBody>
          <a:bodyPr/>
          <a:lstStyle/>
          <a:p>
            <a:r>
              <a:rPr lang="de-DE" smtClean="0">
                <a:latin typeface="Tw Cen MT" pitchFamily="34" charset="0"/>
              </a:rPr>
              <a:t>Eigenschaften</a:t>
            </a:r>
          </a:p>
          <a:p>
            <a:r>
              <a:rPr lang="de-DE" smtClean="0">
                <a:latin typeface="Tw Cen MT" pitchFamily="34" charset="0"/>
              </a:rPr>
              <a:t>Verwendung</a:t>
            </a:r>
          </a:p>
          <a:p>
            <a:r>
              <a:rPr lang="de-DE" smtClean="0">
                <a:latin typeface="Tw Cen MT" pitchFamily="34" charset="0"/>
              </a:rPr>
              <a:t>Aufbau</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Rectangle 2"/>
          <p:cNvSpPr>
            <a:spLocks noGrp="1"/>
          </p:cNvSpPr>
          <p:nvPr>
            <p:ph type="title" idx="4294967295"/>
          </p:nvPr>
        </p:nvSpPr>
        <p:spPr/>
        <p:txBody>
          <a:bodyPr/>
          <a:lstStyle/>
          <a:p>
            <a:r>
              <a:rPr lang="de-DE" sz="4000" smtClean="0">
                <a:latin typeface="Tw Cen MT" pitchFamily="34" charset="0"/>
              </a:rPr>
              <a:t>Ungesättigte CS:</a:t>
            </a:r>
            <a:br>
              <a:rPr lang="de-DE" sz="4000" smtClean="0">
                <a:latin typeface="Tw Cen MT" pitchFamily="34" charset="0"/>
              </a:rPr>
            </a:br>
            <a:endParaRPr lang="de-DE" sz="4000" smtClean="0">
              <a:latin typeface="Tw Cen MT" pitchFamily="34" charset="0"/>
            </a:endParaRPr>
          </a:p>
        </p:txBody>
      </p:sp>
      <p:sp>
        <p:nvSpPr>
          <p:cNvPr id="152578" name="Rectangle 3"/>
          <p:cNvSpPr>
            <a:spLocks noGrp="1"/>
          </p:cNvSpPr>
          <p:nvPr>
            <p:ph type="body" idx="4294967295"/>
          </p:nvPr>
        </p:nvSpPr>
        <p:spPr/>
        <p:txBody>
          <a:bodyPr/>
          <a:lstStyle/>
          <a:p>
            <a:r>
              <a:rPr lang="de-DE" smtClean="0">
                <a:latin typeface="Tw Cen MT" pitchFamily="34" charset="0"/>
              </a:rPr>
              <a:t>Eigenschaften</a:t>
            </a:r>
          </a:p>
          <a:p>
            <a:r>
              <a:rPr lang="de-DE" smtClean="0">
                <a:latin typeface="Tw Cen MT" pitchFamily="34" charset="0"/>
              </a:rPr>
              <a:t>Verwendung</a:t>
            </a:r>
          </a:p>
          <a:p>
            <a:r>
              <a:rPr lang="de-DE" smtClean="0">
                <a:latin typeface="Tw Cen MT" pitchFamily="34" charset="0"/>
              </a:rPr>
              <a:t>Aufbau</a:t>
            </a:r>
          </a:p>
          <a:p>
            <a:endParaRPr lang="de-DE" smtClean="0">
              <a:latin typeface="Tw Cen MT"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Rectangle 2"/>
          <p:cNvSpPr>
            <a:spLocks noGrp="1"/>
          </p:cNvSpPr>
          <p:nvPr>
            <p:ph type="title" idx="4294967295"/>
          </p:nvPr>
        </p:nvSpPr>
        <p:spPr/>
        <p:txBody>
          <a:bodyPr/>
          <a:lstStyle/>
          <a:p>
            <a:r>
              <a:rPr lang="de-DE" sz="4000" smtClean="0">
                <a:latin typeface="Tw Cen MT" pitchFamily="34" charset="0"/>
              </a:rPr>
              <a:t>Fettsäuren (Langk. CS)</a:t>
            </a:r>
            <a:br>
              <a:rPr lang="de-DE" sz="4000" smtClean="0">
                <a:latin typeface="Tw Cen MT" pitchFamily="34" charset="0"/>
              </a:rPr>
            </a:br>
            <a:endParaRPr lang="de-DE" sz="4000" smtClean="0">
              <a:latin typeface="Tw Cen MT" pitchFamily="34" charset="0"/>
            </a:endParaRPr>
          </a:p>
        </p:txBody>
      </p:sp>
      <p:sp>
        <p:nvSpPr>
          <p:cNvPr id="153602" name="Rectangle 3"/>
          <p:cNvSpPr>
            <a:spLocks noGrp="1"/>
          </p:cNvSpPr>
          <p:nvPr>
            <p:ph type="body" idx="4294967295"/>
          </p:nvPr>
        </p:nvSpPr>
        <p:spPr/>
        <p:txBody>
          <a:bodyPr/>
          <a:lstStyle/>
          <a:p>
            <a:r>
              <a:rPr lang="de-DE" smtClean="0">
                <a:latin typeface="Tw Cen MT" pitchFamily="34" charset="0"/>
              </a:rPr>
              <a:t>Eigenschaften</a:t>
            </a:r>
          </a:p>
          <a:p>
            <a:r>
              <a:rPr lang="de-DE" smtClean="0">
                <a:latin typeface="Tw Cen MT" pitchFamily="34" charset="0"/>
              </a:rPr>
              <a:t>Verwendung</a:t>
            </a:r>
          </a:p>
          <a:p>
            <a:r>
              <a:rPr lang="de-DE" smtClean="0">
                <a:latin typeface="Tw Cen MT" pitchFamily="34" charset="0"/>
              </a:rPr>
              <a:t>Aufbau</a:t>
            </a:r>
          </a:p>
          <a:p>
            <a:endParaRPr lang="de-DE" smtClean="0">
              <a:latin typeface="Tw Cen MT"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p:nvPr>
        </p:nvSpPr>
        <p:spPr>
          <a:xfrm>
            <a:off x="611188" y="260350"/>
            <a:ext cx="8153400" cy="990600"/>
          </a:xfrm>
        </p:spPr>
        <p:txBody>
          <a:bodyPr/>
          <a:lstStyle/>
          <a:p>
            <a:pPr algn="ctr"/>
            <a:r>
              <a:rPr lang="de-DE" smtClean="0"/>
              <a:t>Gliederung</a:t>
            </a:r>
          </a:p>
        </p:txBody>
      </p:sp>
      <p:sp>
        <p:nvSpPr>
          <p:cNvPr id="22530" name="Rectangle 4"/>
          <p:cNvSpPr>
            <a:spLocks noGrp="1"/>
          </p:cNvSpPr>
          <p:nvPr>
            <p:ph type="body" sz="half" idx="1"/>
          </p:nvPr>
        </p:nvSpPr>
        <p:spPr>
          <a:xfrm>
            <a:off x="179388" y="1268413"/>
            <a:ext cx="4433887" cy="5589587"/>
          </a:xfrm>
        </p:spPr>
        <p:txBody>
          <a:bodyPr/>
          <a:lstStyle/>
          <a:p>
            <a:r>
              <a:rPr lang="de-DE" sz="2500" smtClean="0"/>
              <a:t>Was sind Carbonsäuren</a:t>
            </a:r>
          </a:p>
          <a:p>
            <a:r>
              <a:rPr lang="de-DE" sz="2500" smtClean="0"/>
              <a:t>Bestandteile</a:t>
            </a:r>
          </a:p>
          <a:p>
            <a:r>
              <a:rPr lang="de-DE" sz="2500" smtClean="0"/>
              <a:t>Vorkommen</a:t>
            </a:r>
          </a:p>
          <a:p>
            <a:r>
              <a:rPr lang="de-DE" sz="2500" smtClean="0"/>
              <a:t>Nomenklatur</a:t>
            </a:r>
          </a:p>
          <a:p>
            <a:r>
              <a:rPr lang="de-DE" sz="2500" smtClean="0"/>
              <a:t>Aufgabe 1</a:t>
            </a:r>
          </a:p>
          <a:p>
            <a:r>
              <a:rPr lang="de-DE" sz="2500" smtClean="0"/>
              <a:t>Herstellung</a:t>
            </a:r>
          </a:p>
          <a:p>
            <a:r>
              <a:rPr lang="de-DE" sz="2500" smtClean="0"/>
              <a:t>Chemische Bedeutung</a:t>
            </a:r>
          </a:p>
          <a:p>
            <a:r>
              <a:rPr lang="de-DE" sz="2500" smtClean="0"/>
              <a:t>Weiterverarbeitung</a:t>
            </a:r>
          </a:p>
          <a:p>
            <a:r>
              <a:rPr lang="de-DE" sz="2500" smtClean="0"/>
              <a:t>Wirtschaftliche Bedeutung</a:t>
            </a:r>
          </a:p>
          <a:p>
            <a:r>
              <a:rPr lang="de-DE" sz="2500" smtClean="0"/>
              <a:t>Technische Bedeutung</a:t>
            </a:r>
          </a:p>
          <a:p>
            <a:r>
              <a:rPr lang="de-DE" sz="2500" smtClean="0"/>
              <a:t>Physiologische Bedeutung</a:t>
            </a:r>
          </a:p>
        </p:txBody>
      </p:sp>
      <p:sp>
        <p:nvSpPr>
          <p:cNvPr id="22531" name="Rectangle 5"/>
          <p:cNvSpPr>
            <a:spLocks noGrp="1"/>
          </p:cNvSpPr>
          <p:nvPr>
            <p:ph type="body" sz="half" idx="2"/>
          </p:nvPr>
        </p:nvSpPr>
        <p:spPr>
          <a:xfrm>
            <a:off x="4765675" y="1268413"/>
            <a:ext cx="4270375" cy="5589587"/>
          </a:xfrm>
        </p:spPr>
        <p:txBody>
          <a:bodyPr/>
          <a:lstStyle/>
          <a:p>
            <a:r>
              <a:rPr lang="de-DE" sz="2500" smtClean="0"/>
              <a:t>Allgemeine Eigenschaften</a:t>
            </a:r>
          </a:p>
          <a:p>
            <a:r>
              <a:rPr lang="de-DE" sz="2500" smtClean="0"/>
              <a:t>Chemische Eigenschaften</a:t>
            </a:r>
          </a:p>
          <a:p>
            <a:r>
              <a:rPr lang="de-DE" sz="2500" smtClean="0"/>
              <a:t>Einteilung der CS</a:t>
            </a:r>
          </a:p>
          <a:p>
            <a:r>
              <a:rPr lang="de-DE" sz="2500" smtClean="0"/>
              <a:t>Gesättigte CS</a:t>
            </a:r>
          </a:p>
          <a:p>
            <a:r>
              <a:rPr lang="de-DE" sz="2500" smtClean="0"/>
              <a:t>Ungesättigte CS</a:t>
            </a:r>
          </a:p>
          <a:p>
            <a:r>
              <a:rPr lang="de-DE" sz="2500" smtClean="0"/>
              <a:t>Fettsäuren</a:t>
            </a:r>
          </a:p>
          <a:p>
            <a:r>
              <a:rPr lang="de-DE" sz="2500" smtClean="0"/>
              <a:t>Anzahl der Carboxylg.</a:t>
            </a:r>
          </a:p>
          <a:p>
            <a:r>
              <a:rPr lang="de-DE" sz="2500" smtClean="0"/>
              <a:t>Zum Experiment</a:t>
            </a:r>
          </a:p>
          <a:p>
            <a:r>
              <a:rPr lang="de-DE" sz="2500" smtClean="0"/>
              <a:t>Experiment</a:t>
            </a:r>
          </a:p>
          <a:p>
            <a:r>
              <a:rPr lang="de-DE" sz="2500" smtClean="0"/>
              <a:t>Auswertung</a:t>
            </a:r>
          </a:p>
          <a:p>
            <a:r>
              <a:rPr lang="de-DE" sz="2500" smtClean="0"/>
              <a:t>Quellen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Rectangle 2"/>
          <p:cNvSpPr>
            <a:spLocks noGrp="1"/>
          </p:cNvSpPr>
          <p:nvPr>
            <p:ph type="title" idx="4294967295"/>
          </p:nvPr>
        </p:nvSpPr>
        <p:spPr/>
        <p:txBody>
          <a:bodyPr/>
          <a:lstStyle/>
          <a:p>
            <a:r>
              <a:rPr lang="de-DE" sz="4000" smtClean="0">
                <a:latin typeface="Tw Cen MT" pitchFamily="34" charset="0"/>
              </a:rPr>
              <a:t>Anzahl derCarboxylgruppen-</a:t>
            </a:r>
            <a:br>
              <a:rPr lang="de-DE" sz="4000" smtClean="0">
                <a:latin typeface="Tw Cen MT" pitchFamily="34" charset="0"/>
              </a:rPr>
            </a:br>
            <a:r>
              <a:rPr lang="de-DE" sz="4000" smtClean="0">
                <a:latin typeface="Tw Cen MT" pitchFamily="34" charset="0"/>
              </a:rPr>
              <a:t>Monocarbonsäuren, Di-C usw.</a:t>
            </a:r>
            <a:br>
              <a:rPr lang="de-DE" sz="4000" smtClean="0">
                <a:latin typeface="Tw Cen MT" pitchFamily="34" charset="0"/>
              </a:rPr>
            </a:br>
            <a:endParaRPr lang="de-DE" sz="4000" smtClean="0">
              <a:latin typeface="Tw Cen MT" pitchFamily="34" charset="0"/>
            </a:endParaRPr>
          </a:p>
        </p:txBody>
      </p:sp>
      <p:sp>
        <p:nvSpPr>
          <p:cNvPr id="154626" name="Rectangle 3"/>
          <p:cNvSpPr>
            <a:spLocks noGrp="1"/>
          </p:cNvSpPr>
          <p:nvPr>
            <p:ph type="body" idx="4294967295"/>
          </p:nvPr>
        </p:nvSpPr>
        <p:spPr/>
        <p:txBody>
          <a:bodyPr/>
          <a:lstStyle/>
          <a:p>
            <a:r>
              <a:rPr lang="de-DE" smtClean="0">
                <a:latin typeface="Tw Cen MT" pitchFamily="34" charset="0"/>
              </a:rPr>
              <a:t>Eigenschaften</a:t>
            </a:r>
          </a:p>
          <a:p>
            <a:r>
              <a:rPr lang="de-DE" smtClean="0">
                <a:latin typeface="Tw Cen MT" pitchFamily="34" charset="0"/>
              </a:rPr>
              <a:t>Verwendung</a:t>
            </a:r>
          </a:p>
          <a:p>
            <a:r>
              <a:rPr lang="de-DE" smtClean="0">
                <a:latin typeface="Tw Cen MT" pitchFamily="34" charset="0"/>
              </a:rPr>
              <a:t>Aufbau</a:t>
            </a:r>
          </a:p>
          <a:p>
            <a:endParaRPr lang="de-DE" smtClean="0">
              <a:latin typeface="Tw Cen MT"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Rectangle 2"/>
          <p:cNvSpPr>
            <a:spLocks noGrp="1"/>
          </p:cNvSpPr>
          <p:nvPr>
            <p:ph type="title" idx="4294967295"/>
          </p:nvPr>
        </p:nvSpPr>
        <p:spPr>
          <a:xfrm>
            <a:off x="611188" y="260350"/>
            <a:ext cx="8153400" cy="990600"/>
          </a:xfrm>
        </p:spPr>
        <p:txBody>
          <a:bodyPr/>
          <a:lstStyle/>
          <a:p>
            <a:pPr algn="ctr"/>
            <a:r>
              <a:rPr lang="de-DE" smtClean="0">
                <a:latin typeface="Tw Cen MT" pitchFamily="34" charset="0"/>
              </a:rPr>
              <a:t>Zum Experiment</a:t>
            </a:r>
          </a:p>
        </p:txBody>
      </p:sp>
      <p:sp>
        <p:nvSpPr>
          <p:cNvPr id="155650" name="Rectangle 3"/>
          <p:cNvSpPr>
            <a:spLocks noGrp="1"/>
          </p:cNvSpPr>
          <p:nvPr>
            <p:ph type="body" idx="4294967295"/>
          </p:nvPr>
        </p:nvSpPr>
        <p:spPr>
          <a:xfrm>
            <a:off x="611188" y="1484313"/>
            <a:ext cx="8153400" cy="4525962"/>
          </a:xfrm>
        </p:spPr>
        <p:txBody>
          <a:bodyPr/>
          <a:lstStyle/>
          <a:p>
            <a:pPr>
              <a:lnSpc>
                <a:spcPct val="80000"/>
              </a:lnSpc>
            </a:pPr>
            <a:r>
              <a:rPr lang="de-DE" sz="2000" smtClean="0">
                <a:latin typeface="Tw Cen MT" pitchFamily="34" charset="0"/>
              </a:rPr>
              <a:t>Ascorbinsäure (Vitamin C) kommt in Früchten und Gemüse vor. Obwohl die Ascorbinsäuremoleküle keine Carboxylgruppen tragen, ist sie in wässriger Lösung eine stark wirkende Säure, die pro Molekül zwei Protonen abgeben kann. Diese stammen von zwei Hydroxygruppen, die jeweils an einem, durch eine Doppelbindung untereinander verbundenen, Kohlenstoffatom hängen.</a:t>
            </a:r>
          </a:p>
          <a:p>
            <a:pPr>
              <a:lnSpc>
                <a:spcPct val="80000"/>
              </a:lnSpc>
            </a:pPr>
            <a:endParaRPr lang="de-DE" sz="2000" smtClean="0">
              <a:latin typeface="Tw Cen MT" pitchFamily="34" charset="0"/>
            </a:endParaRPr>
          </a:p>
          <a:p>
            <a:pPr>
              <a:lnSpc>
                <a:spcPct val="80000"/>
              </a:lnSpc>
            </a:pPr>
            <a:endParaRPr lang="de-DE" sz="2000" smtClean="0">
              <a:latin typeface="Tw Cen MT" pitchFamily="34" charset="0"/>
            </a:endParaRPr>
          </a:p>
          <a:p>
            <a:pPr>
              <a:lnSpc>
                <a:spcPct val="80000"/>
              </a:lnSpc>
            </a:pPr>
            <a:endParaRPr lang="de-DE" sz="2000" smtClean="0">
              <a:latin typeface="Tw Cen MT" pitchFamily="34" charset="0"/>
            </a:endParaRPr>
          </a:p>
          <a:p>
            <a:pPr>
              <a:lnSpc>
                <a:spcPct val="80000"/>
              </a:lnSpc>
            </a:pPr>
            <a:endParaRPr lang="de-DE" sz="2000" smtClean="0">
              <a:latin typeface="Tw Cen MT" pitchFamily="34" charset="0"/>
            </a:endParaRPr>
          </a:p>
          <a:p>
            <a:pPr>
              <a:lnSpc>
                <a:spcPct val="80000"/>
              </a:lnSpc>
            </a:pPr>
            <a:endParaRPr lang="de-DE" sz="2000" smtClean="0">
              <a:latin typeface="Tw Cen MT" pitchFamily="34" charset="0"/>
            </a:endParaRPr>
          </a:p>
          <a:p>
            <a:pPr>
              <a:lnSpc>
                <a:spcPct val="80000"/>
              </a:lnSpc>
            </a:pPr>
            <a:endParaRPr lang="de-DE" sz="2000" smtClean="0">
              <a:latin typeface="Tw Cen MT" pitchFamily="34" charset="0"/>
            </a:endParaRPr>
          </a:p>
          <a:p>
            <a:pPr>
              <a:lnSpc>
                <a:spcPct val="80000"/>
              </a:lnSpc>
            </a:pPr>
            <a:r>
              <a:rPr lang="de-DE" sz="2000" smtClean="0">
                <a:latin typeface="Tw Cen MT" pitchFamily="34" charset="0"/>
              </a:rPr>
              <a:t>Eigenschaft als starke, organische Säure.  Ascorbinsäure ist auch ein starkes Reduktionsmittel und damit leicht zu oxidieren.</a:t>
            </a:r>
          </a:p>
        </p:txBody>
      </p:sp>
      <p:pic>
        <p:nvPicPr>
          <p:cNvPr id="155651" name="Picture 5" descr="vit-c"/>
          <p:cNvPicPr>
            <a:picLocks noChangeAspect="1" noChangeArrowheads="1"/>
          </p:cNvPicPr>
          <p:nvPr/>
        </p:nvPicPr>
        <p:blipFill>
          <a:blip r:embed="rId2"/>
          <a:srcRect/>
          <a:stretch>
            <a:fillRect/>
          </a:stretch>
        </p:blipFill>
        <p:spPr bwMode="auto">
          <a:xfrm>
            <a:off x="827088" y="2997200"/>
            <a:ext cx="4751387" cy="2097088"/>
          </a:xfrm>
          <a:prstGeom prst="rect">
            <a:avLst/>
          </a:prstGeom>
          <a:noFill/>
          <a:ln w="9525">
            <a:noFill/>
            <a:miter lim="800000"/>
            <a:headEnd/>
            <a:tailEnd/>
          </a:ln>
        </p:spPr>
      </p:pic>
      <p:sp>
        <p:nvSpPr>
          <p:cNvPr id="155652" name="Rectangle 6"/>
          <p:cNvSpPr>
            <a:spLocks noChangeArrowheads="1"/>
          </p:cNvSpPr>
          <p:nvPr/>
        </p:nvSpPr>
        <p:spPr bwMode="auto">
          <a:xfrm>
            <a:off x="5364163" y="3651250"/>
            <a:ext cx="3779837" cy="641350"/>
          </a:xfrm>
          <a:prstGeom prst="rect">
            <a:avLst/>
          </a:prstGeom>
          <a:noFill/>
          <a:ln w="9525">
            <a:noFill/>
            <a:miter lim="800000"/>
            <a:headEnd/>
            <a:tailEnd/>
          </a:ln>
        </p:spPr>
        <p:txBody>
          <a:bodyPr anchor="ctr">
            <a:spAutoFit/>
          </a:bodyPr>
          <a:lstStyle/>
          <a:p>
            <a:pPr algn="ctr"/>
            <a:r>
              <a:rPr lang="de-DE"/>
              <a:t>Reaktion von Ascorbinsäure mit Wasser</a:t>
            </a:r>
          </a:p>
        </p:txBody>
      </p:sp>
      <p:sp>
        <p:nvSpPr>
          <p:cNvPr id="155653" name="Text Box 7"/>
          <p:cNvSpPr txBox="1">
            <a:spLocks noChangeArrowheads="1"/>
          </p:cNvSpPr>
          <p:nvPr/>
        </p:nvSpPr>
        <p:spPr bwMode="auto">
          <a:xfrm>
            <a:off x="0" y="6491288"/>
            <a:ext cx="9144000" cy="366712"/>
          </a:xfrm>
          <a:prstGeom prst="rect">
            <a:avLst/>
          </a:prstGeom>
          <a:noFill/>
          <a:ln w="9525">
            <a:noFill/>
            <a:miter lim="800000"/>
            <a:headEnd/>
            <a:tailEnd/>
          </a:ln>
        </p:spPr>
        <p:txBody>
          <a:bodyPr>
            <a:spAutoFit/>
          </a:bodyPr>
          <a:lstStyle/>
          <a:p>
            <a:r>
              <a:rPr lang="de-DE"/>
              <a:t>Link: </a:t>
            </a:r>
            <a:r>
              <a:rPr lang="de-DE">
                <a:hlinkClick r:id="rId3"/>
              </a:rPr>
              <a:t>http://www.chemieunterricht.de/dc2/haus/orgsren.htm</a:t>
            </a:r>
            <a:r>
              <a:rPr lang="de-DE"/>
              <a:t>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Titel 1"/>
          <p:cNvSpPr>
            <a:spLocks noGrp="1"/>
          </p:cNvSpPr>
          <p:nvPr>
            <p:ph type="title" idx="4294967295"/>
          </p:nvPr>
        </p:nvSpPr>
        <p:spPr>
          <a:xfrm>
            <a:off x="611188" y="260350"/>
            <a:ext cx="8153400" cy="990600"/>
          </a:xfrm>
        </p:spPr>
        <p:txBody>
          <a:bodyPr/>
          <a:lstStyle/>
          <a:p>
            <a:pPr algn="ctr" eaLnBrk="1" hangingPunct="1"/>
            <a:r>
              <a:rPr lang="de-DE" smtClean="0">
                <a:latin typeface="Tw Cen MT" pitchFamily="34" charset="0"/>
              </a:rPr>
              <a:t>Experiment</a:t>
            </a:r>
          </a:p>
        </p:txBody>
      </p:sp>
      <p:sp>
        <p:nvSpPr>
          <p:cNvPr id="156674" name="Inhaltsplatzhalter 2"/>
          <p:cNvSpPr>
            <a:spLocks noGrp="1"/>
          </p:cNvSpPr>
          <p:nvPr>
            <p:ph sz="quarter" idx="4294967295"/>
          </p:nvPr>
        </p:nvSpPr>
        <p:spPr>
          <a:xfrm>
            <a:off x="612775" y="1600200"/>
            <a:ext cx="8153400" cy="4495800"/>
          </a:xfrm>
        </p:spPr>
        <p:txBody>
          <a:bodyPr/>
          <a:lstStyle/>
          <a:p>
            <a:pPr eaLnBrk="1" hangingPunct="1"/>
            <a:r>
              <a:rPr lang="de-DE" smtClean="0">
                <a:latin typeface="Tw Cen MT" pitchFamily="34" charset="0"/>
              </a:rPr>
              <a:t>Grundlage:</a:t>
            </a:r>
          </a:p>
          <a:p>
            <a:pPr lvl="1" eaLnBrk="1" hangingPunct="1"/>
            <a:r>
              <a:rPr lang="de-DE" smtClean="0">
                <a:latin typeface="Tw Cen MT" pitchFamily="34" charset="0"/>
              </a:rPr>
              <a:t>Vitamin C wirkt reduzierend. Durch Reaktion mit Iod wird dieses zu Iodid reduziert.</a:t>
            </a:r>
          </a:p>
          <a:p>
            <a:pPr lvl="1" eaLnBrk="1" hangingPunct="1"/>
            <a:r>
              <a:rPr lang="de-DE" smtClean="0">
                <a:latin typeface="Tw Cen MT" pitchFamily="34" charset="0"/>
              </a:rPr>
              <a:t>Der Gehalt an Vitamin C kann somit durch den Verbrauch an Iod ermittelt werden.</a:t>
            </a:r>
          </a:p>
          <a:p>
            <a:pPr lvl="1" eaLnBrk="1" hangingPunct="1"/>
            <a:r>
              <a:rPr lang="de-DE" smtClean="0">
                <a:latin typeface="Tw Cen MT" pitchFamily="34" charset="0"/>
              </a:rPr>
              <a:t>Der Endpunkt der Titration wird durch die Iod-Stärke-Reaktion angezeigt (Blaufärbung)</a:t>
            </a:r>
          </a:p>
        </p:txBody>
      </p:sp>
      <p:sp>
        <p:nvSpPr>
          <p:cNvPr id="156675" name="Text Box 4"/>
          <p:cNvSpPr txBox="1">
            <a:spLocks noChangeArrowheads="1"/>
          </p:cNvSpPr>
          <p:nvPr/>
        </p:nvSpPr>
        <p:spPr bwMode="auto">
          <a:xfrm>
            <a:off x="0" y="6491288"/>
            <a:ext cx="9144000" cy="366712"/>
          </a:xfrm>
          <a:prstGeom prst="rect">
            <a:avLst/>
          </a:prstGeom>
          <a:noFill/>
          <a:ln w="9525">
            <a:noFill/>
            <a:miter lim="800000"/>
            <a:headEnd/>
            <a:tailEnd/>
          </a:ln>
        </p:spPr>
        <p:txBody>
          <a:bodyPr>
            <a:spAutoFit/>
          </a:bodyPr>
          <a:lstStyle/>
          <a:p>
            <a:r>
              <a:rPr lang="de-DE"/>
              <a:t>Link: Elemente Chemie 2</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Titel 1"/>
          <p:cNvSpPr>
            <a:spLocks noGrp="1"/>
          </p:cNvSpPr>
          <p:nvPr>
            <p:ph type="title" idx="4294967295"/>
          </p:nvPr>
        </p:nvSpPr>
        <p:spPr>
          <a:xfrm>
            <a:off x="611188" y="260350"/>
            <a:ext cx="8153400" cy="990600"/>
          </a:xfrm>
        </p:spPr>
        <p:txBody>
          <a:bodyPr/>
          <a:lstStyle/>
          <a:p>
            <a:pPr algn="ctr" eaLnBrk="1" hangingPunct="1"/>
            <a:r>
              <a:rPr lang="de-DE" smtClean="0">
                <a:latin typeface="Tw Cen MT" pitchFamily="34" charset="0"/>
              </a:rPr>
              <a:t>Schülerexperiment</a:t>
            </a:r>
          </a:p>
        </p:txBody>
      </p:sp>
      <p:sp>
        <p:nvSpPr>
          <p:cNvPr id="157698" name="Inhaltsplatzhalter 2"/>
          <p:cNvSpPr>
            <a:spLocks noGrp="1"/>
          </p:cNvSpPr>
          <p:nvPr>
            <p:ph sz="quarter" idx="4294967295"/>
          </p:nvPr>
        </p:nvSpPr>
        <p:spPr>
          <a:xfrm>
            <a:off x="612775" y="1600200"/>
            <a:ext cx="8153400" cy="4495800"/>
          </a:xfrm>
        </p:spPr>
        <p:txBody>
          <a:bodyPr/>
          <a:lstStyle/>
          <a:p>
            <a:pPr eaLnBrk="1" hangingPunct="1"/>
            <a:r>
              <a:rPr lang="de-DE" smtClean="0">
                <a:latin typeface="Tw Cen MT" pitchFamily="34" charset="0"/>
              </a:rPr>
              <a:t>Geräte:</a:t>
            </a:r>
          </a:p>
          <a:p>
            <a:pPr lvl="1" eaLnBrk="1" hangingPunct="1"/>
            <a:r>
              <a:rPr lang="de-DE" smtClean="0">
                <a:latin typeface="Tw Cen MT" pitchFamily="34" charset="0"/>
              </a:rPr>
              <a:t> Schutzbrille</a:t>
            </a:r>
          </a:p>
          <a:p>
            <a:pPr lvl="1" eaLnBrk="1" hangingPunct="1"/>
            <a:r>
              <a:rPr lang="de-DE" smtClean="0">
                <a:latin typeface="Tw Cen MT" pitchFamily="34" charset="0"/>
              </a:rPr>
              <a:t>Stativ</a:t>
            </a:r>
          </a:p>
          <a:p>
            <a:pPr lvl="1" eaLnBrk="1" hangingPunct="1"/>
            <a:r>
              <a:rPr lang="de-DE" smtClean="0">
                <a:latin typeface="Tw Cen MT" pitchFamily="34" charset="0"/>
              </a:rPr>
              <a:t>Messzylinder</a:t>
            </a:r>
          </a:p>
          <a:p>
            <a:pPr lvl="1" eaLnBrk="1" hangingPunct="1"/>
            <a:r>
              <a:rPr lang="de-DE" smtClean="0">
                <a:latin typeface="Tw Cen MT" pitchFamily="34" charset="0"/>
              </a:rPr>
              <a:t>2 Messpipetten (10ml)</a:t>
            </a:r>
          </a:p>
          <a:p>
            <a:pPr lvl="1" eaLnBrk="1" hangingPunct="1"/>
            <a:r>
              <a:rPr lang="de-DE" smtClean="0">
                <a:latin typeface="Tw Cen MT" pitchFamily="34" charset="0"/>
              </a:rPr>
              <a:t>Weithals- Erlenmeyerkolben (200 ml)</a:t>
            </a:r>
          </a:p>
          <a:p>
            <a:pPr lvl="1" eaLnBrk="1" hangingPunct="1"/>
            <a:r>
              <a:rPr lang="de-DE" smtClean="0">
                <a:latin typeface="Tw Cen MT" pitchFamily="34" charset="0"/>
              </a:rPr>
              <a:t>Vitamin C - Teststäbchen</a:t>
            </a:r>
          </a:p>
        </p:txBody>
      </p:sp>
      <p:sp>
        <p:nvSpPr>
          <p:cNvPr id="157699" name="Text Box 4"/>
          <p:cNvSpPr txBox="1">
            <a:spLocks noChangeArrowheads="1"/>
          </p:cNvSpPr>
          <p:nvPr/>
        </p:nvSpPr>
        <p:spPr bwMode="auto">
          <a:xfrm>
            <a:off x="0" y="6491288"/>
            <a:ext cx="9144000" cy="366712"/>
          </a:xfrm>
          <a:prstGeom prst="rect">
            <a:avLst/>
          </a:prstGeom>
          <a:noFill/>
          <a:ln w="9525">
            <a:noFill/>
            <a:miter lim="800000"/>
            <a:headEnd/>
            <a:tailEnd/>
          </a:ln>
        </p:spPr>
        <p:txBody>
          <a:bodyPr>
            <a:spAutoFit/>
          </a:bodyPr>
          <a:lstStyle/>
          <a:p>
            <a:r>
              <a:rPr lang="de-DE"/>
              <a:t>Link: Elemente Chemie 2</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Titel 1"/>
          <p:cNvSpPr>
            <a:spLocks noGrp="1"/>
          </p:cNvSpPr>
          <p:nvPr>
            <p:ph type="title" idx="4294967295"/>
          </p:nvPr>
        </p:nvSpPr>
        <p:spPr>
          <a:xfrm>
            <a:off x="612775" y="228600"/>
            <a:ext cx="8153400" cy="990600"/>
          </a:xfrm>
        </p:spPr>
        <p:txBody>
          <a:bodyPr/>
          <a:lstStyle/>
          <a:p>
            <a:pPr algn="ctr" eaLnBrk="1" hangingPunct="1"/>
            <a:r>
              <a:rPr lang="de-DE" smtClean="0">
                <a:latin typeface="Tw Cen MT" pitchFamily="34" charset="0"/>
              </a:rPr>
              <a:t>Schülerexperiment</a:t>
            </a:r>
          </a:p>
        </p:txBody>
      </p:sp>
      <p:sp>
        <p:nvSpPr>
          <p:cNvPr id="158722" name="Inhaltsplatzhalter 2"/>
          <p:cNvSpPr>
            <a:spLocks noGrp="1"/>
          </p:cNvSpPr>
          <p:nvPr>
            <p:ph sz="quarter" idx="4294967295"/>
          </p:nvPr>
        </p:nvSpPr>
        <p:spPr>
          <a:xfrm>
            <a:off x="612775" y="1600200"/>
            <a:ext cx="8153400" cy="4495800"/>
          </a:xfrm>
        </p:spPr>
        <p:txBody>
          <a:bodyPr/>
          <a:lstStyle/>
          <a:p>
            <a:pPr eaLnBrk="1" hangingPunct="1"/>
            <a:r>
              <a:rPr lang="de-DE" smtClean="0">
                <a:latin typeface="Tw Cen MT" pitchFamily="34" charset="0"/>
              </a:rPr>
              <a:t>Materialien:</a:t>
            </a:r>
          </a:p>
          <a:p>
            <a:pPr lvl="1" eaLnBrk="1" hangingPunct="1"/>
            <a:r>
              <a:rPr lang="de-DE" smtClean="0">
                <a:latin typeface="Tw Cen MT" pitchFamily="34" charset="0"/>
              </a:rPr>
              <a:t>Iodlösung (2,5 g Iod &amp; 5g Kaliumiodid in 1 l Lösung ; c=0,01 mol/l)</a:t>
            </a:r>
          </a:p>
          <a:p>
            <a:pPr lvl="1" eaLnBrk="1" hangingPunct="1"/>
            <a:r>
              <a:rPr lang="de-DE" smtClean="0">
                <a:latin typeface="Tw Cen MT" pitchFamily="34" charset="0"/>
              </a:rPr>
              <a:t>Salzsäure (c=1 mol/l)</a:t>
            </a:r>
          </a:p>
          <a:p>
            <a:pPr lvl="1" eaLnBrk="1" hangingPunct="1"/>
            <a:r>
              <a:rPr lang="de-DE" smtClean="0">
                <a:latin typeface="Tw Cen MT" pitchFamily="34" charset="0"/>
              </a:rPr>
              <a:t>Stärkelösung(w=1%)</a:t>
            </a:r>
          </a:p>
          <a:p>
            <a:pPr lvl="1" eaLnBrk="1" hangingPunct="1"/>
            <a:r>
              <a:rPr lang="de-DE" smtClean="0">
                <a:latin typeface="Tw Cen MT" pitchFamily="34" charset="0"/>
              </a:rPr>
              <a:t>Ascorbinsäure </a:t>
            </a:r>
          </a:p>
        </p:txBody>
      </p:sp>
      <p:sp>
        <p:nvSpPr>
          <p:cNvPr id="158723" name="Text Box 4"/>
          <p:cNvSpPr txBox="1">
            <a:spLocks noChangeArrowheads="1"/>
          </p:cNvSpPr>
          <p:nvPr/>
        </p:nvSpPr>
        <p:spPr bwMode="auto">
          <a:xfrm>
            <a:off x="0" y="6491288"/>
            <a:ext cx="9144000" cy="366712"/>
          </a:xfrm>
          <a:prstGeom prst="rect">
            <a:avLst/>
          </a:prstGeom>
          <a:noFill/>
          <a:ln w="9525">
            <a:noFill/>
            <a:miter lim="800000"/>
            <a:headEnd/>
            <a:tailEnd/>
          </a:ln>
        </p:spPr>
        <p:txBody>
          <a:bodyPr>
            <a:spAutoFit/>
          </a:bodyPr>
          <a:lstStyle/>
          <a:p>
            <a:r>
              <a:rPr lang="de-DE"/>
              <a:t>Link: Elemente Chemie 2</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Titel 1"/>
          <p:cNvSpPr>
            <a:spLocks noGrp="1"/>
          </p:cNvSpPr>
          <p:nvPr>
            <p:ph type="title" idx="4294967295"/>
          </p:nvPr>
        </p:nvSpPr>
        <p:spPr>
          <a:xfrm>
            <a:off x="612775" y="228600"/>
            <a:ext cx="8153400" cy="990600"/>
          </a:xfrm>
        </p:spPr>
        <p:txBody>
          <a:bodyPr/>
          <a:lstStyle/>
          <a:p>
            <a:pPr algn="ctr" eaLnBrk="1" hangingPunct="1"/>
            <a:r>
              <a:rPr lang="de-DE" smtClean="0">
                <a:latin typeface="Tw Cen MT" pitchFamily="34" charset="0"/>
              </a:rPr>
              <a:t>Schülerexperiment</a:t>
            </a:r>
          </a:p>
        </p:txBody>
      </p:sp>
      <p:sp>
        <p:nvSpPr>
          <p:cNvPr id="159746" name="Inhaltsplatzhalter 2"/>
          <p:cNvSpPr>
            <a:spLocks noGrp="1"/>
          </p:cNvSpPr>
          <p:nvPr>
            <p:ph sz="quarter" idx="4294967295"/>
          </p:nvPr>
        </p:nvSpPr>
        <p:spPr>
          <a:xfrm>
            <a:off x="612775" y="1600200"/>
            <a:ext cx="8153400" cy="4495800"/>
          </a:xfrm>
        </p:spPr>
        <p:txBody>
          <a:bodyPr/>
          <a:lstStyle/>
          <a:p>
            <a:pPr eaLnBrk="1" hangingPunct="1"/>
            <a:r>
              <a:rPr lang="de-DE" smtClean="0">
                <a:latin typeface="Tw Cen MT" pitchFamily="34" charset="0"/>
              </a:rPr>
              <a:t>Durchführung</a:t>
            </a:r>
          </a:p>
          <a:p>
            <a:pPr lvl="1" eaLnBrk="1" hangingPunct="1"/>
            <a:r>
              <a:rPr lang="de-DE" smtClean="0">
                <a:latin typeface="Tw Cen MT" pitchFamily="34" charset="0"/>
              </a:rPr>
              <a:t>Befüllen Sie die Bürette mit Iod-Kaliumiodid-Lösung </a:t>
            </a:r>
          </a:p>
          <a:p>
            <a:pPr lvl="1" eaLnBrk="1" hangingPunct="1"/>
            <a:r>
              <a:rPr lang="de-DE" smtClean="0">
                <a:latin typeface="Tw Cen MT" pitchFamily="34" charset="0"/>
              </a:rPr>
              <a:t>Erstellen Sie 25 ml Standardlösung (25mg Ascorbinsäure in 25 ml destilliertem Wasser) und füllen diese in einen Erlenmeyerkolben</a:t>
            </a:r>
          </a:p>
          <a:p>
            <a:pPr lvl="1" eaLnBrk="1" hangingPunct="1"/>
            <a:r>
              <a:rPr lang="de-DE" smtClean="0">
                <a:latin typeface="Tw Cen MT" pitchFamily="34" charset="0"/>
              </a:rPr>
              <a:t>Titrieren Sie die beiden Flüssigkeiten miteinander bis sich eine Reaktion (Blaufärbung) zeigt</a:t>
            </a:r>
          </a:p>
          <a:p>
            <a:pPr lvl="1" eaLnBrk="1" hangingPunct="1">
              <a:buFont typeface="Wingdings 2" pitchFamily="18" charset="2"/>
              <a:buNone/>
            </a:pPr>
            <a:endParaRPr lang="de-DE" smtClean="0">
              <a:latin typeface="Tw Cen MT" pitchFamily="34" charset="0"/>
            </a:endParaRPr>
          </a:p>
          <a:p>
            <a:pPr lvl="1" eaLnBrk="1" hangingPunct="1"/>
            <a:endParaRPr lang="de-DE" smtClean="0">
              <a:latin typeface="Tw Cen MT" pitchFamily="34" charset="0"/>
            </a:endParaRPr>
          </a:p>
          <a:p>
            <a:pPr lvl="1" eaLnBrk="1" hangingPunct="1"/>
            <a:endParaRPr lang="de-DE" smtClean="0">
              <a:latin typeface="Tw Cen MT" pitchFamily="34" charset="0"/>
            </a:endParaRPr>
          </a:p>
        </p:txBody>
      </p:sp>
      <p:sp>
        <p:nvSpPr>
          <p:cNvPr id="159747" name="Text Box 4"/>
          <p:cNvSpPr txBox="1">
            <a:spLocks noChangeArrowheads="1"/>
          </p:cNvSpPr>
          <p:nvPr/>
        </p:nvSpPr>
        <p:spPr bwMode="auto">
          <a:xfrm>
            <a:off x="0" y="6491288"/>
            <a:ext cx="9144000" cy="366712"/>
          </a:xfrm>
          <a:prstGeom prst="rect">
            <a:avLst/>
          </a:prstGeom>
          <a:noFill/>
          <a:ln w="9525">
            <a:noFill/>
            <a:miter lim="800000"/>
            <a:headEnd/>
            <a:tailEnd/>
          </a:ln>
        </p:spPr>
        <p:txBody>
          <a:bodyPr>
            <a:spAutoFit/>
          </a:bodyPr>
          <a:lstStyle/>
          <a:p>
            <a:r>
              <a:rPr lang="de-DE"/>
              <a:t>Link: Elemente Chemie 2</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69" name="Titel 1"/>
          <p:cNvSpPr>
            <a:spLocks noGrp="1"/>
          </p:cNvSpPr>
          <p:nvPr>
            <p:ph type="title" idx="4294967295"/>
          </p:nvPr>
        </p:nvSpPr>
        <p:spPr>
          <a:xfrm>
            <a:off x="611188" y="260350"/>
            <a:ext cx="8153400" cy="990600"/>
          </a:xfrm>
        </p:spPr>
        <p:txBody>
          <a:bodyPr/>
          <a:lstStyle/>
          <a:p>
            <a:pPr algn="ctr" eaLnBrk="1" hangingPunct="1"/>
            <a:r>
              <a:rPr lang="de-DE" smtClean="0">
                <a:latin typeface="Tw Cen MT" pitchFamily="34" charset="0"/>
              </a:rPr>
              <a:t>Schülerexperiment</a:t>
            </a:r>
          </a:p>
        </p:txBody>
      </p:sp>
      <p:sp>
        <p:nvSpPr>
          <p:cNvPr id="160770" name="Inhaltsplatzhalter 2"/>
          <p:cNvSpPr>
            <a:spLocks noGrp="1"/>
          </p:cNvSpPr>
          <p:nvPr>
            <p:ph sz="quarter" idx="4294967295"/>
          </p:nvPr>
        </p:nvSpPr>
        <p:spPr>
          <a:xfrm>
            <a:off x="612775" y="1600200"/>
            <a:ext cx="8153400" cy="4495800"/>
          </a:xfrm>
        </p:spPr>
        <p:txBody>
          <a:bodyPr/>
          <a:lstStyle/>
          <a:p>
            <a:pPr eaLnBrk="1" hangingPunct="1"/>
            <a:r>
              <a:rPr lang="de-DE" smtClean="0">
                <a:latin typeface="Tw Cen MT" pitchFamily="34" charset="0"/>
              </a:rPr>
              <a:t>Führen Sie den eben vorgeführten Versuch mit den bereitgestellten Proben durch.</a:t>
            </a:r>
          </a:p>
          <a:p>
            <a:pPr eaLnBrk="1" hangingPunct="1">
              <a:buFont typeface="Wingdings" pitchFamily="2" charset="2"/>
              <a:buNone/>
            </a:pPr>
            <a:endParaRPr lang="de-DE" smtClean="0">
              <a:latin typeface="Tw Cen MT" pitchFamily="34" charset="0"/>
            </a:endParaRPr>
          </a:p>
          <a:p>
            <a:pPr eaLnBrk="1" hangingPunct="1"/>
            <a:r>
              <a:rPr lang="de-DE" smtClean="0">
                <a:latin typeface="Tw Cen MT" pitchFamily="34" charset="0"/>
              </a:rPr>
              <a:t>Berechnen Sie den Vitamin C-Gehalt</a:t>
            </a:r>
          </a:p>
        </p:txBody>
      </p:sp>
      <p:sp>
        <p:nvSpPr>
          <p:cNvPr id="160771" name="Text Box 4"/>
          <p:cNvSpPr txBox="1">
            <a:spLocks noChangeArrowheads="1"/>
          </p:cNvSpPr>
          <p:nvPr/>
        </p:nvSpPr>
        <p:spPr bwMode="auto">
          <a:xfrm>
            <a:off x="0" y="6491288"/>
            <a:ext cx="9144000" cy="366712"/>
          </a:xfrm>
          <a:prstGeom prst="rect">
            <a:avLst/>
          </a:prstGeom>
          <a:noFill/>
          <a:ln w="9525">
            <a:noFill/>
            <a:miter lim="800000"/>
            <a:headEnd/>
            <a:tailEnd/>
          </a:ln>
        </p:spPr>
        <p:txBody>
          <a:bodyPr>
            <a:spAutoFit/>
          </a:bodyPr>
          <a:lstStyle/>
          <a:p>
            <a:r>
              <a:rPr lang="de-DE"/>
              <a:t>Link: Elemente Chemie 2</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Rectangle 2"/>
          <p:cNvSpPr>
            <a:spLocks noGrp="1"/>
          </p:cNvSpPr>
          <p:nvPr>
            <p:ph type="title" idx="4294967295"/>
          </p:nvPr>
        </p:nvSpPr>
        <p:spPr/>
        <p:txBody>
          <a:bodyPr/>
          <a:lstStyle/>
          <a:p>
            <a:pPr algn="ctr"/>
            <a:r>
              <a:rPr lang="de-DE" smtClean="0">
                <a:latin typeface="Tw Cen MT" pitchFamily="34" charset="0"/>
              </a:rPr>
              <a:t>Auswertung des Schülerexperiments</a:t>
            </a:r>
          </a:p>
        </p:txBody>
      </p:sp>
      <p:sp>
        <p:nvSpPr>
          <p:cNvPr id="161794" name="Rectangle 3"/>
          <p:cNvSpPr>
            <a:spLocks noGrp="1"/>
          </p:cNvSpPr>
          <p:nvPr>
            <p:ph type="body" idx="4294967295"/>
          </p:nvPr>
        </p:nvSpPr>
        <p:spPr/>
        <p:txBody>
          <a:bodyPr/>
          <a:lstStyle/>
          <a:p>
            <a:endParaRPr lang="de-DE" smtClean="0">
              <a:latin typeface="Tw Cen MT"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7" name="Titel 1"/>
          <p:cNvSpPr>
            <a:spLocks noGrp="1"/>
          </p:cNvSpPr>
          <p:nvPr>
            <p:ph type="title" idx="4294967295"/>
          </p:nvPr>
        </p:nvSpPr>
        <p:spPr>
          <a:xfrm>
            <a:off x="611188" y="260350"/>
            <a:ext cx="8153400" cy="990600"/>
          </a:xfrm>
        </p:spPr>
        <p:txBody>
          <a:bodyPr/>
          <a:lstStyle/>
          <a:p>
            <a:pPr eaLnBrk="1" hangingPunct="1"/>
            <a:r>
              <a:rPr lang="de-DE" smtClean="0">
                <a:latin typeface="Tw Cen MT" pitchFamily="34" charset="0"/>
              </a:rPr>
              <a:t>Quellen</a:t>
            </a:r>
          </a:p>
        </p:txBody>
      </p:sp>
      <p:sp>
        <p:nvSpPr>
          <p:cNvPr id="162818" name="Inhaltsplatzhalter 2"/>
          <p:cNvSpPr>
            <a:spLocks noGrp="1"/>
          </p:cNvSpPr>
          <p:nvPr>
            <p:ph sz="quarter" idx="4294967295"/>
          </p:nvPr>
        </p:nvSpPr>
        <p:spPr>
          <a:xfrm>
            <a:off x="0" y="1628775"/>
            <a:ext cx="9144000" cy="4495800"/>
          </a:xfrm>
        </p:spPr>
        <p:txBody>
          <a:bodyPr/>
          <a:lstStyle/>
          <a:p>
            <a:pPr eaLnBrk="1" hangingPunct="1"/>
            <a:r>
              <a:rPr lang="de-DE" sz="2100" smtClean="0">
                <a:latin typeface="Tw Cen MT" pitchFamily="34" charset="0"/>
              </a:rPr>
              <a:t>Buch : Elemente Chemie 2</a:t>
            </a:r>
          </a:p>
          <a:p>
            <a:pPr eaLnBrk="1" hangingPunct="1"/>
            <a:r>
              <a:rPr lang="de-DE" sz="2100" smtClean="0">
                <a:latin typeface="Tw Cen MT" pitchFamily="34" charset="0"/>
              </a:rPr>
              <a:t>Buch: Chemie Heute</a:t>
            </a:r>
          </a:p>
          <a:p>
            <a:pPr eaLnBrk="1" hangingPunct="1"/>
            <a:r>
              <a:rPr lang="de-DE" sz="2100" smtClean="0">
                <a:latin typeface="Tw Cen MT" pitchFamily="34" charset="0"/>
                <a:hlinkClick r:id="rId2"/>
              </a:rPr>
              <a:t>http://de.wikipedia.org/wiki/Ascorbins%C3%A4ure</a:t>
            </a:r>
            <a:endParaRPr lang="de-DE" sz="2100" smtClean="0">
              <a:latin typeface="Tw Cen MT" pitchFamily="34" charset="0"/>
            </a:endParaRPr>
          </a:p>
          <a:p>
            <a:pPr eaLnBrk="1" hangingPunct="1"/>
            <a:r>
              <a:rPr lang="de-DE" sz="2100" smtClean="0">
                <a:latin typeface="Tw Cen MT" pitchFamily="34" charset="0"/>
                <a:hlinkClick r:id="rId3"/>
              </a:rPr>
              <a:t>http://de.wikibooks.org/wiki/Organische_Chemie_f%C3%BCr_Sch%C3%BCler/_Carbons%C3%A4uren</a:t>
            </a:r>
            <a:r>
              <a:rPr lang="de-DE" sz="2100" smtClean="0">
                <a:latin typeface="Tw Cen MT" pitchFamily="34" charset="0"/>
              </a:rPr>
              <a:t> </a:t>
            </a:r>
          </a:p>
          <a:p>
            <a:r>
              <a:rPr lang="de-DE" sz="2100" smtClean="0">
                <a:latin typeface="Tw Cen MT" pitchFamily="34" charset="0"/>
                <a:hlinkClick r:id="rId4"/>
              </a:rPr>
              <a:t>http://german.alibaba.com/products/vitamin-c-price.html</a:t>
            </a:r>
            <a:endParaRPr lang="de-DE" sz="2100" smtClean="0">
              <a:latin typeface="Tw Cen MT" pitchFamily="34" charset="0"/>
            </a:endParaRPr>
          </a:p>
          <a:p>
            <a:r>
              <a:rPr lang="de-DE" sz="2100" smtClean="0">
                <a:latin typeface="Tw Cen MT" pitchFamily="34" charset="0"/>
                <a:hlinkClick r:id="rId2"/>
              </a:rPr>
              <a:t>http://de.wikipedia.org/wiki/Ascorbins%C3%A4ure</a:t>
            </a:r>
            <a:r>
              <a:rPr lang="de-DE" sz="2100" smtClean="0">
                <a:latin typeface="Tw Cen MT" pitchFamily="34" charset="0"/>
              </a:rPr>
              <a:t> </a:t>
            </a:r>
          </a:p>
          <a:p>
            <a:r>
              <a:rPr lang="de-DE" sz="2100" smtClean="0">
                <a:latin typeface="Tw Cen MT" pitchFamily="34" charset="0"/>
                <a:hlinkClick r:id="rId5"/>
              </a:rPr>
              <a:t>http://www.chemieunterricht.de/dc2/haus/orgsren.htm</a:t>
            </a:r>
            <a:endParaRPr lang="de-DE" sz="2100" smtClean="0">
              <a:latin typeface="Tw Cen MT" pitchFamily="34" charset="0"/>
            </a:endParaRPr>
          </a:p>
          <a:p>
            <a:r>
              <a:rPr lang="de-DE" sz="2100" smtClean="0">
                <a:latin typeface="Tw Cen MT" pitchFamily="34" charset="0"/>
                <a:hlinkClick r:id="rId6"/>
              </a:rPr>
              <a:t>http://de.wikipedia.org/wiki/Carbons%C3%A4uren</a:t>
            </a:r>
            <a:r>
              <a:rPr lang="de-DE" sz="2100" smtClean="0">
                <a:latin typeface="Tw Cen MT" pitchFamily="34" charset="0"/>
              </a:rPr>
              <a:t> </a:t>
            </a:r>
          </a:p>
          <a:p>
            <a:r>
              <a:rPr lang="de-DE" sz="2100" smtClean="0">
                <a:latin typeface="Tw Cen MT" pitchFamily="34" charset="0"/>
                <a:hlinkClick r:id="rId7"/>
              </a:rPr>
              <a:t>http://www.bs-wiki.de/mediawiki/index.php?title=Ascorbins%C3%A4ure</a:t>
            </a:r>
            <a:r>
              <a:rPr lang="de-DE" sz="2100" smtClean="0">
                <a:latin typeface="Tw Cen MT" pitchFamily="34" charset="0"/>
              </a:rPr>
              <a:t> </a:t>
            </a:r>
            <a:endParaRPr lang="de-DE" smtClean="0">
              <a:latin typeface="Tw Cen MT"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p:cNvSpPr>
          <p:nvPr>
            <p:ph type="title"/>
          </p:nvPr>
        </p:nvSpPr>
        <p:spPr>
          <a:xfrm>
            <a:off x="611188" y="188913"/>
            <a:ext cx="8153400" cy="990600"/>
          </a:xfrm>
        </p:spPr>
        <p:txBody>
          <a:bodyPr/>
          <a:lstStyle/>
          <a:p>
            <a:pPr algn="ctr"/>
            <a:r>
              <a:rPr lang="de-DE" smtClean="0"/>
              <a:t>Was sind Carbonsäuren?</a:t>
            </a:r>
          </a:p>
        </p:txBody>
      </p:sp>
      <p:sp>
        <p:nvSpPr>
          <p:cNvPr id="23554" name="Rectangle 3"/>
          <p:cNvSpPr>
            <a:spLocks noGrp="1"/>
          </p:cNvSpPr>
          <p:nvPr>
            <p:ph type="body" idx="1"/>
          </p:nvPr>
        </p:nvSpPr>
        <p:spPr/>
        <p:txBody>
          <a:bodyPr/>
          <a:lstStyle/>
          <a:p>
            <a:r>
              <a:rPr lang="de-DE" smtClean="0"/>
              <a:t>Derivate von Kohlenwasserstoffen</a:t>
            </a:r>
          </a:p>
          <a:p>
            <a:r>
              <a:rPr lang="de-DE" smtClean="0"/>
              <a:t>Großgruppe Organischer Säuren</a:t>
            </a:r>
          </a:p>
        </p:txBody>
      </p:sp>
      <p:sp>
        <p:nvSpPr>
          <p:cNvPr id="23556" name="Text Box 5"/>
          <p:cNvSpPr txBox="1">
            <a:spLocks noChangeArrowheads="1"/>
          </p:cNvSpPr>
          <p:nvPr/>
        </p:nvSpPr>
        <p:spPr bwMode="auto">
          <a:xfrm>
            <a:off x="0" y="6491288"/>
            <a:ext cx="9144000" cy="366712"/>
          </a:xfrm>
          <a:prstGeom prst="rect">
            <a:avLst/>
          </a:prstGeom>
          <a:noFill/>
          <a:ln w="9525">
            <a:noFill/>
            <a:miter lim="800000"/>
            <a:headEnd/>
            <a:tailEnd/>
          </a:ln>
        </p:spPr>
        <p:txBody>
          <a:bodyPr>
            <a:spAutoFit/>
          </a:bodyPr>
          <a:lstStyle/>
          <a:p>
            <a:r>
              <a:rPr lang="de-DE"/>
              <a:t>Link: </a:t>
            </a:r>
            <a:r>
              <a:rPr lang="de-DE">
                <a:hlinkClick r:id="rId2"/>
              </a:rPr>
              <a:t>http://www.bs-wiki.de/mediawiki/index.php?title=Carbons%C3%A4ure</a:t>
            </a:r>
            <a:r>
              <a:rPr lang="de-DE"/>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p:cNvSpPr>
          <p:nvPr>
            <p:ph type="title"/>
          </p:nvPr>
        </p:nvSpPr>
        <p:spPr>
          <a:xfrm>
            <a:off x="611188" y="115888"/>
            <a:ext cx="8153400" cy="990600"/>
          </a:xfrm>
        </p:spPr>
        <p:txBody>
          <a:bodyPr/>
          <a:lstStyle/>
          <a:p>
            <a:pPr algn="ctr"/>
            <a:r>
              <a:rPr lang="de-DE" smtClean="0"/>
              <a:t>Bestandteile</a:t>
            </a:r>
          </a:p>
        </p:txBody>
      </p:sp>
      <p:pic>
        <p:nvPicPr>
          <p:cNvPr id="24578" name="Picture 7"/>
          <p:cNvPicPr>
            <a:picLocks noChangeAspect="1" noChangeArrowheads="1"/>
          </p:cNvPicPr>
          <p:nvPr/>
        </p:nvPicPr>
        <p:blipFill>
          <a:blip r:embed="rId2"/>
          <a:srcRect/>
          <a:stretch>
            <a:fillRect/>
          </a:stretch>
        </p:blipFill>
        <p:spPr bwMode="auto">
          <a:xfrm>
            <a:off x="3132138" y="3573463"/>
            <a:ext cx="2952750" cy="2651125"/>
          </a:xfrm>
          <a:prstGeom prst="rect">
            <a:avLst/>
          </a:prstGeom>
          <a:noFill/>
          <a:ln w="9525">
            <a:noFill/>
            <a:miter lim="800000"/>
            <a:headEnd/>
            <a:tailEnd/>
          </a:ln>
        </p:spPr>
      </p:pic>
      <p:sp>
        <p:nvSpPr>
          <p:cNvPr id="24579" name="Rectangle 26"/>
          <p:cNvSpPr>
            <a:spLocks/>
          </p:cNvSpPr>
          <p:nvPr/>
        </p:nvSpPr>
        <p:spPr bwMode="auto">
          <a:xfrm>
            <a:off x="539750" y="1052513"/>
            <a:ext cx="8153400" cy="4525962"/>
          </a:xfrm>
          <a:prstGeom prst="rect">
            <a:avLst/>
          </a:prstGeom>
          <a:noFill/>
          <a:ln w="9525">
            <a:noFill/>
            <a:miter lim="800000"/>
            <a:headEnd/>
            <a:tailEnd/>
          </a:ln>
        </p:spPr>
        <p:txBody>
          <a:bodyPr/>
          <a:lstStyle/>
          <a:p>
            <a:pPr marL="319088" indent="-319088" eaLnBrk="0" hangingPunct="0">
              <a:spcBef>
                <a:spcPts val="700"/>
              </a:spcBef>
              <a:buClr>
                <a:schemeClr val="accent2"/>
              </a:buClr>
              <a:buSzPct val="60000"/>
              <a:buFont typeface="Wingdings" pitchFamily="2" charset="2"/>
              <a:buChar char=""/>
            </a:pPr>
            <a:r>
              <a:rPr lang="de-DE" sz="2900"/>
              <a:t>Charakterisierend: Carboxyl-Gruppe (-COOH) </a:t>
            </a:r>
          </a:p>
          <a:p>
            <a:pPr marL="319088" indent="-319088" eaLnBrk="0" hangingPunct="0">
              <a:spcBef>
                <a:spcPts val="700"/>
              </a:spcBef>
              <a:buClr>
                <a:schemeClr val="accent2"/>
              </a:buClr>
              <a:buSzPct val="60000"/>
              <a:buFont typeface="Wingdings" pitchFamily="2" charset="2"/>
              <a:buChar char=""/>
            </a:pPr>
            <a:r>
              <a:rPr lang="de-DE" sz="2900"/>
              <a:t>Immenser Einfluss auf die Eigenschaften und das Reaktionsverhalten der Carbonsäuren</a:t>
            </a:r>
          </a:p>
          <a:p>
            <a:pPr marL="319088" indent="-319088" eaLnBrk="0" hangingPunct="0">
              <a:spcBef>
                <a:spcPts val="700"/>
              </a:spcBef>
              <a:buClr>
                <a:schemeClr val="accent2"/>
              </a:buClr>
              <a:buSzPct val="60000"/>
              <a:buFont typeface="Wingdings" pitchFamily="2" charset="2"/>
              <a:buChar char=""/>
            </a:pPr>
            <a:r>
              <a:rPr lang="de-DE" sz="2900"/>
              <a:t>Elemente (C, O, H, Rest)</a:t>
            </a:r>
          </a:p>
          <a:p>
            <a:pPr marL="319088" indent="-319088" eaLnBrk="0" hangingPunct="0">
              <a:spcBef>
                <a:spcPts val="700"/>
              </a:spcBef>
              <a:buClr>
                <a:schemeClr val="accent2"/>
              </a:buClr>
              <a:buSzPct val="60000"/>
              <a:buFont typeface="Wingdings" pitchFamily="2" charset="2"/>
              <a:buChar char=""/>
            </a:pPr>
            <a:r>
              <a:rPr lang="de-DE" sz="2900"/>
              <a:t>Rest kann beliebig sein</a:t>
            </a:r>
          </a:p>
        </p:txBody>
      </p:sp>
      <p:sp>
        <p:nvSpPr>
          <p:cNvPr id="24580" name="Text Box 5"/>
          <p:cNvSpPr txBox="1">
            <a:spLocks noChangeArrowheads="1"/>
          </p:cNvSpPr>
          <p:nvPr/>
        </p:nvSpPr>
        <p:spPr bwMode="auto">
          <a:xfrm>
            <a:off x="0" y="6491288"/>
            <a:ext cx="9144000" cy="366712"/>
          </a:xfrm>
          <a:prstGeom prst="rect">
            <a:avLst/>
          </a:prstGeom>
          <a:noFill/>
          <a:ln w="9525">
            <a:noFill/>
            <a:miter lim="800000"/>
            <a:headEnd/>
            <a:tailEnd/>
          </a:ln>
        </p:spPr>
        <p:txBody>
          <a:bodyPr>
            <a:spAutoFit/>
          </a:bodyPr>
          <a:lstStyle/>
          <a:p>
            <a:r>
              <a:rPr lang="de-DE"/>
              <a:t>Link: </a:t>
            </a:r>
            <a:r>
              <a:rPr lang="de-DE">
                <a:hlinkClick r:id="rId3"/>
              </a:rPr>
              <a:t>http://www.bs-wiki.de/mediawiki/index.php?title=Carbons%C3%A4ure</a:t>
            </a:r>
            <a:r>
              <a:rPr lang="de-DE"/>
              <a:t> </a:t>
            </a:r>
          </a:p>
        </p:txBody>
      </p:sp>
      <p:sp>
        <p:nvSpPr>
          <p:cNvPr id="24582" name="Text Box 5"/>
          <p:cNvSpPr txBox="1">
            <a:spLocks noChangeArrowheads="1"/>
          </p:cNvSpPr>
          <p:nvPr/>
        </p:nvSpPr>
        <p:spPr bwMode="auto">
          <a:xfrm>
            <a:off x="0" y="6491288"/>
            <a:ext cx="9144000" cy="366712"/>
          </a:xfrm>
          <a:prstGeom prst="rect">
            <a:avLst/>
          </a:prstGeom>
          <a:noFill/>
          <a:ln w="9525">
            <a:noFill/>
            <a:miter lim="800000"/>
            <a:headEnd/>
            <a:tailEnd/>
          </a:ln>
        </p:spPr>
        <p:txBody>
          <a:bodyPr>
            <a:spAutoFit/>
          </a:bodyPr>
          <a:lstStyle/>
          <a:p>
            <a:r>
              <a:rPr lang="de-DE"/>
              <a:t>Link: </a:t>
            </a:r>
            <a:r>
              <a:rPr lang="de-DE">
                <a:hlinkClick r:id="rId3"/>
              </a:rPr>
              <a:t>http://www.bs-wiki.de/mediawiki/index.php?title=Carbons%C3%A4ure</a:t>
            </a:r>
            <a:r>
              <a:rPr lang="de-DE"/>
              <a:t> </a:t>
            </a:r>
          </a:p>
        </p:txBody>
      </p:sp>
      <p:sp>
        <p:nvSpPr>
          <p:cNvPr id="24583" name="Text Box 5"/>
          <p:cNvSpPr txBox="1">
            <a:spLocks noChangeArrowheads="1"/>
          </p:cNvSpPr>
          <p:nvPr/>
        </p:nvSpPr>
        <p:spPr bwMode="auto">
          <a:xfrm>
            <a:off x="0" y="6491288"/>
            <a:ext cx="9144000" cy="366712"/>
          </a:xfrm>
          <a:prstGeom prst="rect">
            <a:avLst/>
          </a:prstGeom>
          <a:noFill/>
          <a:ln w="9525">
            <a:noFill/>
            <a:miter lim="800000"/>
            <a:headEnd/>
            <a:tailEnd/>
          </a:ln>
        </p:spPr>
        <p:txBody>
          <a:bodyPr>
            <a:spAutoFit/>
          </a:bodyPr>
          <a:lstStyle/>
          <a:p>
            <a:r>
              <a:rPr lang="de-DE"/>
              <a:t>Link: </a:t>
            </a:r>
            <a:r>
              <a:rPr lang="de-DE">
                <a:hlinkClick r:id="rId3"/>
              </a:rPr>
              <a:t>http://www.bs-wiki.de/mediawiki/index.php?title=Carbons%C3%A4ure</a:t>
            </a:r>
            <a:r>
              <a:rPr lang="de-DE"/>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p:cNvSpPr>
          <p:nvPr>
            <p:ph type="title"/>
          </p:nvPr>
        </p:nvSpPr>
        <p:spPr>
          <a:xfrm>
            <a:off x="611188" y="260350"/>
            <a:ext cx="8153400" cy="990600"/>
          </a:xfrm>
        </p:spPr>
        <p:txBody>
          <a:bodyPr/>
          <a:lstStyle/>
          <a:p>
            <a:pPr algn="ctr"/>
            <a:r>
              <a:rPr lang="de-DE" smtClean="0"/>
              <a:t>Vorkommen</a:t>
            </a:r>
          </a:p>
        </p:txBody>
      </p:sp>
      <p:sp>
        <p:nvSpPr>
          <p:cNvPr id="25602" name="Rectangle 3"/>
          <p:cNvSpPr>
            <a:spLocks noGrp="1"/>
          </p:cNvSpPr>
          <p:nvPr>
            <p:ph type="body" idx="1"/>
          </p:nvPr>
        </p:nvSpPr>
        <p:spPr>
          <a:xfrm>
            <a:off x="612775" y="1566863"/>
            <a:ext cx="8153400" cy="4525962"/>
          </a:xfrm>
        </p:spPr>
        <p:txBody>
          <a:bodyPr/>
          <a:lstStyle/>
          <a:p>
            <a:pPr eaLnBrk="1" hangingPunct="1"/>
            <a:r>
              <a:rPr lang="de-DE" sz="3700" smtClean="0">
                <a:latin typeface="Tw Cen MT" pitchFamily="34" charset="0"/>
              </a:rPr>
              <a:t>Natur </a:t>
            </a:r>
            <a:r>
              <a:rPr lang="de-DE" sz="3700" smtClean="0">
                <a:latin typeface="Tw Cen MT" pitchFamily="34" charset="0"/>
                <a:sym typeface="Wingdings" pitchFamily="2" charset="2"/>
              </a:rPr>
              <a:t> Freie Säure, Veresterte Form</a:t>
            </a:r>
          </a:p>
          <a:p>
            <a:pPr eaLnBrk="1" hangingPunct="1"/>
            <a:r>
              <a:rPr lang="de-DE" sz="3700" smtClean="0">
                <a:latin typeface="Tw Cen MT" pitchFamily="34" charset="0"/>
              </a:rPr>
              <a:t>Industrie </a:t>
            </a:r>
            <a:r>
              <a:rPr lang="de-DE" sz="3700" smtClean="0">
                <a:latin typeface="Tw Cen MT" pitchFamily="34" charset="0"/>
                <a:sym typeface="Wingdings" pitchFamily="2" charset="2"/>
              </a:rPr>
              <a:t> Künstlich hergestellte CS</a:t>
            </a:r>
            <a:endParaRPr lang="de-DE" sz="3700" smtClean="0">
              <a:latin typeface="Tw Cen MT" pitchFamily="34" charset="0"/>
            </a:endParaRPr>
          </a:p>
          <a:p>
            <a:endParaRPr lang="de-DE" smtClean="0"/>
          </a:p>
        </p:txBody>
      </p:sp>
      <p:pic>
        <p:nvPicPr>
          <p:cNvPr id="25603" name="Picture 5" descr="sauerklee"/>
          <p:cNvPicPr>
            <a:picLocks noChangeAspect="1" noChangeArrowheads="1"/>
          </p:cNvPicPr>
          <p:nvPr/>
        </p:nvPicPr>
        <p:blipFill>
          <a:blip r:embed="rId2"/>
          <a:srcRect/>
          <a:stretch>
            <a:fillRect/>
          </a:stretch>
        </p:blipFill>
        <p:spPr bwMode="auto">
          <a:xfrm>
            <a:off x="0" y="0"/>
            <a:ext cx="2339975" cy="1758950"/>
          </a:xfrm>
          <a:prstGeom prst="rect">
            <a:avLst/>
          </a:prstGeom>
          <a:noFill/>
          <a:ln w="9525">
            <a:noFill/>
            <a:miter lim="800000"/>
            <a:headEnd/>
            <a:tailEnd/>
          </a:ln>
        </p:spPr>
      </p:pic>
      <p:pic>
        <p:nvPicPr>
          <p:cNvPr id="25604" name="Picture 7" descr="vitamin-c"/>
          <p:cNvPicPr>
            <a:picLocks noChangeAspect="1" noChangeArrowheads="1"/>
          </p:cNvPicPr>
          <p:nvPr/>
        </p:nvPicPr>
        <p:blipFill>
          <a:blip r:embed="rId3"/>
          <a:srcRect/>
          <a:stretch>
            <a:fillRect/>
          </a:stretch>
        </p:blipFill>
        <p:spPr bwMode="auto">
          <a:xfrm>
            <a:off x="5292725" y="4527550"/>
            <a:ext cx="2330450" cy="2330450"/>
          </a:xfrm>
          <a:prstGeom prst="rect">
            <a:avLst/>
          </a:prstGeom>
          <a:noFill/>
          <a:ln w="9525">
            <a:noFill/>
            <a:miter lim="800000"/>
            <a:headEnd/>
            <a:tailEnd/>
          </a:ln>
        </p:spPr>
      </p:pic>
      <p:pic>
        <p:nvPicPr>
          <p:cNvPr id="25605" name="Picture 9" descr="tnbrennn"/>
          <p:cNvPicPr>
            <a:picLocks noChangeAspect="1" noChangeArrowheads="1"/>
          </p:cNvPicPr>
          <p:nvPr/>
        </p:nvPicPr>
        <p:blipFill>
          <a:blip r:embed="rId4"/>
          <a:srcRect/>
          <a:stretch>
            <a:fillRect/>
          </a:stretch>
        </p:blipFill>
        <p:spPr bwMode="auto">
          <a:xfrm>
            <a:off x="5508625" y="2781300"/>
            <a:ext cx="3635375" cy="2679700"/>
          </a:xfrm>
          <a:prstGeom prst="rect">
            <a:avLst/>
          </a:prstGeom>
          <a:noFill/>
          <a:ln w="9525">
            <a:noFill/>
            <a:miter lim="800000"/>
            <a:headEnd/>
            <a:tailEnd/>
          </a:ln>
        </p:spPr>
      </p:pic>
      <p:pic>
        <p:nvPicPr>
          <p:cNvPr id="25606" name="Picture 11" descr="zitrone"/>
          <p:cNvPicPr>
            <a:picLocks noChangeAspect="1" noChangeArrowheads="1"/>
          </p:cNvPicPr>
          <p:nvPr/>
        </p:nvPicPr>
        <p:blipFill>
          <a:blip r:embed="rId5"/>
          <a:srcRect/>
          <a:stretch>
            <a:fillRect/>
          </a:stretch>
        </p:blipFill>
        <p:spPr bwMode="auto">
          <a:xfrm>
            <a:off x="0" y="4514850"/>
            <a:ext cx="3267075" cy="2343150"/>
          </a:xfrm>
          <a:prstGeom prst="rect">
            <a:avLst/>
          </a:prstGeom>
          <a:noFill/>
          <a:ln w="9525">
            <a:noFill/>
            <a:miter lim="800000"/>
            <a:headEnd/>
            <a:tailEnd/>
          </a:ln>
        </p:spPr>
      </p:pic>
      <p:pic>
        <p:nvPicPr>
          <p:cNvPr id="25607" name="Picture 13" descr="weintrauben_03_dauni"/>
          <p:cNvPicPr>
            <a:picLocks noChangeAspect="1" noChangeArrowheads="1"/>
          </p:cNvPicPr>
          <p:nvPr/>
        </p:nvPicPr>
        <p:blipFill>
          <a:blip r:embed="rId6"/>
          <a:srcRect/>
          <a:stretch>
            <a:fillRect/>
          </a:stretch>
        </p:blipFill>
        <p:spPr bwMode="auto">
          <a:xfrm>
            <a:off x="3276600" y="4481513"/>
            <a:ext cx="1998663" cy="2376487"/>
          </a:xfrm>
          <a:prstGeom prst="rect">
            <a:avLst/>
          </a:prstGeom>
          <a:noFill/>
          <a:ln w="9525">
            <a:noFill/>
            <a:miter lim="800000"/>
            <a:headEnd/>
            <a:tailEnd/>
          </a:ln>
        </p:spPr>
      </p:pic>
      <p:pic>
        <p:nvPicPr>
          <p:cNvPr id="25608" name="Picture 15" descr="Ameisensaeure-a25212324"/>
          <p:cNvPicPr>
            <a:picLocks noChangeAspect="1" noChangeArrowheads="1"/>
          </p:cNvPicPr>
          <p:nvPr/>
        </p:nvPicPr>
        <p:blipFill>
          <a:blip r:embed="rId7"/>
          <a:srcRect/>
          <a:stretch>
            <a:fillRect/>
          </a:stretch>
        </p:blipFill>
        <p:spPr bwMode="auto">
          <a:xfrm>
            <a:off x="6877050" y="5451475"/>
            <a:ext cx="2266950" cy="1406525"/>
          </a:xfrm>
          <a:prstGeom prst="rect">
            <a:avLst/>
          </a:prstGeom>
          <a:noFill/>
          <a:ln w="9525">
            <a:noFill/>
            <a:miter lim="800000"/>
            <a:headEnd/>
            <a:tailEnd/>
          </a:ln>
        </p:spPr>
      </p:pic>
      <p:pic>
        <p:nvPicPr>
          <p:cNvPr id="25609" name="Picture 17" descr="lexiessigs2"/>
          <p:cNvPicPr>
            <a:picLocks noChangeAspect="1" noChangeArrowheads="1"/>
          </p:cNvPicPr>
          <p:nvPr/>
        </p:nvPicPr>
        <p:blipFill>
          <a:blip r:embed="rId8"/>
          <a:srcRect/>
          <a:stretch>
            <a:fillRect/>
          </a:stretch>
        </p:blipFill>
        <p:spPr bwMode="auto">
          <a:xfrm>
            <a:off x="7164388" y="0"/>
            <a:ext cx="1979612" cy="1728788"/>
          </a:xfrm>
          <a:prstGeom prst="rect">
            <a:avLst/>
          </a:prstGeom>
          <a:noFill/>
          <a:ln w="9525">
            <a:noFill/>
            <a:miter lim="800000"/>
            <a:headEnd/>
            <a:tailEnd/>
          </a:ln>
        </p:spPr>
      </p:pic>
      <p:pic>
        <p:nvPicPr>
          <p:cNvPr id="25610" name="Picture 19" descr="shutterstock_26830447%20%5B1%5D"/>
          <p:cNvPicPr>
            <a:picLocks noChangeAspect="1" noChangeArrowheads="1"/>
          </p:cNvPicPr>
          <p:nvPr/>
        </p:nvPicPr>
        <p:blipFill>
          <a:blip r:embed="rId9"/>
          <a:srcRect/>
          <a:stretch>
            <a:fillRect/>
          </a:stretch>
        </p:blipFill>
        <p:spPr bwMode="auto">
          <a:xfrm>
            <a:off x="3276600" y="5734050"/>
            <a:ext cx="2381250" cy="1123950"/>
          </a:xfrm>
          <a:prstGeom prst="rect">
            <a:avLst/>
          </a:prstGeom>
          <a:noFill/>
          <a:ln w="9525">
            <a:noFill/>
            <a:miter lim="800000"/>
            <a:headEnd/>
            <a:tailEnd/>
          </a:ln>
        </p:spPr>
      </p:pic>
      <p:pic>
        <p:nvPicPr>
          <p:cNvPr id="25611" name="Picture 21" descr="skaese"/>
          <p:cNvPicPr>
            <a:picLocks noChangeAspect="1" noChangeArrowheads="1"/>
          </p:cNvPicPr>
          <p:nvPr/>
        </p:nvPicPr>
        <p:blipFill>
          <a:blip r:embed="rId10"/>
          <a:srcRect/>
          <a:stretch>
            <a:fillRect/>
          </a:stretch>
        </p:blipFill>
        <p:spPr bwMode="auto">
          <a:xfrm>
            <a:off x="3276600" y="2781300"/>
            <a:ext cx="2232025" cy="2038350"/>
          </a:xfrm>
          <a:prstGeom prst="rect">
            <a:avLst/>
          </a:prstGeom>
          <a:noFill/>
          <a:ln w="9525">
            <a:noFill/>
            <a:miter lim="800000"/>
            <a:headEnd/>
            <a:tailEnd/>
          </a:ln>
        </p:spPr>
      </p:pic>
      <p:pic>
        <p:nvPicPr>
          <p:cNvPr id="25612" name="Picture 23" descr="ameisensaeure-wurde-frueher-tatsaechlich-aus-toten-ameisen-gewonnen"/>
          <p:cNvPicPr>
            <a:picLocks noChangeAspect="1" noChangeArrowheads="1"/>
          </p:cNvPicPr>
          <p:nvPr/>
        </p:nvPicPr>
        <p:blipFill>
          <a:blip r:embed="rId11"/>
          <a:srcRect/>
          <a:stretch>
            <a:fillRect/>
          </a:stretch>
        </p:blipFill>
        <p:spPr bwMode="auto">
          <a:xfrm>
            <a:off x="0" y="2781300"/>
            <a:ext cx="3276600" cy="18430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el 1"/>
          <p:cNvSpPr>
            <a:spLocks noGrp="1"/>
          </p:cNvSpPr>
          <p:nvPr>
            <p:ph type="title" idx="4294967295"/>
          </p:nvPr>
        </p:nvSpPr>
        <p:spPr/>
        <p:txBody>
          <a:bodyPr/>
          <a:lstStyle/>
          <a:p>
            <a:pPr algn="ctr" eaLnBrk="1" hangingPunct="1"/>
            <a:r>
              <a:rPr lang="de-DE" smtClean="0">
                <a:latin typeface="Tw Cen MT" pitchFamily="34" charset="0"/>
              </a:rPr>
              <a:t>Nomenklatur </a:t>
            </a:r>
          </a:p>
        </p:txBody>
      </p:sp>
      <p:sp>
        <p:nvSpPr>
          <p:cNvPr id="26626" name="Rectangle 7"/>
          <p:cNvSpPr>
            <a:spLocks noGrp="1"/>
          </p:cNvSpPr>
          <p:nvPr>
            <p:ph type="body" sz="half" idx="4294967295"/>
          </p:nvPr>
        </p:nvSpPr>
        <p:spPr>
          <a:xfrm>
            <a:off x="612775" y="1600200"/>
            <a:ext cx="4000500" cy="4525963"/>
          </a:xfrm>
        </p:spPr>
        <p:txBody>
          <a:bodyPr/>
          <a:lstStyle/>
          <a:p>
            <a:r>
              <a:rPr lang="de-DE" sz="2500" smtClean="0">
                <a:latin typeface="Tw Cen MT" pitchFamily="34" charset="0"/>
              </a:rPr>
              <a:t>Trivialname: Fundort, Entdeckung in der Natur</a:t>
            </a:r>
          </a:p>
          <a:p>
            <a:r>
              <a:rPr lang="de-DE" sz="2500" smtClean="0">
                <a:latin typeface="Tw Cen MT" pitchFamily="34" charset="0"/>
              </a:rPr>
              <a:t>Nach der IUPAC: Stammalkan + -säure</a:t>
            </a:r>
          </a:p>
          <a:p>
            <a:r>
              <a:rPr lang="de-DE" sz="2500" smtClean="0">
                <a:latin typeface="Tw Cen MT" pitchFamily="34" charset="0"/>
              </a:rPr>
              <a:t>Anzahl der Carboxylgruppen</a:t>
            </a:r>
          </a:p>
          <a:p>
            <a:endParaRPr lang="de-DE" sz="2500" smtClean="0">
              <a:latin typeface="Tw Cen MT" pitchFamily="34" charset="0"/>
            </a:endParaRPr>
          </a:p>
          <a:p>
            <a:endParaRPr lang="de-DE" sz="2500" smtClean="0">
              <a:latin typeface="Tw Cen MT" pitchFamily="34" charset="0"/>
            </a:endParaRPr>
          </a:p>
          <a:p>
            <a:endParaRPr lang="de-DE" sz="2500" smtClean="0">
              <a:latin typeface="Tw Cen MT" pitchFamily="34" charset="0"/>
            </a:endParaRPr>
          </a:p>
          <a:p>
            <a:endParaRPr lang="de-DE" sz="2500" smtClean="0">
              <a:latin typeface="Tw Cen MT" pitchFamily="34" charset="0"/>
            </a:endParaRPr>
          </a:p>
          <a:p>
            <a:pPr>
              <a:buFont typeface="Wingdings" pitchFamily="2" charset="2"/>
              <a:buNone/>
            </a:pPr>
            <a:endParaRPr lang="de-DE" sz="2500" smtClean="0">
              <a:latin typeface="Tw Cen MT" pitchFamily="34" charset="0"/>
            </a:endParaRPr>
          </a:p>
        </p:txBody>
      </p:sp>
      <p:graphicFrame>
        <p:nvGraphicFramePr>
          <p:cNvPr id="31809" name="Group 65"/>
          <p:cNvGraphicFramePr>
            <a:graphicFrameLocks noGrp="1"/>
          </p:cNvGraphicFramePr>
          <p:nvPr>
            <p:ph sz="half" idx="4294967295"/>
          </p:nvPr>
        </p:nvGraphicFramePr>
        <p:xfrm>
          <a:off x="4530725" y="1600200"/>
          <a:ext cx="4076700" cy="4527550"/>
        </p:xfrm>
        <a:graphic>
          <a:graphicData uri="http://schemas.openxmlformats.org/drawingml/2006/table">
            <a:tbl>
              <a:tblPr/>
              <a:tblGrid>
                <a:gridCol w="915988"/>
                <a:gridCol w="1192212"/>
                <a:gridCol w="1052513"/>
                <a:gridCol w="915987"/>
              </a:tblGrid>
              <a:tr h="776288">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Anzahl</a:t>
                      </a:r>
                      <a:endParaRPr kumimoji="0" lang="de-DE" sz="1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319088" marR="0" lvl="0" indent="-319088" algn="ctr" defTabSz="914400" rtl="0" eaLnBrk="0" fontAlgn="base" latinLnBrk="0" hangingPunct="0">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C - Atome</a:t>
                      </a:r>
                      <a:endParaRPr kumimoji="0" lang="de-DE" sz="1800" b="0" i="0" u="none" strike="noStrike" cap="none" normalizeH="0" baseline="0" smtClean="0">
                        <a:ln>
                          <a:noFill/>
                        </a:ln>
                        <a:solidFill>
                          <a:schemeClr val="tx1"/>
                        </a:solidFill>
                        <a:effectLst/>
                        <a:latin typeface="Arial" charset="0"/>
                        <a:ea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IUPAC</a:t>
                      </a:r>
                      <a:endParaRPr kumimoji="0" lang="de-DE" sz="1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319088" marR="0" lvl="0" indent="-319088" algn="ctr" defTabSz="914400" rtl="0" eaLnBrk="0" fontAlgn="base" latinLnBrk="0" hangingPunct="0">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Name</a:t>
                      </a:r>
                      <a:endParaRPr kumimoji="0" lang="de-DE" sz="1800" b="0" i="0" u="none" strike="noStrike" cap="none" normalizeH="0" baseline="0" smtClean="0">
                        <a:ln>
                          <a:noFill/>
                        </a:ln>
                        <a:solidFill>
                          <a:schemeClr val="tx1"/>
                        </a:solidFill>
                        <a:effectLst/>
                        <a:latin typeface="Arial" charset="0"/>
                        <a:ea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Trivialname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Name</a:t>
                      </a:r>
                      <a:endParaRPr kumimoji="0" lang="de-DE" sz="1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319088" marR="0" lvl="0" indent="-319088" algn="ctr" defTabSz="914400" rtl="0" eaLnBrk="0" fontAlgn="base" latinLnBrk="0" hangingPunct="0">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der Salze</a:t>
                      </a:r>
                      <a:endParaRPr kumimoji="0" lang="de-DE" sz="1800" b="0" i="0" u="none" strike="noStrike" cap="none" normalizeH="0" baseline="0" smtClean="0">
                        <a:ln>
                          <a:noFill/>
                        </a:ln>
                        <a:solidFill>
                          <a:schemeClr val="tx1"/>
                        </a:solidFill>
                        <a:effectLst/>
                        <a:latin typeface="Arial" charset="0"/>
                        <a:ea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8313">
                <a:tc>
                  <a:txBody>
                    <a:bodyPr/>
                    <a:lstStyle/>
                    <a:p>
                      <a:pPr marL="319088" marR="0" lvl="0" indent="-319088" algn="just"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1</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Methans</a:t>
                      </a:r>
                      <a:r>
                        <a:rPr kumimoji="0" lang="de-DE" sz="1100" b="0" i="0" u="none" strike="noStrike" cap="none" normalizeH="0" baseline="0" smtClean="0">
                          <a:ln>
                            <a:noFill/>
                          </a:ln>
                          <a:solidFill>
                            <a:schemeClr val="tx1"/>
                          </a:solidFill>
                          <a:effectLst/>
                          <a:latin typeface="Arial" charset="0"/>
                          <a:ea typeface="Calibri" pitchFamily="34" charset="0"/>
                          <a:cs typeface="Times New Roman" pitchFamily="18" charset="0"/>
                        </a:rPr>
                        <a:t>ä</a:t>
                      </a: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ure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Ameisens</a:t>
                      </a:r>
                      <a:r>
                        <a:rPr kumimoji="0" lang="de-DE" sz="1100" b="0" i="0" u="none" strike="noStrike" cap="none" normalizeH="0" baseline="0" smtClean="0">
                          <a:ln>
                            <a:noFill/>
                          </a:ln>
                          <a:solidFill>
                            <a:schemeClr val="tx1"/>
                          </a:solidFill>
                          <a:effectLst/>
                          <a:latin typeface="Arial" charset="0"/>
                          <a:ea typeface="Calibri" pitchFamily="34" charset="0"/>
                          <a:cs typeface="Times New Roman" pitchFamily="18" charset="0"/>
                        </a:rPr>
                        <a:t>ä</a:t>
                      </a: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ure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Formiate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8313">
                <a:tc>
                  <a:txBody>
                    <a:bodyPr/>
                    <a:lstStyle/>
                    <a:p>
                      <a:pPr marL="319088" marR="0" lvl="0" indent="-319088" algn="just"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2</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Ethans</a:t>
                      </a:r>
                      <a:r>
                        <a:rPr kumimoji="0" lang="de-DE" sz="1100" b="0" i="0" u="none" strike="noStrike" cap="none" normalizeH="0" baseline="0" smtClean="0">
                          <a:ln>
                            <a:noFill/>
                          </a:ln>
                          <a:solidFill>
                            <a:schemeClr val="tx1"/>
                          </a:solidFill>
                          <a:effectLst/>
                          <a:latin typeface="Arial" charset="0"/>
                          <a:ea typeface="Calibri" pitchFamily="34" charset="0"/>
                          <a:cs typeface="Times New Roman" pitchFamily="18" charset="0"/>
                        </a:rPr>
                        <a:t>ä</a:t>
                      </a: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ure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Essigs</a:t>
                      </a:r>
                      <a:r>
                        <a:rPr kumimoji="0" lang="de-DE" sz="1100" b="0" i="0" u="none" strike="noStrike" cap="none" normalizeH="0" baseline="0" smtClean="0">
                          <a:ln>
                            <a:noFill/>
                          </a:ln>
                          <a:solidFill>
                            <a:schemeClr val="tx1"/>
                          </a:solidFill>
                          <a:effectLst/>
                          <a:latin typeface="Arial" charset="0"/>
                          <a:ea typeface="Calibri" pitchFamily="34" charset="0"/>
                          <a:cs typeface="Times New Roman" pitchFamily="18" charset="0"/>
                        </a:rPr>
                        <a:t>ä</a:t>
                      </a: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ure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Acetate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9900">
                <a:tc>
                  <a:txBody>
                    <a:bodyPr/>
                    <a:lstStyle/>
                    <a:p>
                      <a:pPr marL="319088" marR="0" lvl="0" indent="-319088" algn="just"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3</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Propans</a:t>
                      </a:r>
                      <a:r>
                        <a:rPr kumimoji="0" lang="de-DE" sz="1100" b="0" i="0" u="none" strike="noStrike" cap="none" normalizeH="0" baseline="0" smtClean="0">
                          <a:ln>
                            <a:noFill/>
                          </a:ln>
                          <a:solidFill>
                            <a:schemeClr val="tx1"/>
                          </a:solidFill>
                          <a:effectLst/>
                          <a:latin typeface="Arial" charset="0"/>
                          <a:ea typeface="Calibri" pitchFamily="34" charset="0"/>
                          <a:cs typeface="Times New Roman" pitchFamily="18" charset="0"/>
                        </a:rPr>
                        <a:t>ä</a:t>
                      </a: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ure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Propions</a:t>
                      </a:r>
                      <a:r>
                        <a:rPr kumimoji="0" lang="de-DE" sz="1100" b="0" i="0" u="none" strike="noStrike" cap="none" normalizeH="0" baseline="0" smtClean="0">
                          <a:ln>
                            <a:noFill/>
                          </a:ln>
                          <a:solidFill>
                            <a:schemeClr val="tx1"/>
                          </a:solidFill>
                          <a:effectLst/>
                          <a:latin typeface="Arial" charset="0"/>
                          <a:ea typeface="Calibri" pitchFamily="34" charset="0"/>
                          <a:cs typeface="Times New Roman" pitchFamily="18" charset="0"/>
                        </a:rPr>
                        <a:t>ä</a:t>
                      </a: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ure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Propinate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8313">
                <a:tc>
                  <a:txBody>
                    <a:bodyPr/>
                    <a:lstStyle/>
                    <a:p>
                      <a:pPr marL="319088" marR="0" lvl="0" indent="-319088" algn="just"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4</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Butans</a:t>
                      </a:r>
                      <a:r>
                        <a:rPr kumimoji="0" lang="de-DE" sz="1100" b="0" i="0" u="none" strike="noStrike" cap="none" normalizeH="0" baseline="0" smtClean="0">
                          <a:ln>
                            <a:noFill/>
                          </a:ln>
                          <a:solidFill>
                            <a:schemeClr val="tx1"/>
                          </a:solidFill>
                          <a:effectLst/>
                          <a:latin typeface="Arial" charset="0"/>
                          <a:ea typeface="Calibri" pitchFamily="34" charset="0"/>
                          <a:cs typeface="Times New Roman" pitchFamily="18" charset="0"/>
                        </a:rPr>
                        <a:t>ä</a:t>
                      </a: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ure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Butters</a:t>
                      </a:r>
                      <a:r>
                        <a:rPr kumimoji="0" lang="de-DE" sz="1100" b="0" i="0" u="none" strike="noStrike" cap="none" normalizeH="0" baseline="0" smtClean="0">
                          <a:ln>
                            <a:noFill/>
                          </a:ln>
                          <a:solidFill>
                            <a:schemeClr val="tx1"/>
                          </a:solidFill>
                          <a:effectLst/>
                          <a:latin typeface="Arial" charset="0"/>
                          <a:ea typeface="Calibri" pitchFamily="34" charset="0"/>
                          <a:cs typeface="Times New Roman" pitchFamily="18" charset="0"/>
                        </a:rPr>
                        <a:t>ä</a:t>
                      </a: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ure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Butyrate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9900">
                <a:tc>
                  <a:txBody>
                    <a:bodyPr/>
                    <a:lstStyle/>
                    <a:p>
                      <a:pPr marL="319088" marR="0" lvl="0" indent="-319088" algn="just"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5</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Pentans</a:t>
                      </a:r>
                      <a:r>
                        <a:rPr kumimoji="0" lang="de-DE" sz="1100" b="0" i="0" u="none" strike="noStrike" cap="none" normalizeH="0" baseline="0" smtClean="0">
                          <a:ln>
                            <a:noFill/>
                          </a:ln>
                          <a:solidFill>
                            <a:schemeClr val="tx1"/>
                          </a:solidFill>
                          <a:effectLst/>
                          <a:latin typeface="Arial" charset="0"/>
                          <a:ea typeface="Calibri" pitchFamily="34" charset="0"/>
                          <a:cs typeface="Times New Roman" pitchFamily="18" charset="0"/>
                        </a:rPr>
                        <a:t>ä</a:t>
                      </a: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ure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Valerins</a:t>
                      </a:r>
                      <a:r>
                        <a:rPr kumimoji="0" lang="de-DE" sz="1100" b="0" i="0" u="none" strike="noStrike" cap="none" normalizeH="0" baseline="0" smtClean="0">
                          <a:ln>
                            <a:noFill/>
                          </a:ln>
                          <a:solidFill>
                            <a:schemeClr val="tx1"/>
                          </a:solidFill>
                          <a:effectLst/>
                          <a:latin typeface="Arial" charset="0"/>
                          <a:ea typeface="Calibri" pitchFamily="34" charset="0"/>
                          <a:cs typeface="Times New Roman" pitchFamily="18" charset="0"/>
                        </a:rPr>
                        <a:t>ä</a:t>
                      </a: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ure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Valerate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8313">
                <a:tc>
                  <a:txBody>
                    <a:bodyPr/>
                    <a:lstStyle/>
                    <a:p>
                      <a:pPr marL="319088" marR="0" lvl="0" indent="-319088" algn="just"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6</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Hexans</a:t>
                      </a:r>
                      <a:r>
                        <a:rPr kumimoji="0" lang="de-DE" sz="1100" b="0" i="0" u="none" strike="noStrike" cap="none" normalizeH="0" baseline="0" smtClean="0">
                          <a:ln>
                            <a:noFill/>
                          </a:ln>
                          <a:solidFill>
                            <a:schemeClr val="tx1"/>
                          </a:solidFill>
                          <a:effectLst/>
                          <a:latin typeface="Arial" charset="0"/>
                          <a:ea typeface="Calibri" pitchFamily="34" charset="0"/>
                          <a:cs typeface="Times New Roman" pitchFamily="18" charset="0"/>
                        </a:rPr>
                        <a:t>ä</a:t>
                      </a: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ure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Caprons</a:t>
                      </a:r>
                      <a:r>
                        <a:rPr kumimoji="0" lang="de-DE" sz="1100" b="0" i="0" u="none" strike="noStrike" cap="none" normalizeH="0" baseline="0" smtClean="0">
                          <a:ln>
                            <a:noFill/>
                          </a:ln>
                          <a:solidFill>
                            <a:schemeClr val="tx1"/>
                          </a:solidFill>
                          <a:effectLst/>
                          <a:latin typeface="Arial" charset="0"/>
                          <a:ea typeface="Calibri" pitchFamily="34" charset="0"/>
                          <a:cs typeface="Times New Roman" pitchFamily="18" charset="0"/>
                        </a:rPr>
                        <a:t>ä</a:t>
                      </a: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ure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Hexanoate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9900">
                <a:tc>
                  <a:txBody>
                    <a:bodyPr/>
                    <a:lstStyle/>
                    <a:p>
                      <a:pPr marL="319088" marR="0" lvl="0" indent="-319088" algn="just"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16</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Hexadecans</a:t>
                      </a:r>
                      <a:r>
                        <a:rPr kumimoji="0" lang="de-DE" sz="1100" b="0" i="0" u="none" strike="noStrike" cap="none" normalizeH="0" baseline="0" smtClean="0">
                          <a:ln>
                            <a:noFill/>
                          </a:ln>
                          <a:solidFill>
                            <a:schemeClr val="tx1"/>
                          </a:solidFill>
                          <a:effectLst/>
                          <a:latin typeface="Arial" charset="0"/>
                          <a:ea typeface="Calibri" pitchFamily="34" charset="0"/>
                          <a:cs typeface="Times New Roman" pitchFamily="18" charset="0"/>
                        </a:rPr>
                        <a:t>ä</a:t>
                      </a: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ure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Palmitins</a:t>
                      </a:r>
                      <a:r>
                        <a:rPr kumimoji="0" lang="de-DE" sz="1100" b="0" i="0" u="none" strike="noStrike" cap="none" normalizeH="0" baseline="0" smtClean="0">
                          <a:ln>
                            <a:noFill/>
                          </a:ln>
                          <a:solidFill>
                            <a:schemeClr val="tx1"/>
                          </a:solidFill>
                          <a:effectLst/>
                          <a:latin typeface="Arial" charset="0"/>
                          <a:ea typeface="Calibri" pitchFamily="34" charset="0"/>
                          <a:cs typeface="Times New Roman" pitchFamily="18" charset="0"/>
                        </a:rPr>
                        <a:t>ä</a:t>
                      </a: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ure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Palmitate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8313">
                <a:tc>
                  <a:txBody>
                    <a:bodyPr/>
                    <a:lstStyle/>
                    <a:p>
                      <a:pPr marL="319088" marR="0" lvl="0" indent="-319088" algn="just"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18</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Octadekans</a:t>
                      </a:r>
                      <a:r>
                        <a:rPr kumimoji="0" lang="de-DE" sz="1100" b="0" i="0" u="none" strike="noStrike" cap="none" normalizeH="0" baseline="0" smtClean="0">
                          <a:ln>
                            <a:noFill/>
                          </a:ln>
                          <a:solidFill>
                            <a:schemeClr val="tx1"/>
                          </a:solidFill>
                          <a:effectLst/>
                          <a:latin typeface="Arial" charset="0"/>
                          <a:ea typeface="Calibri" pitchFamily="34" charset="0"/>
                          <a:cs typeface="Times New Roman" pitchFamily="18" charset="0"/>
                        </a:rPr>
                        <a:t>ä</a:t>
                      </a: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ure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Stearins</a:t>
                      </a:r>
                      <a:r>
                        <a:rPr kumimoji="0" lang="de-DE" sz="1100" b="0" i="0" u="none" strike="noStrike" cap="none" normalizeH="0" baseline="0" smtClean="0">
                          <a:ln>
                            <a:noFill/>
                          </a:ln>
                          <a:solidFill>
                            <a:schemeClr val="tx1"/>
                          </a:solidFill>
                          <a:effectLst/>
                          <a:latin typeface="Arial" charset="0"/>
                          <a:ea typeface="Calibri" pitchFamily="34" charset="0"/>
                          <a:cs typeface="Times New Roman" pitchFamily="18" charset="0"/>
                        </a:rPr>
                        <a:t>ä</a:t>
                      </a: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ure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19088" marR="0" lvl="0" indent="-319088" algn="ctr" defTabSz="914400" rtl="0" eaLnBrk="1" fontAlgn="base" latinLnBrk="0" hangingPunct="1">
                        <a:lnSpc>
                          <a:spcPct val="100000"/>
                        </a:lnSpc>
                        <a:spcBef>
                          <a:spcPct val="0"/>
                        </a:spcBef>
                        <a:spcAft>
                          <a:spcPct val="0"/>
                        </a:spcAft>
                        <a:buClrTx/>
                        <a:buSzTx/>
                        <a:buFontTx/>
                        <a:buNone/>
                        <a:tabLst>
                          <a:tab pos="457200" algn="l"/>
                          <a:tab pos="914400" algn="l"/>
                          <a:tab pos="5257800" algn="l"/>
                          <a:tab pos="5372100" algn="l"/>
                        </a:tabLst>
                      </a:pPr>
                      <a:r>
                        <a:rPr kumimoji="0" lang="de-DE"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Stearate</a:t>
                      </a:r>
                      <a:endParaRPr kumimoji="0" lang="de-DE"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6679" name="Text Box 56"/>
          <p:cNvSpPr txBox="1">
            <a:spLocks noChangeArrowheads="1"/>
          </p:cNvSpPr>
          <p:nvPr/>
        </p:nvSpPr>
        <p:spPr bwMode="auto">
          <a:xfrm>
            <a:off x="0" y="6491288"/>
            <a:ext cx="9144000" cy="641350"/>
          </a:xfrm>
          <a:prstGeom prst="rect">
            <a:avLst/>
          </a:prstGeom>
          <a:noFill/>
          <a:ln w="9525">
            <a:noFill/>
            <a:miter lim="800000"/>
            <a:headEnd/>
            <a:tailEnd/>
          </a:ln>
        </p:spPr>
        <p:txBody>
          <a:bodyPr>
            <a:spAutoFit/>
          </a:bodyPr>
          <a:lstStyle/>
          <a:p>
            <a:r>
              <a:rPr lang="de-DE"/>
              <a:t>Link: </a:t>
            </a:r>
            <a:r>
              <a:rPr lang="de-DE">
                <a:hlinkClick r:id="rId2"/>
              </a:rPr>
              <a:t>http://www.oci.uzh.ch/group.pages/robinson/lectures/AC_BII/Kap11/kap11.html</a:t>
            </a:r>
            <a:endParaRPr lang="de-DE"/>
          </a:p>
          <a:p>
            <a:endParaRPr lang="de-DE"/>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p:cNvSpPr>
          <p:nvPr>
            <p:ph type="title" idx="4294967295"/>
          </p:nvPr>
        </p:nvSpPr>
        <p:spPr/>
        <p:txBody>
          <a:bodyPr/>
          <a:lstStyle/>
          <a:p>
            <a:pPr algn="ctr"/>
            <a:r>
              <a:rPr lang="de-DE" smtClean="0">
                <a:latin typeface="Tw Cen MT" pitchFamily="34" charset="0"/>
              </a:rPr>
              <a:t>Aufgabe 1 Molekühlkasten</a:t>
            </a:r>
          </a:p>
        </p:txBody>
      </p:sp>
      <p:sp>
        <p:nvSpPr>
          <p:cNvPr id="27650" name="Rectangle 3"/>
          <p:cNvSpPr>
            <a:spLocks noGrp="1"/>
          </p:cNvSpPr>
          <p:nvPr>
            <p:ph type="body" idx="4294967295"/>
          </p:nvPr>
        </p:nvSpPr>
        <p:spPr/>
        <p:txBody>
          <a:bodyPr/>
          <a:lstStyle/>
          <a:p>
            <a:endParaRPr lang="de-DE" smtClean="0">
              <a:latin typeface="Tw Cen MT"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idx="4294967295"/>
          </p:nvPr>
        </p:nvSpPr>
        <p:spPr>
          <a:xfrm>
            <a:off x="611188" y="260350"/>
            <a:ext cx="8153400" cy="990600"/>
          </a:xfrm>
        </p:spPr>
        <p:txBody>
          <a:bodyPr/>
          <a:lstStyle/>
          <a:p>
            <a:pPr algn="ctr"/>
            <a:r>
              <a:rPr lang="de-DE" smtClean="0">
                <a:latin typeface="Tw Cen MT" pitchFamily="34" charset="0"/>
              </a:rPr>
              <a:t>Herstellung</a:t>
            </a:r>
          </a:p>
        </p:txBody>
      </p:sp>
      <p:sp>
        <p:nvSpPr>
          <p:cNvPr id="28674" name="Rectangle 3"/>
          <p:cNvSpPr>
            <a:spLocks noGrp="1"/>
          </p:cNvSpPr>
          <p:nvPr>
            <p:ph type="body" idx="4294967295"/>
          </p:nvPr>
        </p:nvSpPr>
        <p:spPr/>
        <p:txBody>
          <a:bodyPr/>
          <a:lstStyle/>
          <a:p>
            <a:r>
              <a:rPr lang="de-DE" smtClean="0">
                <a:latin typeface="Tw Cen MT" pitchFamily="34" charset="0"/>
              </a:rPr>
              <a:t>Carbonsäuren entstehen durch Oxidation aus primären Alkoholen, wobei als Zwischenstufen Aldehyde auftreten. </a:t>
            </a:r>
          </a:p>
          <a:p>
            <a:endParaRPr lang="de-DE" smtClean="0">
              <a:latin typeface="Tw Cen MT" pitchFamily="34" charset="0"/>
            </a:endParaRPr>
          </a:p>
          <a:p>
            <a:pPr>
              <a:buFont typeface="Wingdings" pitchFamily="2" charset="2"/>
              <a:buNone/>
            </a:pPr>
            <a:endParaRPr lang="de-DE" smtClean="0">
              <a:latin typeface="Tw Cen MT" pitchFamily="34" charset="0"/>
            </a:endParaRPr>
          </a:p>
        </p:txBody>
      </p:sp>
      <p:sp>
        <p:nvSpPr>
          <p:cNvPr id="28675" name="Text Box 4"/>
          <p:cNvSpPr txBox="1">
            <a:spLocks noChangeArrowheads="1"/>
          </p:cNvSpPr>
          <p:nvPr/>
        </p:nvSpPr>
        <p:spPr bwMode="auto">
          <a:xfrm>
            <a:off x="0" y="6216650"/>
            <a:ext cx="9144000" cy="641350"/>
          </a:xfrm>
          <a:prstGeom prst="rect">
            <a:avLst/>
          </a:prstGeom>
          <a:noFill/>
          <a:ln w="9525">
            <a:noFill/>
            <a:miter lim="800000"/>
            <a:headEnd/>
            <a:tailEnd/>
          </a:ln>
        </p:spPr>
        <p:txBody>
          <a:bodyPr>
            <a:spAutoFit/>
          </a:bodyPr>
          <a:lstStyle/>
          <a:p>
            <a:r>
              <a:rPr lang="de-DE"/>
              <a:t>Link: </a:t>
            </a:r>
            <a:r>
              <a:rPr lang="de-DE">
                <a:hlinkClick r:id="rId2"/>
              </a:rPr>
              <a:t>http://www2.chemie.uni-erlangen.de/projects/vsc/chemie-mediziner-neu/carbonyl/carbonsaeuren.html</a:t>
            </a:r>
            <a:r>
              <a:rPr lang="de-DE"/>
              <a:t> </a:t>
            </a:r>
          </a:p>
        </p:txBody>
      </p:sp>
      <p:pic>
        <p:nvPicPr>
          <p:cNvPr id="28676" name="Picture 6" descr="Herstellung von Carbonsäure"/>
          <p:cNvPicPr>
            <a:picLocks noChangeAspect="1" noChangeArrowheads="1"/>
          </p:cNvPicPr>
          <p:nvPr/>
        </p:nvPicPr>
        <p:blipFill>
          <a:blip r:embed="rId3"/>
          <a:srcRect/>
          <a:stretch>
            <a:fillRect/>
          </a:stretch>
        </p:blipFill>
        <p:spPr bwMode="auto">
          <a:xfrm>
            <a:off x="684213" y="3068638"/>
            <a:ext cx="8243887" cy="1330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p:cNvSpPr>
          <p:nvPr>
            <p:ph type="title"/>
          </p:nvPr>
        </p:nvSpPr>
        <p:spPr/>
        <p:txBody>
          <a:bodyPr/>
          <a:lstStyle/>
          <a:p>
            <a:pPr algn="ctr"/>
            <a:r>
              <a:rPr lang="de-DE" smtClean="0"/>
              <a:t>Chemische Bedeutung</a:t>
            </a:r>
          </a:p>
        </p:txBody>
      </p:sp>
      <p:sp>
        <p:nvSpPr>
          <p:cNvPr id="29698" name="Rectangle 3"/>
          <p:cNvSpPr>
            <a:spLocks noGrp="1"/>
          </p:cNvSpPr>
          <p:nvPr>
            <p:ph type="body" idx="1"/>
          </p:nvPr>
        </p:nvSpPr>
        <p:spPr/>
        <p:txBody>
          <a:bodyPr/>
          <a:lstStyle/>
          <a:p>
            <a:r>
              <a:rPr lang="de-DE" smtClean="0"/>
              <a:t>Ausgangsprodukt und Zwischenprodukt für weitere organischen Synthesen </a:t>
            </a:r>
          </a:p>
          <a:p>
            <a:r>
              <a:rPr lang="de-DE" smtClean="0"/>
              <a:t>Basis für Ester (Riechstoffe)</a:t>
            </a:r>
          </a:p>
          <a:p>
            <a:r>
              <a:rPr lang="de-DE" smtClean="0"/>
              <a:t>Tenside (Seife)</a:t>
            </a:r>
          </a:p>
          <a:p>
            <a:r>
              <a:rPr lang="de-DE" smtClean="0"/>
              <a:t>Kunststoffe</a:t>
            </a:r>
          </a:p>
          <a:p>
            <a:r>
              <a:rPr lang="de-DE" smtClean="0"/>
              <a:t>Medikamente</a:t>
            </a:r>
          </a:p>
          <a:p>
            <a:r>
              <a:rPr lang="de-DE" smtClean="0"/>
              <a:t>Farbstoffe</a:t>
            </a:r>
          </a:p>
          <a:p>
            <a:r>
              <a:rPr lang="de-DE" smtClean="0"/>
              <a:t>Kunstharze</a:t>
            </a:r>
          </a:p>
        </p:txBody>
      </p:sp>
      <p:sp>
        <p:nvSpPr>
          <p:cNvPr id="29701" name="Rectangle 5"/>
          <p:cNvSpPr>
            <a:spLocks noChangeArrowheads="1"/>
          </p:cNvSpPr>
          <p:nvPr/>
        </p:nvSpPr>
        <p:spPr bwMode="auto">
          <a:xfrm>
            <a:off x="0" y="6491288"/>
            <a:ext cx="9144000" cy="366712"/>
          </a:xfrm>
          <a:prstGeom prst="rect">
            <a:avLst/>
          </a:prstGeom>
          <a:noFill/>
          <a:ln w="9525">
            <a:noFill/>
            <a:miter lim="800000"/>
            <a:headEnd/>
            <a:tailEnd/>
          </a:ln>
          <a:effectLst/>
        </p:spPr>
        <p:txBody>
          <a:bodyPr>
            <a:spAutoFit/>
          </a:bodyPr>
          <a:lstStyle/>
          <a:p>
            <a:r>
              <a:rPr lang="de-DE"/>
              <a:t>Link: </a:t>
            </a:r>
            <a:r>
              <a:rPr lang="de-DE">
                <a:hlinkClick r:id="rId2"/>
              </a:rPr>
              <a:t>http://www.seilnacht.com/Lexikon/carbons.html</a:t>
            </a:r>
            <a:r>
              <a:rPr lang="de-DE"/>
              <a:t>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alathea">
  <a:themeElements>
    <a:clrScheme name="Benutzerdefiniert 4">
      <a:dk1>
        <a:srgbClr val="DD8047"/>
      </a:dk1>
      <a:lt1>
        <a:srgbClr val="FCE19E"/>
      </a:lt1>
      <a:dk2>
        <a:srgbClr val="DD8047"/>
      </a:dk2>
      <a:lt2>
        <a:srgbClr val="EBDDC3"/>
      </a:lt2>
      <a:accent1>
        <a:srgbClr val="FFFF00"/>
      </a:accent1>
      <a:accent2>
        <a:srgbClr val="FFFF89"/>
      </a:accent2>
      <a:accent3>
        <a:srgbClr val="A5AB81"/>
      </a:accent3>
      <a:accent4>
        <a:srgbClr val="D8B25C"/>
      </a:accent4>
      <a:accent5>
        <a:srgbClr val="7BA79D"/>
      </a:accent5>
      <a:accent6>
        <a:srgbClr val="968C8C"/>
      </a:accent6>
      <a:hlink>
        <a:srgbClr val="F7B615"/>
      </a:hlink>
      <a:folHlink>
        <a:srgbClr val="704404"/>
      </a:folHlink>
    </a:clrScheme>
    <a:fontScheme name="Galathea">
      <a:majorFont>
        <a:latin typeface=""/>
        <a:ea typeface=""/>
        <a:cs typeface=""/>
      </a:majorFont>
      <a:minorFont>
        <a:latin typeface=""/>
        <a:ea typeface=""/>
        <a:cs typeface=""/>
      </a:minorFont>
    </a:fontScheme>
    <a:fmtScheme name="Papi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3">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1_Galathea">
  <a:themeElements>
    <a:clrScheme name="1_Galathea 1">
      <a:dk1>
        <a:srgbClr val="DD8047"/>
      </a:dk1>
      <a:lt1>
        <a:srgbClr val="FCE19E"/>
      </a:lt1>
      <a:dk2>
        <a:srgbClr val="DD8047"/>
      </a:dk2>
      <a:lt2>
        <a:srgbClr val="EBDDC3"/>
      </a:lt2>
      <a:accent1>
        <a:srgbClr val="FFFF00"/>
      </a:accent1>
      <a:accent2>
        <a:srgbClr val="FFFF89"/>
      </a:accent2>
      <a:accent3>
        <a:srgbClr val="FDEECC"/>
      </a:accent3>
      <a:accent4>
        <a:srgbClr val="BD6C3B"/>
      </a:accent4>
      <a:accent5>
        <a:srgbClr val="FFFFAA"/>
      </a:accent5>
      <a:accent6>
        <a:srgbClr val="E7E77C"/>
      </a:accent6>
      <a:hlink>
        <a:srgbClr val="F7B615"/>
      </a:hlink>
      <a:folHlink>
        <a:srgbClr val="704404"/>
      </a:folHlink>
    </a:clrScheme>
    <a:fontScheme name="1_Galathe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Galathea 1">
        <a:dk1>
          <a:srgbClr val="DD8047"/>
        </a:dk1>
        <a:lt1>
          <a:srgbClr val="FCE19E"/>
        </a:lt1>
        <a:dk2>
          <a:srgbClr val="DD8047"/>
        </a:dk2>
        <a:lt2>
          <a:srgbClr val="EBDDC3"/>
        </a:lt2>
        <a:accent1>
          <a:srgbClr val="FFFF00"/>
        </a:accent1>
        <a:accent2>
          <a:srgbClr val="FFFF89"/>
        </a:accent2>
        <a:accent3>
          <a:srgbClr val="FDEECC"/>
        </a:accent3>
        <a:accent4>
          <a:srgbClr val="BD6C3B"/>
        </a:accent4>
        <a:accent5>
          <a:srgbClr val="FFFFAA"/>
        </a:accent5>
        <a:accent6>
          <a:srgbClr val="E7E77C"/>
        </a:accent6>
        <a:hlink>
          <a:srgbClr val="F7B615"/>
        </a:hlink>
        <a:folHlink>
          <a:srgbClr val="704404"/>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0</TotalTime>
  <Words>768</Words>
  <Application>Microsoft Office PowerPoint</Application>
  <PresentationFormat>Bildschirmpräsentation (4:3)</PresentationFormat>
  <Paragraphs>254</Paragraphs>
  <Slides>28</Slides>
  <Notes>0</Notes>
  <HiddenSlides>0</HiddenSlides>
  <MMClips>0</MMClips>
  <ScaleCrop>false</ScaleCrop>
  <HeadingPairs>
    <vt:vector size="8" baseType="variant">
      <vt:variant>
        <vt:lpstr>Verwendete Schriftarten</vt:lpstr>
      </vt:variant>
      <vt:variant>
        <vt:i4>6</vt:i4>
      </vt:variant>
      <vt:variant>
        <vt:lpstr>Entwurfsvorlage</vt:lpstr>
      </vt:variant>
      <vt:variant>
        <vt:i4>4</vt:i4>
      </vt:variant>
      <vt:variant>
        <vt:lpstr>Eingebettete OLE-Server</vt:lpstr>
      </vt:variant>
      <vt:variant>
        <vt:i4>0</vt:i4>
      </vt:variant>
      <vt:variant>
        <vt:lpstr>Folientitel</vt:lpstr>
      </vt:variant>
      <vt:variant>
        <vt:i4>28</vt:i4>
      </vt:variant>
    </vt:vector>
  </HeadingPairs>
  <TitlesOfParts>
    <vt:vector size="38" baseType="lpstr">
      <vt:lpstr>Arial</vt:lpstr>
      <vt:lpstr>Wingdings</vt:lpstr>
      <vt:lpstr>Wingdings 2</vt:lpstr>
      <vt:lpstr>Calibri</vt:lpstr>
      <vt:lpstr>Tw Cen MT</vt:lpstr>
      <vt:lpstr>Times New Roman</vt:lpstr>
      <vt:lpstr>Galathea</vt:lpstr>
      <vt:lpstr>1_Galathea</vt:lpstr>
      <vt:lpstr>Galathea</vt:lpstr>
      <vt:lpstr>Galathea</vt:lpstr>
      <vt:lpstr>CARBONSÄUREN</vt:lpstr>
      <vt:lpstr>Gliederung</vt:lpstr>
      <vt:lpstr>Was sind Carbonsäuren?</vt:lpstr>
      <vt:lpstr>Bestandteile</vt:lpstr>
      <vt:lpstr>Vorkommen</vt:lpstr>
      <vt:lpstr>Nomenklatur </vt:lpstr>
      <vt:lpstr>Aufgabe 1 Molekühlkasten</vt:lpstr>
      <vt:lpstr>Herstellung</vt:lpstr>
      <vt:lpstr>Chemische Bedeutung</vt:lpstr>
      <vt:lpstr>Weiterverarbeitung</vt:lpstr>
      <vt:lpstr>Wirtschaftliche Bedeutung</vt:lpstr>
      <vt:lpstr>Technische Bedeutung</vt:lpstr>
      <vt:lpstr>Physiologische Bedeutung</vt:lpstr>
      <vt:lpstr>Allgemeine Eigenschaften</vt:lpstr>
      <vt:lpstr>Chemische Eigenschaften</vt:lpstr>
      <vt:lpstr>Einteilung der CS</vt:lpstr>
      <vt:lpstr>Gesättigte CS:  </vt:lpstr>
      <vt:lpstr>Ungesättigte CS: </vt:lpstr>
      <vt:lpstr>Fettsäuren (Langk. CS) </vt:lpstr>
      <vt:lpstr>Anzahl derCarboxylgruppen- Monocarbonsäuren, Di-C usw. </vt:lpstr>
      <vt:lpstr>Zum Experiment</vt:lpstr>
      <vt:lpstr>Experiment</vt:lpstr>
      <vt:lpstr>Schülerexperiment</vt:lpstr>
      <vt:lpstr>Schülerexperiment</vt:lpstr>
      <vt:lpstr>Schülerexperiment</vt:lpstr>
      <vt:lpstr>Schülerexperiment</vt:lpstr>
      <vt:lpstr>Auswertung des Schülerexperiments</vt:lpstr>
      <vt:lpstr>Quellen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c:creator>
  <cp:lastModifiedBy>Gerd-Big</cp:lastModifiedBy>
  <cp:revision>52</cp:revision>
  <dcterms:created xsi:type="dcterms:W3CDTF">2013-09-20T10:03:34Z</dcterms:created>
  <dcterms:modified xsi:type="dcterms:W3CDTF">2013-11-04T18:29:58Z</dcterms:modified>
</cp:coreProperties>
</file>