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87" r:id="rId10"/>
    <p:sldId id="263" r:id="rId11"/>
    <p:sldId id="264" r:id="rId12"/>
    <p:sldId id="265" r:id="rId13"/>
    <p:sldId id="266" r:id="rId14"/>
    <p:sldId id="267" r:id="rId15"/>
    <p:sldId id="288" r:id="rId16"/>
    <p:sldId id="294" r:id="rId17"/>
    <p:sldId id="270" r:id="rId18"/>
    <p:sldId id="290" r:id="rId19"/>
    <p:sldId id="271" r:id="rId20"/>
    <p:sldId id="272" r:id="rId21"/>
    <p:sldId id="273" r:id="rId22"/>
    <p:sldId id="274" r:id="rId23"/>
    <p:sldId id="277" r:id="rId24"/>
    <p:sldId id="278" r:id="rId25"/>
    <p:sldId id="276" r:id="rId26"/>
    <p:sldId id="280" r:id="rId27"/>
    <p:sldId id="281" r:id="rId28"/>
    <p:sldId id="283" r:id="rId29"/>
    <p:sldId id="282" r:id="rId30"/>
    <p:sldId id="286" r:id="rId31"/>
    <p:sldId id="289" r:id="rId32"/>
    <p:sldId id="291" r:id="rId33"/>
    <p:sldId id="296" r:id="rId34"/>
    <p:sldId id="292" r:id="rId35"/>
    <p:sldId id="293" r:id="rId36"/>
    <p:sldId id="275" r:id="rId37"/>
    <p:sldId id="295" r:id="rId38"/>
  </p:sldIdLst>
  <p:sldSz cx="9144000" cy="6858000" type="screen4x3"/>
  <p:notesSz cx="6858000" cy="99456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73833" autoAdjust="0"/>
  </p:normalViewPr>
  <p:slideViewPr>
    <p:cSldViewPr>
      <p:cViewPr varScale="1">
        <p:scale>
          <a:sx n="57" d="100"/>
          <a:sy n="57" d="100"/>
        </p:scale>
        <p:origin x="-16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29189-CD08-4BA2-9FBB-A100AD577DAA}" type="datetimeFigureOut">
              <a:rPr lang="de-DE" smtClean="0"/>
              <a:t>14.04.2011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0E172-FB2D-43AE-A0FA-2F680FEB46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296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4A43C-497D-4FDD-9722-BF02394147E8}" type="datetimeFigureOut">
              <a:rPr lang="de-DE" smtClean="0"/>
              <a:t>14.04.2011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7A46D-0792-4B1B-A67D-0FFD72CA7B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78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-wiki.de/mediawiki/index.php/Elektro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bs-wiki.de/mediawiki/index.php/Coulomb" TargetMode="External"/><Relationship Id="rId4" Type="http://schemas.openxmlformats.org/officeDocument/2006/relationships/hyperlink" Target="http://www.bs-wiki.de/mediawiki/index.php/Proton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Neutr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e.wikipedia.org/wiki/Joule" TargetMode="External"/><Relationship Id="rId4" Type="http://schemas.openxmlformats.org/officeDocument/2006/relationships/hyperlink" Target="http://de.wikipedia.org/wiki/R%C3%B6ntgenstrahlung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protokolle.de/Lexikon/Energie.html" TargetMode="External"/><Relationship Id="rId7" Type="http://schemas.openxmlformats.org/officeDocument/2006/relationships/hyperlink" Target="http://de.wikipedia.org/wiki/Avogadro-Konstant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uni-protokolle.de/Lexikon/Volt_(Einheit).html" TargetMode="External"/><Relationship Id="rId5" Type="http://schemas.openxmlformats.org/officeDocument/2006/relationships/hyperlink" Target="http://www.uni-protokolle.de/Lexikon/Spannung.html" TargetMode="External"/><Relationship Id="rId4" Type="http://schemas.openxmlformats.org/officeDocument/2006/relationships/hyperlink" Target="http://www.uni-protokolle.de/Lexikon/Teilchen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Mein Thema ist die kalte Kernfusion.</a:t>
            </a:r>
          </a:p>
          <a:p>
            <a:r>
              <a:rPr lang="de-DE" dirty="0" smtClean="0"/>
              <a:t>Was stellt</a:t>
            </a:r>
            <a:r>
              <a:rPr lang="de-DE" baseline="0" dirty="0" smtClean="0"/>
              <a:t> ihr </a:t>
            </a:r>
            <a:r>
              <a:rPr lang="de-DE" baseline="0" dirty="0" smtClean="0"/>
              <a:t>euch </a:t>
            </a:r>
            <a:r>
              <a:rPr lang="de-DE" baseline="0" dirty="0" smtClean="0"/>
              <a:t>darunter vor?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14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Elementarteilchen</a:t>
            </a:r>
            <a:endParaRPr lang="de-DE" dirty="0">
              <a:latin typeface="Albany" pitchFamily="18"/>
            </a:endParaRPr>
          </a:p>
          <a:p>
            <a:r>
              <a:rPr lang="de-DE" dirty="0" smtClean="0">
                <a:latin typeface="Albany" pitchFamily="18"/>
              </a:rPr>
              <a:t>Ähnlich</a:t>
            </a:r>
            <a:r>
              <a:rPr lang="de-DE" baseline="0" dirty="0" smtClean="0">
                <a:latin typeface="Albany" pitchFamily="18"/>
              </a:rPr>
              <a:t> wie </a:t>
            </a:r>
            <a:r>
              <a:rPr lang="de-DE" baseline="0" dirty="0" err="1" smtClean="0">
                <a:latin typeface="Albany" pitchFamily="18"/>
              </a:rPr>
              <a:t>elektron</a:t>
            </a:r>
            <a:endParaRPr lang="de-DE" baseline="0" dirty="0" smtClean="0">
              <a:latin typeface="Albany" pitchFamily="18"/>
            </a:endParaRPr>
          </a:p>
          <a:p>
            <a:r>
              <a:rPr lang="de-DE" baseline="0" dirty="0" smtClean="0">
                <a:latin typeface="Albany" pitchFamily="18"/>
              </a:rPr>
              <a:t>Größere </a:t>
            </a:r>
            <a:r>
              <a:rPr lang="de-DE" baseline="0" dirty="0" err="1" smtClean="0">
                <a:latin typeface="Albany" pitchFamily="18"/>
              </a:rPr>
              <a:t>masse</a:t>
            </a:r>
            <a:r>
              <a:rPr lang="de-DE" baseline="0" dirty="0" smtClean="0">
                <a:latin typeface="Albany" pitchFamily="18"/>
              </a:rPr>
              <a:t> (105, 6 </a:t>
            </a:r>
            <a:r>
              <a:rPr lang="de-DE" baseline="0" dirty="0" err="1" smtClean="0">
                <a:latin typeface="Albany" pitchFamily="18"/>
              </a:rPr>
              <a:t>MeV</a:t>
            </a:r>
            <a:r>
              <a:rPr lang="de-DE" baseline="0" dirty="0" smtClean="0">
                <a:latin typeface="Albany" pitchFamily="18"/>
              </a:rPr>
              <a:t>/c² statt 0,511MeV/c²)</a:t>
            </a:r>
          </a:p>
          <a:p>
            <a:r>
              <a:rPr lang="de-DE" baseline="0" dirty="0" smtClean="0">
                <a:latin typeface="Albany" pitchFamily="18"/>
              </a:rPr>
              <a:t>Negativ geladen</a:t>
            </a:r>
            <a:endParaRPr lang="de-DE" dirty="0" smtClean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1200" dirty="0" smtClean="0">
                <a:solidFill>
                  <a:prstClr val="black"/>
                </a:solidFill>
              </a:rPr>
              <a:t>Bei der</a:t>
            </a:r>
            <a:r>
              <a:rPr lang="de-DE" sz="1200" baseline="0" dirty="0" smtClean="0">
                <a:solidFill>
                  <a:prstClr val="black"/>
                </a:solidFill>
              </a:rPr>
              <a:t> Myonen-katalysierten Fusion wird ein </a:t>
            </a:r>
            <a:r>
              <a:rPr lang="de-DE" sz="1200" b="1" baseline="0" dirty="0" smtClean="0">
                <a:solidFill>
                  <a:prstClr val="black"/>
                </a:solidFill>
              </a:rPr>
              <a:t>Myon </a:t>
            </a:r>
            <a:r>
              <a:rPr lang="de-DE" sz="1200" b="1" baseline="0" dirty="0" smtClean="0">
                <a:solidFill>
                  <a:prstClr val="black"/>
                </a:solidFill>
              </a:rPr>
              <a:t>beschleunigt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1200" dirty="0" smtClean="0">
                <a:solidFill>
                  <a:prstClr val="black"/>
                </a:solidFill>
              </a:rPr>
              <a:t>Dies</a:t>
            </a:r>
            <a:r>
              <a:rPr lang="de-DE" sz="1200" baseline="0" dirty="0" smtClean="0">
                <a:solidFill>
                  <a:prstClr val="black"/>
                </a:solidFill>
              </a:rPr>
              <a:t> passiert in mithilfe eines </a:t>
            </a:r>
            <a:r>
              <a:rPr lang="de-DE" sz="1200" b="1" baseline="0" dirty="0" smtClean="0">
                <a:solidFill>
                  <a:prstClr val="black"/>
                </a:solidFill>
              </a:rPr>
              <a:t>Teilchenbeschleunigers wie bei DESI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1200" dirty="0" smtClean="0">
                <a:solidFill>
                  <a:prstClr val="black"/>
                </a:solidFill>
              </a:rPr>
              <a:t>Trifft </a:t>
            </a:r>
            <a:r>
              <a:rPr lang="de-DE" sz="1200" dirty="0" smtClean="0">
                <a:solidFill>
                  <a:prstClr val="black"/>
                </a:solidFill>
              </a:rPr>
              <a:t>auf </a:t>
            </a:r>
            <a:r>
              <a:rPr lang="de-DE" sz="1200" b="1" dirty="0" smtClean="0">
                <a:solidFill>
                  <a:prstClr val="black"/>
                </a:solidFill>
              </a:rPr>
              <a:t>Deuterium- </a:t>
            </a:r>
            <a:r>
              <a:rPr lang="de-DE" sz="1200" b="1" dirty="0" smtClean="0">
                <a:solidFill>
                  <a:prstClr val="black"/>
                </a:solidFill>
              </a:rPr>
              <a:t>Tritium-Molekül</a:t>
            </a:r>
            <a:endParaRPr lang="de-DE" sz="1200" b="1" dirty="0" smtClean="0">
              <a:solidFill>
                <a:prstClr val="black"/>
              </a:solidFill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sz="1200" baseline="0" dirty="0" smtClean="0">
                <a:solidFill>
                  <a:prstClr val="black"/>
                </a:solidFill>
              </a:rPr>
              <a:t>Benötigte </a:t>
            </a:r>
            <a:r>
              <a:rPr lang="de-DE" sz="1200" baseline="0" dirty="0" smtClean="0">
                <a:solidFill>
                  <a:prstClr val="black"/>
                </a:solidFill>
              </a:rPr>
              <a:t>Energie: </a:t>
            </a:r>
            <a:r>
              <a:rPr lang="de-DE" sz="1200" b="1" baseline="0" dirty="0" smtClean="0">
                <a:solidFill>
                  <a:prstClr val="black"/>
                </a:solidFill>
              </a:rPr>
              <a:t>3 </a:t>
            </a:r>
            <a:r>
              <a:rPr lang="de-DE" sz="1200" b="1" baseline="0" dirty="0" err="1" smtClean="0">
                <a:solidFill>
                  <a:prstClr val="black"/>
                </a:solidFill>
              </a:rPr>
              <a:t>GeV</a:t>
            </a:r>
            <a:endParaRPr lang="de-DE" b="1" dirty="0" smtClean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631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/>
            <a:r>
              <a:rPr lang="de-DE" sz="1200" dirty="0" smtClean="0">
                <a:solidFill>
                  <a:prstClr val="black"/>
                </a:solidFill>
              </a:rPr>
              <a:t>Das Myon </a:t>
            </a:r>
            <a:r>
              <a:rPr lang="de-DE" sz="1200" b="1" dirty="0" smtClean="0">
                <a:solidFill>
                  <a:prstClr val="black"/>
                </a:solidFill>
              </a:rPr>
              <a:t>verdrängt</a:t>
            </a:r>
            <a:r>
              <a:rPr lang="de-DE" sz="1200" dirty="0" smtClean="0">
                <a:solidFill>
                  <a:prstClr val="black"/>
                </a:solidFill>
              </a:rPr>
              <a:t> ein Elektron aus der Schale</a:t>
            </a:r>
          </a:p>
          <a:p>
            <a:pPr defTabSz="829366"/>
            <a:r>
              <a:rPr lang="de-DE" sz="1200" b="1" dirty="0" smtClean="0">
                <a:solidFill>
                  <a:prstClr val="black"/>
                </a:solidFill>
              </a:rPr>
              <a:t>Nimmt die Stelle</a:t>
            </a:r>
            <a:r>
              <a:rPr lang="de-DE" sz="1200" b="1" baseline="0" dirty="0" smtClean="0">
                <a:solidFill>
                  <a:prstClr val="black"/>
                </a:solidFill>
              </a:rPr>
              <a:t> des Elektron ein</a:t>
            </a:r>
            <a:endParaRPr lang="de-DE" sz="12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Man hat nun ein </a:t>
            </a:r>
            <a:r>
              <a:rPr lang="de-DE" b="1" dirty="0" err="1" smtClean="0">
                <a:latin typeface="Albany" pitchFamily="18"/>
              </a:rPr>
              <a:t>myonisches</a:t>
            </a:r>
            <a:r>
              <a:rPr lang="de-DE" b="1" baseline="0" dirty="0" smtClean="0">
                <a:latin typeface="Albany" pitchFamily="18"/>
              </a:rPr>
              <a:t> Molekül</a:t>
            </a:r>
          </a:p>
          <a:p>
            <a:r>
              <a:rPr lang="de-DE" dirty="0" smtClean="0">
                <a:latin typeface="Albany" pitchFamily="18"/>
              </a:rPr>
              <a:t>Also</a:t>
            </a:r>
            <a:r>
              <a:rPr lang="de-DE" baseline="0" dirty="0" smtClean="0">
                <a:latin typeface="Albany" pitchFamily="18"/>
              </a:rPr>
              <a:t> ein </a:t>
            </a:r>
            <a:r>
              <a:rPr lang="de-DE" b="1" baseline="0" dirty="0" err="1" smtClean="0">
                <a:latin typeface="Albany" pitchFamily="18"/>
              </a:rPr>
              <a:t>myonisches</a:t>
            </a:r>
            <a:r>
              <a:rPr lang="de-DE" b="1" baseline="0" dirty="0" smtClean="0">
                <a:latin typeface="Albany" pitchFamily="18"/>
              </a:rPr>
              <a:t> </a:t>
            </a:r>
            <a:r>
              <a:rPr lang="de-DE" b="1" baseline="0" dirty="0" err="1" smtClean="0">
                <a:latin typeface="Albany" pitchFamily="18"/>
              </a:rPr>
              <a:t>Tritiumatom</a:t>
            </a:r>
            <a:r>
              <a:rPr lang="de-DE" baseline="0" dirty="0" smtClean="0">
                <a:latin typeface="Albany" pitchFamily="18"/>
              </a:rPr>
              <a:t> und ein </a:t>
            </a:r>
            <a:r>
              <a:rPr lang="de-DE" b="1" baseline="0" dirty="0" smtClean="0">
                <a:latin typeface="Albany" pitchFamily="18"/>
              </a:rPr>
              <a:t>norm. </a:t>
            </a:r>
            <a:r>
              <a:rPr lang="de-DE" b="1" baseline="0" dirty="0" err="1" smtClean="0">
                <a:latin typeface="Albany" pitchFamily="18"/>
              </a:rPr>
              <a:t>Deuteriumaton</a:t>
            </a:r>
            <a:r>
              <a:rPr lang="de-DE" baseline="0" dirty="0" smtClean="0">
                <a:latin typeface="Albany" pitchFamily="18"/>
              </a:rPr>
              <a:t>, welche eine </a:t>
            </a:r>
            <a:r>
              <a:rPr lang="de-DE" b="1" baseline="0" dirty="0" smtClean="0">
                <a:latin typeface="Albany" pitchFamily="18"/>
              </a:rPr>
              <a:t>Bindung </a:t>
            </a:r>
            <a:r>
              <a:rPr lang="de-DE" baseline="0" dirty="0" smtClean="0">
                <a:latin typeface="Albany" pitchFamily="18"/>
              </a:rPr>
              <a:t>eingehen</a:t>
            </a:r>
          </a:p>
          <a:p>
            <a:endParaRPr lang="de-DE" baseline="0" dirty="0" smtClean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Der Abstand zwischen den </a:t>
            </a:r>
            <a:r>
              <a:rPr lang="de-DE" dirty="0" smtClean="0">
                <a:latin typeface="Albany" pitchFamily="18"/>
              </a:rPr>
              <a:t>Myon und Kern </a:t>
            </a:r>
            <a:r>
              <a:rPr lang="de-DE" dirty="0" smtClean="0">
                <a:latin typeface="Albany" pitchFamily="18"/>
              </a:rPr>
              <a:t>ist bei einem </a:t>
            </a:r>
            <a:r>
              <a:rPr lang="de-DE" dirty="0" err="1" smtClean="0">
                <a:latin typeface="Albany" pitchFamily="18"/>
              </a:rPr>
              <a:t>myonischen</a:t>
            </a:r>
            <a:r>
              <a:rPr lang="de-DE" baseline="0" dirty="0" smtClean="0">
                <a:latin typeface="Albany" pitchFamily="18"/>
              </a:rPr>
              <a:t> </a:t>
            </a:r>
            <a:r>
              <a:rPr lang="de-DE" baseline="0" dirty="0" smtClean="0">
                <a:latin typeface="Albany" pitchFamily="18"/>
              </a:rPr>
              <a:t>Molekül </a:t>
            </a:r>
            <a:r>
              <a:rPr lang="de-DE" b="1" baseline="0" dirty="0" smtClean="0">
                <a:latin typeface="Albany" pitchFamily="18"/>
              </a:rPr>
              <a:t>200 mal geringer </a:t>
            </a:r>
            <a:r>
              <a:rPr lang="de-DE" baseline="0" dirty="0" smtClean="0">
                <a:latin typeface="Albany" pitchFamily="18"/>
              </a:rPr>
              <a:t>als normal.</a:t>
            </a:r>
          </a:p>
          <a:p>
            <a:r>
              <a:rPr lang="de-DE" baseline="0" dirty="0" smtClean="0">
                <a:latin typeface="Albany" pitchFamily="18"/>
              </a:rPr>
              <a:t>Durch diesen geringen abstand wird die </a:t>
            </a:r>
            <a:r>
              <a:rPr lang="de-DE" b="1" baseline="0" dirty="0" err="1" smtClean="0">
                <a:latin typeface="Albany" pitchFamily="18"/>
              </a:rPr>
              <a:t>Coulom</a:t>
            </a:r>
            <a:r>
              <a:rPr lang="de-DE" b="1" baseline="0" dirty="0" smtClean="0">
                <a:latin typeface="Albany" pitchFamily="18"/>
              </a:rPr>
              <a:t>-kraft überwunden</a:t>
            </a:r>
            <a:endParaRPr lang="de-DE" dirty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 smtClean="0"/>
              <a:t>Um den Einfluss des Radius auf die Coulomb-Kräfte darzustellen an dieser Stelle noch eine kleine Aufgabe</a:t>
            </a:r>
          </a:p>
          <a:p>
            <a:endParaRPr lang="de-DE" dirty="0" smtClean="0"/>
          </a:p>
          <a:p>
            <a:r>
              <a:rPr lang="de-DE" dirty="0" smtClean="0"/>
              <a:t>Die Elementarladung </a:t>
            </a:r>
            <a:r>
              <a:rPr lang="de-DE" i="1" dirty="0" smtClean="0"/>
              <a:t>e</a:t>
            </a:r>
            <a:r>
              <a:rPr lang="de-DE" dirty="0" smtClean="0"/>
              <a:t> ist die elektrische Ladung eines </a:t>
            </a:r>
            <a:r>
              <a:rPr lang="de-DE" dirty="0" smtClean="0">
                <a:hlinkClick r:id="rId3" tooltip="Elektron"/>
              </a:rPr>
              <a:t>Elektrons</a:t>
            </a:r>
            <a:r>
              <a:rPr lang="de-DE" dirty="0" smtClean="0"/>
              <a:t> (-) bzw. </a:t>
            </a:r>
            <a:r>
              <a:rPr lang="de-DE" dirty="0" smtClean="0">
                <a:hlinkClick r:id="rId4" tooltip="Proton"/>
              </a:rPr>
              <a:t>Protons</a:t>
            </a:r>
            <a:r>
              <a:rPr lang="de-DE" dirty="0" smtClean="0"/>
              <a:t> (+) und beträgt ± 1,602 </a:t>
            </a:r>
            <a:r>
              <a:rPr lang="de-DE" b="1" dirty="0" smtClean="0"/>
              <a:t>·</a:t>
            </a:r>
            <a:r>
              <a:rPr lang="de-DE" dirty="0" smtClean="0"/>
              <a:t> 10</a:t>
            </a:r>
            <a:r>
              <a:rPr lang="de-DE" baseline="30000" dirty="0" smtClean="0"/>
              <a:t>-19</a:t>
            </a:r>
            <a:r>
              <a:rPr lang="de-DE" dirty="0" smtClean="0">
                <a:hlinkClick r:id="rId5" tooltip="Coulomb"/>
              </a:rPr>
              <a:t>C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902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9496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Es kommt zur </a:t>
            </a:r>
            <a:r>
              <a:rPr lang="de-DE" b="1" dirty="0" smtClean="0"/>
              <a:t>Fusion</a:t>
            </a:r>
            <a:r>
              <a:rPr lang="de-DE" dirty="0" smtClean="0"/>
              <a:t> der Kerne,</a:t>
            </a:r>
            <a:r>
              <a:rPr lang="de-DE" baseline="0" dirty="0" smtClean="0"/>
              <a:t> dabei entsteht </a:t>
            </a:r>
            <a:r>
              <a:rPr lang="de-DE" baseline="0" dirty="0" smtClean="0"/>
              <a:t>Helium</a:t>
            </a:r>
          </a:p>
          <a:p>
            <a:pPr marL="171450" indent="-171450">
              <a:buFont typeface="Arial" pitchFamily="34" charset="0"/>
              <a:buChar char="•"/>
            </a:pP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de-DE" baseline="0" dirty="0" smtClean="0"/>
              <a:t>Das </a:t>
            </a:r>
            <a:r>
              <a:rPr lang="de-DE" b="1" baseline="0" dirty="0" smtClean="0"/>
              <a:t>fehlende Elektron </a:t>
            </a:r>
            <a:r>
              <a:rPr lang="de-DE" baseline="0" dirty="0" smtClean="0"/>
              <a:t>„schnappt“ sich der Heliumkern aus der </a:t>
            </a:r>
            <a:r>
              <a:rPr lang="de-DE" b="1" baseline="0" dirty="0" smtClean="0"/>
              <a:t>Umgebung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de-DE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de-DE" b="1" dirty="0" smtClean="0"/>
              <a:t>Das</a:t>
            </a:r>
            <a:r>
              <a:rPr lang="de-DE" b="1" baseline="0" dirty="0" smtClean="0"/>
              <a:t> Myon kommt frei </a:t>
            </a:r>
            <a:r>
              <a:rPr lang="de-DE" baseline="0" dirty="0" smtClean="0"/>
              <a:t>und der Prozess beginnt </a:t>
            </a:r>
            <a:r>
              <a:rPr lang="de-DE" baseline="0" dirty="0" smtClean="0"/>
              <a:t>erneut</a:t>
            </a:r>
          </a:p>
          <a:p>
            <a:pPr marL="171450" indent="-171450">
              <a:buFont typeface="Arial" pitchFamily="34" charset="0"/>
              <a:buChar char="•"/>
            </a:pPr>
            <a:endParaRPr lang="de-DE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Hierbei werden </a:t>
            </a:r>
            <a:r>
              <a:rPr lang="de-DE" b="1" baseline="0" dirty="0" smtClean="0"/>
              <a:t>17,6 </a:t>
            </a:r>
            <a:r>
              <a:rPr lang="de-DE" b="1" baseline="0" dirty="0" err="1" smtClean="0"/>
              <a:t>MeV</a:t>
            </a:r>
            <a:r>
              <a:rPr lang="de-DE" b="1" baseline="0" dirty="0" smtClean="0"/>
              <a:t> </a:t>
            </a:r>
            <a:r>
              <a:rPr lang="de-DE" baseline="0" dirty="0" smtClean="0"/>
              <a:t>frei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726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Bei Deuterium</a:t>
            </a:r>
            <a:r>
              <a:rPr lang="de-DE" baseline="0" dirty="0" smtClean="0"/>
              <a:t> und Tritium</a:t>
            </a:r>
            <a:r>
              <a:rPr lang="de-DE" dirty="0" smtClean="0"/>
              <a:t>, welche zu einem Heliumkern verschmelzen, ergibt sich eine geringe Differenz der Atomgewichtseinheiten (Massendefekt). Diese Differenz ist direkt in Energie umgewandelt</a:t>
            </a:r>
            <a:r>
              <a:rPr lang="de-DE" baseline="0" dirty="0" smtClean="0"/>
              <a:t> worden.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Wie genau man diese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differenz</a:t>
            </a:r>
            <a:r>
              <a:rPr lang="de-DE" baseline="0" dirty="0" smtClean="0"/>
              <a:t> in diese Formel einsetzen muss, habe ich leider nicht herausgefunden, aber hinterher soll sich eine </a:t>
            </a:r>
            <a:r>
              <a:rPr lang="de-DE" baseline="0" dirty="0" err="1" smtClean="0"/>
              <a:t>energie</a:t>
            </a:r>
            <a:r>
              <a:rPr lang="de-DE" baseline="0" dirty="0" smtClean="0"/>
              <a:t> von 17,6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 ergeben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1 u = 1,6605402∙10^(-27) kg 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M=E/c2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8908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Myon</a:t>
            </a:r>
            <a:r>
              <a:rPr lang="de-DE" baseline="0" dirty="0" smtClean="0"/>
              <a:t> kann am neu gebildeten Heliumkern </a:t>
            </a:r>
            <a:r>
              <a:rPr lang="de-DE" b="1" baseline="0" dirty="0" smtClean="0"/>
              <a:t>hängenbleiben</a:t>
            </a:r>
            <a:r>
              <a:rPr lang="de-DE" baseline="0" dirty="0" smtClean="0"/>
              <a:t> (0,6%)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572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83099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Da wir unser Thema</a:t>
            </a:r>
            <a:r>
              <a:rPr lang="de-DE" baseline="0" dirty="0" smtClean="0">
                <a:latin typeface="Albany" pitchFamily="18"/>
              </a:rPr>
              <a:t> mit einem Problem einleiten sollten, habe ich mir diese Problemfrage gestellt: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 typeface="StarSymbol"/>
              <a:buChar char="●"/>
              <a:tabLst/>
              <a:defRPr/>
            </a:pPr>
            <a:r>
              <a:rPr lang="de-DE" dirty="0" smtClean="0"/>
              <a:t>„Die“ alternative Energiequelle oder doch nur Traum?</a:t>
            </a:r>
          </a:p>
          <a:p>
            <a:endParaRPr lang="de-DE" dirty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Dies lässt</a:t>
            </a:r>
            <a:r>
              <a:rPr lang="de-DE" baseline="0" dirty="0" smtClean="0"/>
              <a:t> sich so veranschaulichen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N ist die Anzahl der Fusionen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Eine Fusion ergibt 17,6 </a:t>
            </a:r>
            <a:r>
              <a:rPr lang="de-DE" baseline="0" dirty="0" err="1" smtClean="0"/>
              <a:t>MeV</a:t>
            </a:r>
            <a:endParaRPr lang="de-DE" baseline="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Umstellen der Formel um Anzahl der Fusionen zu bekommen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Höhe der </a:t>
            </a:r>
            <a:r>
              <a:rPr lang="de-DE" baseline="0" dirty="0" err="1" smtClean="0"/>
              <a:t>MeV</a:t>
            </a:r>
            <a:r>
              <a:rPr lang="de-DE" baseline="0" dirty="0" smtClean="0"/>
              <a:t> bestimmen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5774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Mögliche </a:t>
            </a:r>
            <a:r>
              <a:rPr lang="de-DE" dirty="0" err="1" smtClean="0"/>
              <a:t>verbesserungen</a:t>
            </a:r>
            <a:r>
              <a:rPr lang="de-DE" dirty="0" smtClean="0"/>
              <a:t>?</a:t>
            </a:r>
          </a:p>
          <a:p>
            <a:endParaRPr lang="de-DE" dirty="0" smtClean="0"/>
          </a:p>
          <a:p>
            <a:r>
              <a:rPr lang="de-DE" dirty="0" smtClean="0"/>
              <a:t>z.B.</a:t>
            </a:r>
            <a:r>
              <a:rPr lang="de-DE" baseline="0" dirty="0" smtClean="0"/>
              <a:t> Energiebedarf für die </a:t>
            </a:r>
            <a:r>
              <a:rPr lang="de-DE" baseline="0" dirty="0" err="1" smtClean="0"/>
              <a:t>beschleunigung</a:t>
            </a:r>
            <a:r>
              <a:rPr lang="de-DE" baseline="0" dirty="0" smtClean="0"/>
              <a:t> der Myonen verringern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72493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="1" dirty="0" smtClean="0"/>
              <a:t>Pyroelektrische Kristalle besitzen elektrische Dipolmomente</a:t>
            </a:r>
            <a:r>
              <a:rPr lang="de-DE" dirty="0" smtClean="0"/>
              <a:t>, die sich bei Änderungen der Temperatur umorientieren und so eine elektrische Spannung zwischen den beiden Grundflächen des Kristalls aufbauen.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Dadurch lassen sich bekanntermaßen </a:t>
            </a:r>
            <a:r>
              <a:rPr lang="de-DE" b="1" dirty="0" smtClean="0"/>
              <a:t>Elektronen beschleunigen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="1" dirty="0" smtClean="0"/>
              <a:t>Seth </a:t>
            </a:r>
            <a:r>
              <a:rPr lang="de-DE" b="1" dirty="0" err="1" smtClean="0"/>
              <a:t>Putterman</a:t>
            </a:r>
            <a:r>
              <a:rPr lang="de-DE" dirty="0" smtClean="0"/>
              <a:t> und seine Mitarbeiter wandten das Beschleunigungsprinzip nun auf </a:t>
            </a:r>
            <a:r>
              <a:rPr lang="de-DE" b="1" i="0" dirty="0" smtClean="0"/>
              <a:t>Deuterium</a:t>
            </a:r>
            <a:r>
              <a:rPr lang="de-DE" dirty="0" smtClean="0"/>
              <a:t> an. 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Der im Experiment genutzte, nur </a:t>
            </a:r>
            <a:r>
              <a:rPr lang="de-DE" b="1" dirty="0" smtClean="0"/>
              <a:t>zentimetergroße Kristall </a:t>
            </a:r>
            <a:r>
              <a:rPr lang="de-DE" dirty="0" smtClean="0"/>
              <a:t>erhält</a:t>
            </a:r>
            <a:r>
              <a:rPr lang="de-DE" baseline="0" dirty="0" smtClean="0"/>
              <a:t> bei einer </a:t>
            </a:r>
            <a:r>
              <a:rPr lang="de-DE" b="1" baseline="0" dirty="0" smtClean="0"/>
              <a:t>Erwärmung eine elektrische Spannung.</a:t>
            </a:r>
            <a:endParaRPr lang="de-DE" b="1" dirty="0" smtClean="0"/>
          </a:p>
          <a:p>
            <a:pPr marL="0" indent="0">
              <a:buFont typeface="Wingdings" pitchFamily="2" charset="2"/>
              <a:buNone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Befindet sich die Spitze in einem mit </a:t>
            </a:r>
            <a:r>
              <a:rPr lang="de-DE" dirty="0" err="1" smtClean="0"/>
              <a:t>Deuteriumgas</a:t>
            </a:r>
            <a:r>
              <a:rPr lang="de-DE" dirty="0" smtClean="0"/>
              <a:t> gefüllten Behälter, werden die vor der </a:t>
            </a:r>
            <a:r>
              <a:rPr lang="de-DE" b="1" dirty="0" smtClean="0"/>
              <a:t>Wolframspitze befindlichen Atome ionisiert </a:t>
            </a:r>
            <a:r>
              <a:rPr lang="de-DE" dirty="0" smtClean="0"/>
              <a:t>(Feldionisation). 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Das ionisierte</a:t>
            </a:r>
            <a:r>
              <a:rPr lang="de-DE" baseline="0" dirty="0" smtClean="0"/>
              <a:t> Atom </a:t>
            </a:r>
            <a:r>
              <a:rPr lang="de-DE" dirty="0" smtClean="0"/>
              <a:t>wird dann von der Wolframspitze </a:t>
            </a:r>
            <a:r>
              <a:rPr lang="de-DE" b="1" dirty="0" smtClean="0"/>
              <a:t>abgestoßen</a:t>
            </a:r>
            <a:r>
              <a:rPr lang="de-DE" dirty="0" smtClean="0"/>
              <a:t> und zu einem 10 cm entfernten, </a:t>
            </a:r>
            <a:r>
              <a:rPr lang="de-DE" b="1" dirty="0" err="1" smtClean="0"/>
              <a:t>deuteriumhaltigen</a:t>
            </a:r>
            <a:r>
              <a:rPr lang="de-DE" b="1" dirty="0" smtClean="0"/>
              <a:t> </a:t>
            </a:r>
            <a:r>
              <a:rPr lang="de-DE" b="1" dirty="0" err="1" smtClean="0"/>
              <a:t>Zeil</a:t>
            </a:r>
            <a:r>
              <a:rPr lang="de-DE" b="1" dirty="0" smtClean="0"/>
              <a:t> </a:t>
            </a:r>
            <a:r>
              <a:rPr lang="de-DE" dirty="0" smtClean="0"/>
              <a:t>hin beschleunigt. 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Beim Aufprall kommt es zu </a:t>
            </a:r>
            <a:r>
              <a:rPr lang="de-DE" b="1" dirty="0" smtClean="0"/>
              <a:t>einzelnen Kernverschmelzungen</a:t>
            </a:r>
            <a:r>
              <a:rPr lang="de-DE" dirty="0" smtClean="0"/>
              <a:t>, es lassen sich </a:t>
            </a:r>
            <a:r>
              <a:rPr lang="de-DE" dirty="0" smtClean="0">
                <a:hlinkClick r:id="rId3" tooltip="Neutron"/>
              </a:rPr>
              <a:t>Neutronen</a:t>
            </a:r>
            <a:r>
              <a:rPr lang="de-DE" dirty="0" smtClean="0"/>
              <a:t> mit einer Energie von 2,45 </a:t>
            </a:r>
            <a:r>
              <a:rPr lang="de-DE" dirty="0" err="1" smtClean="0"/>
              <a:t>MeV</a:t>
            </a:r>
            <a:r>
              <a:rPr lang="de-DE" dirty="0" smtClean="0"/>
              <a:t> sowie </a:t>
            </a:r>
            <a:r>
              <a:rPr lang="de-DE" dirty="0" smtClean="0">
                <a:hlinkClick r:id="rId4"/>
              </a:rPr>
              <a:t>Röntgenstrahlung</a:t>
            </a:r>
            <a:r>
              <a:rPr lang="de-DE" dirty="0" smtClean="0"/>
              <a:t> nachweisen.</a:t>
            </a:r>
          </a:p>
          <a:p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1000 Neutronen pro Sekunde.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10 </a:t>
            </a:r>
            <a:r>
              <a:rPr lang="de-DE" baseline="30000" dirty="0" smtClean="0"/>
              <a:t>− 8</a:t>
            </a:r>
            <a:r>
              <a:rPr lang="de-DE" dirty="0" smtClean="0"/>
              <a:t> </a:t>
            </a:r>
            <a:r>
              <a:rPr lang="de-DE" dirty="0" smtClean="0">
                <a:hlinkClick r:id="rId5"/>
              </a:rPr>
              <a:t>Joule</a:t>
            </a:r>
            <a:r>
              <a:rPr lang="de-DE" dirty="0" smtClean="0"/>
              <a:t> pro </a:t>
            </a:r>
            <a:r>
              <a:rPr lang="de-DE" dirty="0" err="1" smtClean="0"/>
              <a:t>Erhitzungzyklus</a:t>
            </a: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Nicht zur </a:t>
            </a:r>
            <a:r>
              <a:rPr lang="de-DE" dirty="0" err="1" smtClean="0"/>
              <a:t>energiegewinnung</a:t>
            </a:r>
            <a:r>
              <a:rPr lang="de-DE" dirty="0" smtClean="0"/>
              <a:t> tauglich,</a:t>
            </a:r>
            <a:r>
              <a:rPr lang="de-DE" baseline="0" dirty="0" smtClean="0"/>
              <a:t> aber als </a:t>
            </a:r>
            <a:r>
              <a:rPr lang="de-DE" baseline="0" dirty="0" err="1" smtClean="0"/>
              <a:t>neutronenquelle</a:t>
            </a:r>
            <a:r>
              <a:rPr lang="de-DE" baseline="0" dirty="0" smtClean="0"/>
              <a:t> für </a:t>
            </a:r>
            <a:r>
              <a:rPr lang="de-DE" baseline="0" dirty="0" err="1" smtClean="0"/>
              <a:t>z.b.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Materialuntersuchúngen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465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1989 behaupteten zwei amerikanische </a:t>
            </a:r>
            <a:r>
              <a:rPr lang="de-DE" dirty="0" err="1" smtClean="0"/>
              <a:t>Wissenschaflter</a:t>
            </a:r>
            <a:r>
              <a:rPr lang="de-DE" dirty="0" smtClean="0"/>
              <a:t> (Pons und Fleischmann) anhand einer Elektrolyse mit </a:t>
            </a:r>
            <a:r>
              <a:rPr lang="de-DE" b="1" dirty="0" err="1" smtClean="0"/>
              <a:t>Paladium</a:t>
            </a:r>
            <a:r>
              <a:rPr lang="de-DE" dirty="0" smtClean="0"/>
              <a:t> und </a:t>
            </a:r>
            <a:r>
              <a:rPr lang="de-DE" b="1" dirty="0" smtClean="0"/>
              <a:t>schwerem Wasser</a:t>
            </a:r>
            <a:r>
              <a:rPr lang="de-DE" b="1" baseline="0" dirty="0" smtClean="0"/>
              <a:t> </a:t>
            </a:r>
            <a:r>
              <a:rPr lang="de-DE" baseline="0" dirty="0" smtClean="0"/>
              <a:t>eine kalte Kernfusion erzeugen zu können.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Sie</a:t>
            </a:r>
            <a:r>
              <a:rPr lang="de-DE" baseline="0" dirty="0" smtClean="0"/>
              <a:t> werden meistens mit dem </a:t>
            </a:r>
            <a:r>
              <a:rPr lang="de-DE" b="1" baseline="0" dirty="0" smtClean="0"/>
              <a:t>Begriff kalte Kernfusion in </a:t>
            </a:r>
            <a:r>
              <a:rPr lang="de-DE" b="1" baseline="0" dirty="0" err="1" smtClean="0"/>
              <a:t>verbindung</a:t>
            </a:r>
            <a:r>
              <a:rPr lang="de-DE" b="1" baseline="0" dirty="0" smtClean="0"/>
              <a:t> gebracht</a:t>
            </a:r>
            <a:r>
              <a:rPr lang="de-DE" baseline="0" dirty="0" smtClean="0"/>
              <a:t>, da es damals ein </a:t>
            </a:r>
            <a:r>
              <a:rPr lang="de-DE" baseline="0" dirty="0" err="1" smtClean="0"/>
              <a:t>riesiegen</a:t>
            </a:r>
            <a:r>
              <a:rPr lang="de-DE" baseline="0" dirty="0" smtClean="0"/>
              <a:t> </a:t>
            </a:r>
            <a:r>
              <a:rPr lang="de-DE" b="1" baseline="0" dirty="0" smtClean="0"/>
              <a:t>Medienrummel</a:t>
            </a:r>
            <a:r>
              <a:rPr lang="de-DE" baseline="0" dirty="0" smtClean="0"/>
              <a:t> um dieses Experiment und dieser </a:t>
            </a:r>
            <a:r>
              <a:rPr lang="de-DE" baseline="0" dirty="0" err="1" smtClean="0"/>
              <a:t>behauptung</a:t>
            </a:r>
            <a:r>
              <a:rPr lang="de-DE" baseline="0" dirty="0" smtClean="0"/>
              <a:t> gab.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Elektrolyse sollte bekannt sein: Eine Stoffmischung wird in mehrere Ionen aufgespalten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23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Beim</a:t>
            </a:r>
            <a:r>
              <a:rPr lang="de-DE" baseline="0" dirty="0" smtClean="0"/>
              <a:t> anlegen einer Spannung entsteht ein </a:t>
            </a:r>
            <a:r>
              <a:rPr lang="de-DE" b="1" baseline="0" dirty="0" smtClean="0"/>
              <a:t>hoher Druck an der Elektrode </a:t>
            </a:r>
            <a:r>
              <a:rPr lang="de-DE" baseline="0" dirty="0" smtClean="0"/>
              <a:t>und der Wasserstoff </a:t>
            </a:r>
            <a:r>
              <a:rPr lang="de-DE" b="1" baseline="0" dirty="0" smtClean="0"/>
              <a:t>diffundiert</a:t>
            </a:r>
            <a:r>
              <a:rPr lang="de-DE" baseline="0" dirty="0" smtClean="0"/>
              <a:t> in das Metallgitter des </a:t>
            </a:r>
            <a:r>
              <a:rPr lang="de-DE" baseline="0" dirty="0" err="1" smtClean="0"/>
              <a:t>Paladiums</a:t>
            </a: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Diffusion: Atome dringen in die größeren Zwischenräume des </a:t>
            </a:r>
            <a:r>
              <a:rPr lang="de-DE" baseline="0" dirty="0" err="1" smtClean="0"/>
              <a:t>Paladiumgitters</a:t>
            </a: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Dabei werden die </a:t>
            </a:r>
            <a:r>
              <a:rPr lang="de-DE" baseline="0" dirty="0" err="1" smtClean="0"/>
              <a:t>elektronen</a:t>
            </a:r>
            <a:r>
              <a:rPr lang="de-DE" baseline="0" dirty="0" smtClean="0"/>
              <a:t> </a:t>
            </a:r>
            <a:r>
              <a:rPr lang="de-DE" b="1" baseline="0" dirty="0" err="1" smtClean="0"/>
              <a:t>delokalisiert</a:t>
            </a:r>
            <a:r>
              <a:rPr lang="de-DE" baseline="0" dirty="0" smtClean="0"/>
              <a:t>, d.h. sie werden in weiteren abständen als ursprünglich verteilt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Die rückstoßende </a:t>
            </a:r>
            <a:r>
              <a:rPr lang="de-DE" baseline="0" dirty="0" err="1" smtClean="0"/>
              <a:t>wirkung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elekrtronenhülle</a:t>
            </a:r>
            <a:r>
              <a:rPr lang="de-DE" baseline="0" dirty="0" smtClean="0"/>
              <a:t> entfällt </a:t>
            </a:r>
            <a:r>
              <a:rPr lang="de-DE" b="1" baseline="0" dirty="0" smtClean="0"/>
              <a:t>( Coulomb-Kräfte</a:t>
            </a:r>
            <a:r>
              <a:rPr lang="de-DE" baseline="0" dirty="0" smtClean="0"/>
              <a:t>)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Durch den Druck kann es nun passieren, dass zwei Wasserstoffatome in den </a:t>
            </a:r>
            <a:r>
              <a:rPr lang="de-DE" b="1" baseline="0" dirty="0" smtClean="0"/>
              <a:t>selben Zwischenraum</a:t>
            </a:r>
            <a:r>
              <a:rPr lang="de-DE" baseline="0" dirty="0" smtClean="0"/>
              <a:t> gelangen und es kann zur Fusion kommen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957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 sich </a:t>
            </a:r>
            <a:r>
              <a:rPr lang="de-DE" dirty="0" err="1" smtClean="0"/>
              <a:t>sowas</a:t>
            </a:r>
            <a:r>
              <a:rPr lang="de-DE" dirty="0" smtClean="0"/>
              <a:t> nicht gerade</a:t>
            </a:r>
            <a:r>
              <a:rPr lang="de-DE" baseline="0" dirty="0" smtClean="0"/>
              <a:t> einfach vorzustellen ist, habe ich das ganze nochmal als Video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6249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200" dirty="0" smtClean="0"/>
              <a:t>März 1989 – Im Rahmen einer </a:t>
            </a:r>
            <a:r>
              <a:rPr lang="de-DE" sz="1200" b="1" dirty="0" smtClean="0"/>
              <a:t>Presse-Konferenz</a:t>
            </a:r>
            <a:r>
              <a:rPr lang="de-DE" sz="1200" dirty="0" smtClean="0"/>
              <a:t> berichten Fleischmann und Pons von kalten Fusionsvorgängen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sz="120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Diese Nachricht schlug</a:t>
            </a:r>
            <a:r>
              <a:rPr lang="de-DE" baseline="0" dirty="0" smtClean="0"/>
              <a:t> ein wie ein Bombe, da nun aus </a:t>
            </a:r>
            <a:r>
              <a:rPr lang="de-DE" b="1" baseline="0" dirty="0" smtClean="0"/>
              <a:t>Wasser Energie gewonnen werden könne</a:t>
            </a:r>
            <a:r>
              <a:rPr lang="de-DE" baseline="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Die darauf folgenden Berichte von </a:t>
            </a:r>
            <a:r>
              <a:rPr lang="de-DE" b="1" baseline="0" dirty="0" smtClean="0"/>
              <a:t>Fehlschlägen</a:t>
            </a:r>
            <a:r>
              <a:rPr lang="de-DE" baseline="0" dirty="0" smtClean="0"/>
              <a:t> führten dazu, das beide Wissenschaftler bis heute einen </a:t>
            </a:r>
            <a:r>
              <a:rPr lang="de-DE" b="1" baseline="0" dirty="0" smtClean="0"/>
              <a:t>geschädigten Ruf</a:t>
            </a:r>
            <a:r>
              <a:rPr lang="de-DE" baseline="0" dirty="0" smtClean="0"/>
              <a:t> haben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Nicht verwunderlich, wegen dieser haltlosen Behauptung. Man wirft ihnen </a:t>
            </a:r>
            <a:r>
              <a:rPr lang="de-DE" b="1" baseline="0" dirty="0" smtClean="0"/>
              <a:t>Betrugsversuch</a:t>
            </a:r>
            <a:r>
              <a:rPr lang="de-DE" baseline="0" dirty="0" smtClean="0"/>
              <a:t> vor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Dies ist auch der Grund weshalb viele </a:t>
            </a:r>
            <a:r>
              <a:rPr lang="de-DE" b="1" baseline="0" dirty="0" smtClean="0"/>
              <a:t>Forscher</a:t>
            </a:r>
            <a:r>
              <a:rPr lang="de-DE" baseline="0" dirty="0" smtClean="0"/>
              <a:t>, die auf diesem Gebiet forschen, </a:t>
            </a:r>
            <a:r>
              <a:rPr lang="de-DE" b="1" baseline="0" dirty="0" smtClean="0"/>
              <a:t>vorsichtig</a:t>
            </a:r>
            <a:r>
              <a:rPr lang="de-DE" baseline="0" dirty="0" smtClean="0"/>
              <a:t> sind mit solchen Behauptungen sind und keine Veröffentlichungen mehr in den Medien machen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baseline="0" dirty="0" smtClean="0"/>
              <a:t>Weiterhin </a:t>
            </a:r>
            <a:r>
              <a:rPr lang="de-DE" b="1" baseline="0" dirty="0" smtClean="0"/>
              <a:t>vermeiden</a:t>
            </a:r>
            <a:r>
              <a:rPr lang="de-DE" baseline="0" dirty="0" smtClean="0"/>
              <a:t> sie das Wort </a:t>
            </a:r>
            <a:r>
              <a:rPr lang="de-DE" b="1" baseline="0" dirty="0" smtClean="0"/>
              <a:t>Kalte Kernfusion</a:t>
            </a:r>
            <a:r>
              <a:rPr lang="de-DE" baseline="0" dirty="0" smtClean="0"/>
              <a:t>, Nennen es </a:t>
            </a:r>
            <a:r>
              <a:rPr lang="de-DE" b="1" baseline="0" dirty="0" smtClean="0"/>
              <a:t>Low </a:t>
            </a:r>
            <a:r>
              <a:rPr lang="de-DE" b="1" baseline="0" dirty="0" err="1" smtClean="0"/>
              <a:t>Energy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Nuclear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Reactions</a:t>
            </a:r>
            <a:r>
              <a:rPr lang="de-DE" b="1" baseline="0" dirty="0" smtClean="0"/>
              <a:t>, kurz LENR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5438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Rusi</a:t>
            </a:r>
            <a:r>
              <a:rPr lang="de-DE" dirty="0" smtClean="0"/>
              <a:t> </a:t>
            </a:r>
            <a:r>
              <a:rPr lang="de-DE" dirty="0" err="1" smtClean="0"/>
              <a:t>Taleyakhan</a:t>
            </a:r>
            <a:r>
              <a:rPr lang="de-DE" dirty="0" smtClean="0"/>
              <a:t> hat </a:t>
            </a:r>
            <a:r>
              <a:rPr lang="de-DE" b="1" dirty="0" smtClean="0"/>
              <a:t>2002 </a:t>
            </a:r>
            <a:r>
              <a:rPr lang="de-DE" dirty="0" smtClean="0"/>
              <a:t>ein Experiment durchgeführt, bei dem er behauptet hat, eine </a:t>
            </a:r>
            <a:r>
              <a:rPr lang="de-DE" b="1" dirty="0" smtClean="0"/>
              <a:t>kalte Kernfusion erschaffen zu  haben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0465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Dazu hat </a:t>
            </a:r>
            <a:r>
              <a:rPr lang="de-DE" b="1" dirty="0" smtClean="0"/>
              <a:t>er Neutronenstrahlen und Schallwellen</a:t>
            </a:r>
            <a:r>
              <a:rPr lang="de-DE" dirty="0" smtClean="0"/>
              <a:t> benutzt, die er auf eine Aceton-Deuterium-Mischung geschossen hat, wobei eine </a:t>
            </a:r>
            <a:r>
              <a:rPr lang="de-DE" dirty="0" err="1" smtClean="0"/>
              <a:t>gasblase</a:t>
            </a:r>
            <a:r>
              <a:rPr lang="de-DE" dirty="0" smtClean="0"/>
              <a:t> entsteht, die implodiert.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454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9450" indent="-171450">
              <a:buFont typeface="Wingdings" pitchFamily="2" charset="2"/>
              <a:buChar char="Ø"/>
            </a:pPr>
            <a:r>
              <a:rPr lang="de-DE" dirty="0" smtClean="0"/>
              <a:t>Dadurch geraten die </a:t>
            </a:r>
            <a:r>
              <a:rPr lang="de-DE" dirty="0" err="1" smtClean="0"/>
              <a:t>Deuteriumteile</a:t>
            </a:r>
            <a:r>
              <a:rPr lang="de-DE" dirty="0" smtClean="0"/>
              <a:t> des Gasbläschen so aneinander, dass sie fusionieren.</a:t>
            </a:r>
          </a:p>
          <a:p>
            <a:pPr marL="279450" indent="-171450">
              <a:buFont typeface="Wingdings" pitchFamily="2" charset="2"/>
              <a:buChar char="Ø"/>
            </a:pPr>
            <a:endParaRPr lang="de-DE" dirty="0" smtClean="0"/>
          </a:p>
          <a:p>
            <a:pPr marL="279450" indent="-171450">
              <a:buFont typeface="Wingdings" pitchFamily="2" charset="2"/>
              <a:buChar char="Ø"/>
            </a:pPr>
            <a:r>
              <a:rPr lang="de-DE" dirty="0" smtClean="0"/>
              <a:t>Dies</a:t>
            </a:r>
            <a:r>
              <a:rPr lang="de-DE" baseline="0" dirty="0" smtClean="0"/>
              <a:t> ließ sich allerdings </a:t>
            </a:r>
            <a:r>
              <a:rPr lang="de-DE" b="1" baseline="0" dirty="0" smtClean="0"/>
              <a:t>auch nicht überprüfen</a:t>
            </a:r>
            <a:r>
              <a:rPr lang="de-DE" baseline="0" dirty="0" smtClean="0"/>
              <a:t>, weshalb dieser versuch nicht eindeutig ist.</a:t>
            </a:r>
          </a:p>
          <a:p>
            <a:pPr marL="279450" indent="-171450">
              <a:buFont typeface="Wingdings" pitchFamily="2" charset="2"/>
              <a:buChar char="Ø"/>
            </a:pPr>
            <a:endParaRPr lang="de-DE" baseline="0" dirty="0" smtClean="0"/>
          </a:p>
          <a:p>
            <a:pPr marL="279450" indent="-171450">
              <a:buFont typeface="Wingdings" pitchFamily="2" charset="2"/>
              <a:buChar char="Ø"/>
            </a:pPr>
            <a:r>
              <a:rPr lang="de-DE" baseline="0" dirty="0" smtClean="0"/>
              <a:t>Ein paar Jahre später behauptete R </a:t>
            </a:r>
            <a:r>
              <a:rPr lang="de-DE" baseline="0" dirty="0" err="1" smtClean="0"/>
              <a:t>Taleyarkhan</a:t>
            </a:r>
            <a:r>
              <a:rPr lang="de-DE" baseline="0" dirty="0" smtClean="0"/>
              <a:t> erneut eine kalte </a:t>
            </a:r>
            <a:r>
              <a:rPr lang="de-DE" baseline="0" dirty="0" err="1" smtClean="0"/>
              <a:t>fusion</a:t>
            </a:r>
            <a:r>
              <a:rPr lang="de-DE" baseline="0" dirty="0" smtClean="0"/>
              <a:t> geschafft zu haben, was aber auch wieder nicht stimmte, </a:t>
            </a:r>
            <a:r>
              <a:rPr lang="de-DE" b="1" baseline="0" dirty="0" smtClean="0"/>
              <a:t>so hat er seine </a:t>
            </a:r>
            <a:r>
              <a:rPr lang="de-DE" b="1" baseline="0" dirty="0" err="1" smtClean="0"/>
              <a:t>Proffessu</a:t>
            </a:r>
            <a:r>
              <a:rPr lang="de-DE" baseline="0" dirty="0" err="1" smtClean="0"/>
              <a:t>r</a:t>
            </a:r>
            <a:r>
              <a:rPr lang="de-DE" baseline="0" dirty="0" smtClean="0"/>
              <a:t> verloren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58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DE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14 Januar 2011 wurde ein halböffentliches Experiment in </a:t>
            </a:r>
            <a:r>
              <a:rPr lang="de-DE" b="1" dirty="0" smtClean="0"/>
              <a:t>Italien mit einer Apparatur durchgeführt, welche Nickel und Wasserstoff zu Kupfer verschmelzen solle</a:t>
            </a:r>
            <a:r>
              <a:rPr lang="de-DE" dirty="0" smtClean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="1" dirty="0" smtClean="0"/>
              <a:t>Angeblich</a:t>
            </a:r>
            <a:r>
              <a:rPr lang="de-DE" b="1" baseline="0" dirty="0" smtClean="0"/>
              <a:t> </a:t>
            </a:r>
            <a:r>
              <a:rPr lang="de-DE" baseline="0" dirty="0" smtClean="0"/>
              <a:t>ist dies auch </a:t>
            </a:r>
            <a:r>
              <a:rPr lang="de-DE" b="1" baseline="0" dirty="0" smtClean="0"/>
              <a:t>gelungen</a:t>
            </a:r>
            <a:r>
              <a:rPr lang="de-DE" baseline="0" dirty="0" smtClean="0"/>
              <a:t>, allerdings gibt der Erfinder dieser Apparatur den </a:t>
            </a:r>
            <a:r>
              <a:rPr lang="de-DE" b="1" baseline="0" dirty="0" smtClean="0"/>
              <a:t>Aufbau nicht frei</a:t>
            </a:r>
            <a:r>
              <a:rPr lang="de-DE" baseline="0" dirty="0" smtClean="0"/>
              <a:t>, solange dieses Prinzip nicht </a:t>
            </a:r>
            <a:r>
              <a:rPr lang="de-DE" b="1" baseline="0" dirty="0" smtClean="0"/>
              <a:t>patentiert</a:t>
            </a:r>
            <a:r>
              <a:rPr lang="de-DE" baseline="0" dirty="0" smtClean="0"/>
              <a:t> ist.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Es kommt pro </a:t>
            </a:r>
            <a:r>
              <a:rPr lang="de-DE" b="1" baseline="0" dirty="0" smtClean="0"/>
              <a:t>Monat ca. eine Veröffentlichung </a:t>
            </a:r>
            <a:r>
              <a:rPr lang="de-DE" baseline="0" dirty="0" smtClean="0"/>
              <a:t>zum Thema Kalte Fusion und es kommt immer wieder vor, dass Forscher behaupten einen sicheren Weg zu Kernfusion gefunden zu haben, </a:t>
            </a:r>
            <a:r>
              <a:rPr lang="de-DE" b="1" baseline="0" dirty="0" smtClean="0"/>
              <a:t>allerdings lassen sich diese Experimente nicht eindeutig reproduzieren</a:t>
            </a:r>
            <a:r>
              <a:rPr lang="de-DE" baseline="0" dirty="0" smtClean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Da nun hierbei hervorgeht, dass bisher </a:t>
            </a:r>
            <a:r>
              <a:rPr lang="de-DE" b="1" baseline="0" dirty="0" smtClean="0"/>
              <a:t>noch keine geeignete Quelle zur Energiegewinnung gefunden </a:t>
            </a:r>
            <a:r>
              <a:rPr lang="de-DE" baseline="0" dirty="0" smtClean="0"/>
              <a:t>wurde, kann man eigentlich nur Abwarten was in Zukunft auf uns bezüglich der kalten Fusion zukommt.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baseline="0" dirty="0" smtClean="0"/>
              <a:t>Allerdings gibt es bei der </a:t>
            </a:r>
            <a:r>
              <a:rPr lang="de-DE" b="1" baseline="0" dirty="0" smtClean="0"/>
              <a:t>„heißen“ Fusion bedeutende Berichte</a:t>
            </a:r>
            <a:r>
              <a:rPr lang="de-DE" b="0" baseline="0" dirty="0" smtClean="0"/>
              <a:t>!</a:t>
            </a:r>
            <a:r>
              <a:rPr lang="de-DE" baseline="0" dirty="0" smtClean="0"/>
              <a:t> wie auch schon in dem Video erwähnt, soll </a:t>
            </a:r>
            <a:r>
              <a:rPr lang="de-DE" b="1" baseline="0" dirty="0" smtClean="0"/>
              <a:t>in Frankreich ein Reaktor </a:t>
            </a:r>
            <a:r>
              <a:rPr lang="de-DE" baseline="0" dirty="0" smtClean="0"/>
              <a:t>gebaut werden, der eine heiße Fusion ausführen soll.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28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Iter</a:t>
            </a:r>
            <a:r>
              <a:rPr lang="de-DE" dirty="0" smtClean="0"/>
              <a:t> ist ein </a:t>
            </a:r>
            <a:r>
              <a:rPr lang="de-DE" b="1" dirty="0" smtClean="0"/>
              <a:t>Testprojekt eines Fusionsreaktors in </a:t>
            </a:r>
            <a:r>
              <a:rPr lang="de-DE" b="1" dirty="0" err="1" smtClean="0"/>
              <a:t>Cadarache</a:t>
            </a:r>
            <a:r>
              <a:rPr lang="de-DE" b="1" dirty="0" smtClean="0"/>
              <a:t> </a:t>
            </a:r>
            <a:r>
              <a:rPr lang="de-DE" dirty="0" smtClean="0"/>
              <a:t>in Frankreich</a:t>
            </a:r>
          </a:p>
          <a:p>
            <a:endParaRPr lang="de-DE" dirty="0" smtClean="0"/>
          </a:p>
          <a:p>
            <a:r>
              <a:rPr lang="de-DE" b="1" dirty="0" err="1" smtClean="0"/>
              <a:t>Iter</a:t>
            </a:r>
            <a:r>
              <a:rPr lang="de-DE" b="1" dirty="0" smtClean="0"/>
              <a:t> bedeutet auf</a:t>
            </a:r>
            <a:r>
              <a:rPr lang="de-DE" b="1" baseline="0" dirty="0" smtClean="0"/>
              <a:t> Deutsch der Weg</a:t>
            </a:r>
          </a:p>
          <a:p>
            <a:endParaRPr lang="de-DE" baseline="0" dirty="0" smtClean="0"/>
          </a:p>
          <a:p>
            <a:r>
              <a:rPr lang="de-DE" baseline="0" dirty="0" smtClean="0"/>
              <a:t>Der </a:t>
            </a:r>
            <a:r>
              <a:rPr lang="de-DE" b="1" baseline="0" dirty="0" smtClean="0"/>
              <a:t>Geplante Energiegewinn sind 500 Megawatt</a:t>
            </a:r>
            <a:r>
              <a:rPr lang="de-DE" b="0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2016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Mitte</a:t>
            </a:r>
            <a:r>
              <a:rPr lang="de-DE" baseline="0" dirty="0" smtClean="0"/>
              <a:t> </a:t>
            </a:r>
            <a:r>
              <a:rPr lang="de-DE" b="1" baseline="0" dirty="0" smtClean="0"/>
              <a:t>2001</a:t>
            </a:r>
            <a:r>
              <a:rPr lang="de-DE" baseline="0" dirty="0" smtClean="0"/>
              <a:t> wurden die </a:t>
            </a:r>
            <a:r>
              <a:rPr lang="de-DE" b="1" i="0" baseline="0" dirty="0" smtClean="0"/>
              <a:t>Planungsarbeiten</a:t>
            </a:r>
            <a:r>
              <a:rPr lang="de-DE" baseline="0" dirty="0" smtClean="0"/>
              <a:t> der Anlage beendet</a:t>
            </a:r>
          </a:p>
          <a:p>
            <a:endParaRPr lang="de-DE" baseline="0" dirty="0" smtClean="0"/>
          </a:p>
          <a:p>
            <a:r>
              <a:rPr lang="de-DE" baseline="0" dirty="0" smtClean="0"/>
              <a:t>Bei dem </a:t>
            </a:r>
            <a:r>
              <a:rPr lang="de-DE" b="1" baseline="0" dirty="0" smtClean="0"/>
              <a:t>Projekt arbeiten</a:t>
            </a:r>
            <a:r>
              <a:rPr lang="de-DE" baseline="0" dirty="0" smtClean="0"/>
              <a:t>: Europa, Japan, USA, Russland, China, Süd-Korea und Indien zusammen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2</a:t>
            </a:r>
            <a:r>
              <a:rPr lang="de-DE" b="1" baseline="0" dirty="0" smtClean="0"/>
              <a:t>019 soll der Reaktor in Betrieb gehen</a:t>
            </a:r>
            <a:r>
              <a:rPr lang="de-DE" baseline="0" dirty="0" smtClean="0"/>
              <a:t>, dabei sollen </a:t>
            </a:r>
            <a:r>
              <a:rPr lang="de-DE" b="1" baseline="0" dirty="0" smtClean="0"/>
              <a:t>wesentliche Funktionen </a:t>
            </a:r>
            <a:r>
              <a:rPr lang="de-DE" baseline="0" dirty="0" smtClean="0"/>
              <a:t>eines Fusionskraftwerk </a:t>
            </a:r>
            <a:r>
              <a:rPr lang="de-DE" b="1" baseline="0" dirty="0" smtClean="0"/>
              <a:t>entwickelt und getestet </a:t>
            </a:r>
            <a:r>
              <a:rPr lang="de-DE" baseline="0" dirty="0" smtClean="0"/>
              <a:t>werden</a:t>
            </a:r>
          </a:p>
          <a:p>
            <a:endParaRPr lang="de-DE" baseline="0" dirty="0" smtClean="0"/>
          </a:p>
          <a:p>
            <a:r>
              <a:rPr lang="de-DE" baseline="0" dirty="0" smtClean="0"/>
              <a:t>Das Plasma wird von einem </a:t>
            </a:r>
            <a:r>
              <a:rPr lang="de-DE" b="1" baseline="0" dirty="0" smtClean="0"/>
              <a:t>starken Magnetfeld gehalten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933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 smtClean="0"/>
              <a:t>Das Plasma besteht aus </a:t>
            </a:r>
            <a:r>
              <a:rPr lang="de-DE" b="1" baseline="0" dirty="0" smtClean="0"/>
              <a:t>0,5 </a:t>
            </a:r>
            <a:r>
              <a:rPr lang="de-DE" b="1" baseline="0" dirty="0" err="1" smtClean="0"/>
              <a:t>gramm</a:t>
            </a:r>
            <a:r>
              <a:rPr lang="de-DE" b="1" baseline="0" dirty="0" smtClean="0"/>
              <a:t> Deuterium, später auch </a:t>
            </a:r>
            <a:r>
              <a:rPr lang="de-DE" b="1" baseline="0" dirty="0" err="1" smtClean="0"/>
              <a:t>tritium</a:t>
            </a:r>
            <a:r>
              <a:rPr lang="de-DE" b="1" baseline="0" dirty="0" smtClean="0"/>
              <a:t> </a:t>
            </a:r>
            <a:r>
              <a:rPr lang="de-DE" b="0" baseline="0" dirty="0" smtClean="0"/>
              <a:t>(</a:t>
            </a:r>
            <a:r>
              <a:rPr lang="de-DE" b="0" baseline="0" dirty="0" err="1" smtClean="0"/>
              <a:t>tritium</a:t>
            </a:r>
            <a:r>
              <a:rPr lang="de-DE" b="0" baseline="0" dirty="0" smtClean="0"/>
              <a:t> ist sehr aufwendig herzustellen)</a:t>
            </a:r>
            <a:endParaRPr lang="de-DE" b="0" dirty="0" smtClean="0"/>
          </a:p>
          <a:p>
            <a:endParaRPr lang="de-DE" dirty="0" smtClean="0"/>
          </a:p>
          <a:p>
            <a:r>
              <a:rPr lang="de-DE" dirty="0" smtClean="0"/>
              <a:t>Deuterium und Tritium werden</a:t>
            </a:r>
            <a:r>
              <a:rPr lang="de-DE" baseline="0" dirty="0" smtClean="0"/>
              <a:t> verwendet, da nur bei diesen Isotopen </a:t>
            </a:r>
            <a:r>
              <a:rPr lang="de-DE" b="1" baseline="0" dirty="0" smtClean="0"/>
              <a:t>genügend </a:t>
            </a:r>
            <a:r>
              <a:rPr lang="de-DE" b="1" baseline="0" dirty="0" err="1" smtClean="0"/>
              <a:t>energie</a:t>
            </a:r>
            <a:r>
              <a:rPr lang="de-DE" b="1" baseline="0" dirty="0" smtClean="0"/>
              <a:t> freigesetzt </a:t>
            </a:r>
            <a:r>
              <a:rPr lang="de-DE" baseline="0" dirty="0" smtClean="0"/>
              <a:t>wird</a:t>
            </a:r>
          </a:p>
          <a:p>
            <a:endParaRPr lang="de-DE" baseline="0" dirty="0" smtClean="0"/>
          </a:p>
          <a:p>
            <a:r>
              <a:rPr lang="de-DE" baseline="0" dirty="0" smtClean="0"/>
              <a:t>Entgegen der weitverbreiteten Meinung wird beim Ausfall des Magnetfeldes </a:t>
            </a:r>
            <a:r>
              <a:rPr lang="de-DE" b="1" baseline="0" dirty="0" smtClean="0"/>
              <a:t>der Reaktor nicht zerstört</a:t>
            </a:r>
            <a:r>
              <a:rPr lang="de-DE" baseline="0" dirty="0" smtClean="0"/>
              <a:t>, sondern das Plasma wird durch </a:t>
            </a:r>
            <a:r>
              <a:rPr lang="de-DE" baseline="0" dirty="0" err="1" smtClean="0"/>
              <a:t>berührung</a:t>
            </a:r>
            <a:r>
              <a:rPr lang="de-DE" baseline="0" dirty="0" smtClean="0"/>
              <a:t> der </a:t>
            </a:r>
            <a:r>
              <a:rPr lang="de-DE" baseline="0" dirty="0" err="1" smtClean="0"/>
              <a:t>aussenwände</a:t>
            </a:r>
            <a:r>
              <a:rPr lang="de-DE" baseline="0" dirty="0" smtClean="0"/>
              <a:t> verunreinigt und kühlt sofort ab.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6372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eingangsleistung</a:t>
            </a:r>
            <a:r>
              <a:rPr lang="de-DE" baseline="0" dirty="0" smtClean="0"/>
              <a:t> soll </a:t>
            </a:r>
            <a:r>
              <a:rPr lang="de-DE" b="1" baseline="0" dirty="0" smtClean="0"/>
              <a:t>73 </a:t>
            </a:r>
            <a:r>
              <a:rPr lang="de-DE" b="1" baseline="0" dirty="0" err="1" smtClean="0"/>
              <a:t>megawatt</a:t>
            </a:r>
            <a:r>
              <a:rPr lang="de-DE" b="1" baseline="0" dirty="0" smtClean="0"/>
              <a:t> </a:t>
            </a:r>
            <a:r>
              <a:rPr lang="de-DE" baseline="0" dirty="0" smtClean="0"/>
              <a:t>betragen und </a:t>
            </a:r>
            <a:r>
              <a:rPr lang="de-DE" b="1" baseline="0" dirty="0" smtClean="0"/>
              <a:t>die </a:t>
            </a:r>
            <a:r>
              <a:rPr lang="de-DE" b="1" baseline="0" dirty="0" err="1" smtClean="0"/>
              <a:t>ausgangsleistung</a:t>
            </a:r>
            <a:r>
              <a:rPr lang="de-DE" b="1" baseline="0" dirty="0" smtClean="0"/>
              <a:t> 500 MW</a:t>
            </a:r>
            <a:r>
              <a:rPr lang="de-DE" baseline="0" dirty="0" smtClean="0"/>
              <a:t>, </a:t>
            </a:r>
            <a:r>
              <a:rPr lang="de-DE" b="1" baseline="0" dirty="0" smtClean="0"/>
              <a:t>was fast das 7fache </a:t>
            </a:r>
            <a:r>
              <a:rPr lang="de-DE" baseline="0" dirty="0" smtClean="0"/>
              <a:t>an Energie ist.</a:t>
            </a:r>
          </a:p>
          <a:p>
            <a:endParaRPr lang="de-DE" baseline="0" dirty="0" smtClean="0"/>
          </a:p>
          <a:p>
            <a:r>
              <a:rPr lang="de-DE" baseline="0" dirty="0" smtClean="0"/>
              <a:t>Das Plasma wird ungefähr </a:t>
            </a:r>
            <a:r>
              <a:rPr lang="de-DE" b="1" baseline="0" dirty="0" smtClean="0"/>
              <a:t>100 </a:t>
            </a:r>
            <a:r>
              <a:rPr lang="de-DE" b="1" baseline="0" dirty="0" err="1" smtClean="0"/>
              <a:t>mio</a:t>
            </a:r>
            <a:r>
              <a:rPr lang="de-DE" b="1" baseline="0" dirty="0" smtClean="0"/>
              <a:t> grad heiß </a:t>
            </a:r>
            <a:r>
              <a:rPr lang="de-DE" baseline="0" dirty="0" smtClean="0"/>
              <a:t>sein und </a:t>
            </a:r>
            <a:r>
              <a:rPr lang="de-DE" b="1" baseline="0" dirty="0" smtClean="0"/>
              <a:t>die Brenndauer soll &gt;400s </a:t>
            </a:r>
            <a:r>
              <a:rPr lang="de-DE" baseline="0" dirty="0" smtClean="0"/>
              <a:t>sein.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Wenn dieses Projekt wie geplant klappt, wären wir einer </a:t>
            </a:r>
            <a:r>
              <a:rPr lang="de-DE" b="1" baseline="0" dirty="0" smtClean="0"/>
              <a:t>sauberen Energiequelle einen großen schritt näher gekommen</a:t>
            </a:r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3410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</a:t>
            </a:r>
            <a:r>
              <a:rPr lang="de-DE" baseline="0" dirty="0" smtClean="0"/>
              <a:t> soll nun das Ende meines Vortrages sein, also vielen Dank für die Aufmerksamkeit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93673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9849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899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de-DE" dirty="0" smtClean="0">
                <a:latin typeface="Albany" pitchFamily="18"/>
              </a:rPr>
              <a:t>2</a:t>
            </a:r>
            <a:r>
              <a:rPr lang="de-DE" baseline="0" dirty="0" smtClean="0">
                <a:latin typeface="Albany" pitchFamily="18"/>
              </a:rPr>
              <a:t> </a:t>
            </a:r>
            <a:r>
              <a:rPr lang="de-DE" baseline="0" dirty="0" err="1" smtClean="0">
                <a:latin typeface="Albany" pitchFamily="18"/>
              </a:rPr>
              <a:t>Atomekerne</a:t>
            </a:r>
            <a:r>
              <a:rPr lang="de-DE" baseline="0" dirty="0" smtClean="0">
                <a:latin typeface="Albany" pitchFamily="18"/>
              </a:rPr>
              <a:t> </a:t>
            </a:r>
            <a:r>
              <a:rPr lang="de-DE" b="1" baseline="0" dirty="0" smtClean="0">
                <a:latin typeface="Albany" pitchFamily="18"/>
              </a:rPr>
              <a:t>verschmelzen</a:t>
            </a:r>
            <a:endParaRPr lang="de-DE" b="1" dirty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2975" y="755650"/>
            <a:ext cx="4970463" cy="37290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Video auf </a:t>
            </a:r>
            <a:r>
              <a:rPr lang="de-DE" dirty="0" err="1" smtClean="0">
                <a:latin typeface="Albany" pitchFamily="18"/>
              </a:rPr>
              <a:t>youtube</a:t>
            </a:r>
            <a:r>
              <a:rPr lang="de-DE" dirty="0" smtClean="0">
                <a:latin typeface="Albany" pitchFamily="18"/>
              </a:rPr>
              <a:t> zur</a:t>
            </a:r>
            <a:r>
              <a:rPr lang="de-DE" baseline="0" dirty="0" smtClean="0">
                <a:latin typeface="Albany" pitchFamily="18"/>
              </a:rPr>
              <a:t> Kernfusion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Kernfusion</a:t>
            </a:r>
            <a:r>
              <a:rPr lang="de-DE" baseline="0" dirty="0" smtClean="0">
                <a:latin typeface="Albany" pitchFamily="18"/>
              </a:rPr>
              <a:t> von Wasserstoff Isotopen, </a:t>
            </a:r>
            <a:r>
              <a:rPr lang="de-DE" b="1" baseline="0" dirty="0" smtClean="0">
                <a:latin typeface="Albany" pitchFamily="18"/>
              </a:rPr>
              <a:t>ohne hohe Temperaturen und Dichte</a:t>
            </a:r>
            <a:endParaRPr lang="de-DE" b="1" dirty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Der Nachweis einer Fusion sind </a:t>
            </a:r>
            <a:r>
              <a:rPr lang="de-DE" b="1" dirty="0" smtClean="0"/>
              <a:t>freiwerdende Neutronen und die Messung von Heliumkernen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de-DE" b="1" dirty="0" smtClean="0"/>
              <a:t>Durch bestimmte Gerätschaften </a:t>
            </a:r>
            <a:r>
              <a:rPr lang="de-DE" dirty="0" smtClean="0"/>
              <a:t>lassen sich freiwerdende</a:t>
            </a:r>
            <a:r>
              <a:rPr lang="de-DE" baseline="0" dirty="0" smtClean="0"/>
              <a:t> Neutronen messen lassen, während ein Prozess läuft.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422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44563" y="757238"/>
            <a:ext cx="4968875" cy="372745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85832" y="4724120"/>
            <a:ext cx="5486309" cy="439158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r>
              <a:rPr lang="de-DE" dirty="0" smtClean="0">
                <a:latin typeface="Albany" pitchFamily="18"/>
              </a:rPr>
              <a:t>Es gibt</a:t>
            </a:r>
            <a:r>
              <a:rPr lang="de-DE" baseline="0" dirty="0" smtClean="0">
                <a:latin typeface="Albany" pitchFamily="18"/>
              </a:rPr>
              <a:t> nachgewiesene Prozesse: Myonen-katalysierte Fusion, Pyrofusion</a:t>
            </a:r>
          </a:p>
          <a:p>
            <a:r>
              <a:rPr lang="de-DE" baseline="0" dirty="0" smtClean="0">
                <a:latin typeface="Albany" pitchFamily="18"/>
              </a:rPr>
              <a:t>Umstrittene Prozesse: Elektrochemische Fusion, </a:t>
            </a:r>
            <a:r>
              <a:rPr lang="de-DE" baseline="0" dirty="0" err="1" smtClean="0">
                <a:latin typeface="Albany" pitchFamily="18"/>
              </a:rPr>
              <a:t>Sonofusion</a:t>
            </a:r>
            <a:r>
              <a:rPr lang="de-DE" baseline="0" dirty="0" smtClean="0">
                <a:latin typeface="Albany" pitchFamily="18"/>
              </a:rPr>
              <a:t>… die </a:t>
            </a:r>
            <a:r>
              <a:rPr lang="de-DE" baseline="0" dirty="0" err="1" smtClean="0">
                <a:latin typeface="Albany" pitchFamily="18"/>
              </a:rPr>
              <a:t>Wisssenschaflter</a:t>
            </a:r>
            <a:r>
              <a:rPr lang="de-DE" baseline="0" dirty="0" smtClean="0">
                <a:latin typeface="Albany" pitchFamily="18"/>
              </a:rPr>
              <a:t> sind geteilter Meinung. Teilweise gibt es Bestätigungen, teilweise Fehlversuche</a:t>
            </a:r>
            <a:endParaRPr lang="de-DE" dirty="0">
              <a:latin typeface="Albany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dirty="0" smtClean="0"/>
              <a:t>Das Elektronenvolt ist eine Einheit der Energie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i="1" dirty="0" smtClean="0"/>
              <a:t>1 eV * N</a:t>
            </a:r>
            <a:r>
              <a:rPr lang="de-DE" i="1" baseline="-25000" dirty="0" smtClean="0"/>
              <a:t>A </a:t>
            </a:r>
            <a:r>
              <a:rPr lang="de-DE" i="1" dirty="0" smtClean="0"/>
              <a:t>= 96485 J/</a:t>
            </a:r>
            <a:r>
              <a:rPr lang="de-DE" i="1" dirty="0" err="1" smtClean="0"/>
              <a:t>mol</a:t>
            </a:r>
            <a:endParaRPr lang="de-DE" i="1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i="1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1 Elektronenvolt ist die </a:t>
            </a:r>
            <a:r>
              <a:rPr lang="de-DE" b="1" dirty="0" smtClean="0">
                <a:hlinkClick r:id="rId3" tooltip="Energie"/>
              </a:rPr>
              <a:t>Energie </a:t>
            </a:r>
            <a:r>
              <a:rPr lang="de-DE" b="1" dirty="0" smtClean="0"/>
              <a:t>die ein </a:t>
            </a:r>
            <a:r>
              <a:rPr lang="de-DE" b="1" dirty="0" smtClean="0">
                <a:hlinkClick r:id="rId4" tooltip="Teilchen"/>
              </a:rPr>
              <a:t>Teilchen </a:t>
            </a:r>
            <a:r>
              <a:rPr lang="de-DE" b="1" dirty="0" smtClean="0"/>
              <a:t>mit der kleinstmöglichen</a:t>
            </a:r>
            <a:r>
              <a:rPr lang="de-DE" b="1" baseline="0" dirty="0" smtClean="0"/>
              <a:t> Ladung</a:t>
            </a:r>
            <a:r>
              <a:rPr lang="de-DE" b="1" dirty="0" smtClean="0"/>
              <a:t> erhält wenn es die </a:t>
            </a:r>
            <a:r>
              <a:rPr lang="de-DE" b="1" dirty="0" smtClean="0">
                <a:hlinkClick r:id="rId5" tooltip="Spannung"/>
              </a:rPr>
              <a:t>Spannung </a:t>
            </a:r>
            <a:r>
              <a:rPr lang="de-DE" b="1" dirty="0" smtClean="0"/>
              <a:t>von 1 </a:t>
            </a:r>
            <a:r>
              <a:rPr lang="de-DE" b="1" dirty="0" smtClean="0">
                <a:hlinkClick r:id="rId6" tooltip="Volt (Einheit)"/>
              </a:rPr>
              <a:t>V </a:t>
            </a:r>
            <a:r>
              <a:rPr lang="de-DE" b="1" dirty="0" smtClean="0"/>
              <a:t>durchläuft</a:t>
            </a:r>
            <a:r>
              <a:rPr lang="de-DE" dirty="0" smtClean="0"/>
              <a:t>.</a:t>
            </a:r>
          </a:p>
          <a:p>
            <a:pPr marL="171450" indent="-171450">
              <a:buFont typeface="Wingdings" pitchFamily="2" charset="2"/>
              <a:buChar char="Ø"/>
            </a:pPr>
            <a:endParaRPr lang="de-DE" dirty="0" smtClean="0"/>
          </a:p>
          <a:p>
            <a:pPr marL="171450" indent="-171450">
              <a:buFont typeface="Wingdings" pitchFamily="2" charset="2"/>
              <a:buChar char="Ø"/>
            </a:pPr>
            <a:r>
              <a:rPr lang="de-DE" dirty="0" smtClean="0"/>
              <a:t>Multiplikation mit der </a:t>
            </a:r>
            <a:r>
              <a:rPr lang="de-DE" dirty="0" smtClean="0">
                <a:hlinkClick r:id="rId7"/>
              </a:rPr>
              <a:t>Avogadro-Konstante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7A46D-0792-4B1B-A67D-0FFD72CA7B4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378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76BCA-A043-4F2D-9787-4AEA5DE063F6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0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87C3C-5D0E-4EC2-BBDF-EF4B9748008C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3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10720" y="273629"/>
            <a:ext cx="1771200" cy="478850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5680" y="273629"/>
            <a:ext cx="5176800" cy="478850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B9658-E7E8-46C5-8312-B558746B4899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6B6C8-40AE-42AB-94CB-E6F1CC163292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4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26DF5-CAA5-49C4-A941-76C8F0C4C983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681" y="1604329"/>
            <a:ext cx="3457440" cy="34578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91360" y="1604329"/>
            <a:ext cx="3457440" cy="345780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2554-9101-47A5-A61C-A1853521D826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5A76-5EA6-44F3-9C2F-7DA594926C24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6E115-FCF9-4B65-96F2-0FEA40CC7F92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ED85-7E7E-460C-BC93-3FC8723EF5C2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EC59A-7E58-49F0-A00E-5388D7EB95B2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1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F3A57-1A6D-4C4D-A0AB-5C77414CFE7E}" type="slidenum">
              <a:rPr>
                <a:solidFill>
                  <a:prstClr val="black"/>
                </a:solidFill>
              </a:rPr>
              <a:pPr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3298167" y="273352"/>
            <a:ext cx="5583699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de-DE"/>
              <a:t>Click to edit the title text format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1796031" y="1604841"/>
            <a:ext cx="7053179" cy="34572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2"/>
          </p:nvPr>
        </p:nvSpPr>
        <p:spPr>
          <a:xfrm>
            <a:off x="1600101" y="5529418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rtl="0" hangingPunct="0">
              <a:buNone/>
              <a:tabLst/>
              <a:defRPr lang="de-DE" sz="13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defTabSz="829452"/>
            <a:endParaRPr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3"/>
          </p:nvPr>
        </p:nvSpPr>
        <p:spPr>
          <a:xfrm>
            <a:off x="3812811" y="6084614"/>
            <a:ext cx="2898142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ctr" rtl="0" hangingPunct="0">
              <a:buNone/>
              <a:tabLst/>
              <a:defRPr lang="de-DE" sz="13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defTabSz="829452"/>
            <a:endParaRPr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4"/>
          </p:nvPr>
        </p:nvSpPr>
        <p:spPr>
          <a:xfrm>
            <a:off x="6817083" y="6084614"/>
            <a:ext cx="2130093" cy="4728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r" rtl="0" hangingPunct="0">
              <a:buNone/>
              <a:tabLst/>
              <a:defRPr lang="de-DE" sz="13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defTabSz="829452"/>
            <a:fld id="{2BD58074-1CBE-40EB-AC99-7CEB1BE45283}" type="slidenum">
              <a:rPr>
                <a:solidFill>
                  <a:prstClr val="black"/>
                </a:solidFill>
              </a:rPr>
              <a:pPr defTabSz="829452"/>
              <a:t>‹Nr.›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0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r" rtl="0" hangingPunct="0">
        <a:buNone/>
        <a:tabLst/>
        <a:defRPr lang="de-DE" sz="4000" b="1" i="1" u="none" strike="noStrike">
          <a:ln>
            <a:noFill/>
          </a:ln>
          <a:solidFill>
            <a:srgbClr val="800000"/>
          </a:solidFill>
          <a:latin typeface="Albany" pitchFamily="18"/>
          <a:ea typeface="Andale Sans UI" pitchFamily="2"/>
          <a:cs typeface="Tahoma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85"/>
        </a:spcAft>
        <a:tabLst/>
        <a:defRPr lang="de-DE" sz="2900" b="0" i="0" u="none" strike="noStrike">
          <a:ln>
            <a:noFill/>
          </a:ln>
          <a:latin typeface="Albany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de.wikipedia.org/wiki/Myo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e.wikipedia.org/wiki/Coulombsches_Gesetz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erate10.com/referate/Physik/7/Physik-Spezialgebiet---Die-Kernfusion-reon.ph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hyperlink" Target="http://www.youtube.com/watch?v=YG4ZHjdYW1c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cus.de/wissen/wissenschaft/exclusivbericht-heisse-kalte-fusion_aid_140366.html" TargetMode="External"/><Relationship Id="rId3" Type="http://schemas.openxmlformats.org/officeDocument/2006/relationships/hyperlink" Target="http://de.wikipedia.org/wiki/Kalte_Fusion" TargetMode="External"/><Relationship Id="rId7" Type="http://schemas.openxmlformats.org/officeDocument/2006/relationships/hyperlink" Target="http://www.final-frontier.ch/kaltefusio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e.wikipedia.org/wiki/Pyrofusion" TargetMode="External"/><Relationship Id="rId5" Type="http://schemas.openxmlformats.org/officeDocument/2006/relationships/hyperlink" Target="http://www.astronews.com/forum/showthread.php?t=3764" TargetMode="External"/><Relationship Id="rId4" Type="http://schemas.openxmlformats.org/officeDocument/2006/relationships/hyperlink" Target="http://www.verschwoerungen.info/index.php?title=Kalte_Fusion&amp;oldid=157640#Myonen-katalysierte_Fusion" TargetMode="External"/><Relationship Id="rId9" Type="http://schemas.openxmlformats.org/officeDocument/2006/relationships/hyperlink" Target="http://www.focus.de/wissen/wissenschaft/odenwalds_universum/frage-von-w-silbermann_aid_62697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oard.raidrush.ws/showthread.php?t=77692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e.wikipedia.org/wiki/Iter" TargetMode="External"/><Relationship Id="rId4" Type="http://schemas.openxmlformats.org/officeDocument/2006/relationships/hyperlink" Target="http://www.ipp.mpg.de/ippcms/de/pr/forschung/iter/index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Kernfus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.png"/><Relationship Id="rId5" Type="http://schemas.openxmlformats.org/officeDocument/2006/relationships/hyperlink" Target="http://www.youtube.com/watch?v=ngKkd6OX_MM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iki/Kalte_Fus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de.wikipedia.org/wiki/Elektronenvol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Kalte Kernfusion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31640" y="2060848"/>
            <a:ext cx="7053179" cy="391946"/>
          </a:xfrm>
        </p:spPr>
        <p:txBody>
          <a:bodyPr/>
          <a:lstStyle/>
          <a:p>
            <a:pPr marL="97957" indent="0">
              <a:buNone/>
            </a:pPr>
            <a:r>
              <a:rPr lang="de-DE" sz="1800" dirty="0" smtClean="0"/>
              <a:t>von Janek </a:t>
            </a:r>
            <a:r>
              <a:rPr lang="de-DE" sz="1800" dirty="0" err="1" smtClean="0"/>
              <a:t>Stoeck</a:t>
            </a:r>
            <a:r>
              <a:rPr lang="de-DE" sz="1800" dirty="0"/>
              <a:t> </a:t>
            </a:r>
            <a:endParaRPr lang="de-DE" sz="1800" dirty="0" smtClean="0"/>
          </a:p>
          <a:p>
            <a:pPr marL="97957" indent="0">
              <a:buNone/>
            </a:pPr>
            <a:r>
              <a:rPr lang="de-DE" sz="1800" dirty="0" err="1" smtClean="0"/>
              <a:t>FosT</a:t>
            </a:r>
            <a:r>
              <a:rPr lang="de-DE" sz="1800" dirty="0" smtClean="0"/>
              <a:t> 10/11</a:t>
            </a:r>
            <a:endParaRPr lang="de-DE" sz="1800" dirty="0"/>
          </a:p>
          <a:p>
            <a:pPr marL="97957" indent="0">
              <a:buNone/>
            </a:pPr>
            <a:r>
              <a:rPr lang="de-DE" sz="1800" dirty="0" smtClean="0"/>
              <a:t>Lernbereich: Energieressourcen schonen</a:t>
            </a:r>
          </a:p>
          <a:p>
            <a:pPr marL="97957" indent="0">
              <a:buNone/>
            </a:pPr>
            <a:r>
              <a:rPr lang="de-DE" sz="1800" dirty="0" smtClean="0"/>
              <a:t>15.04.2011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910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419872" y="548680"/>
            <a:ext cx="5584320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/>
              <a:t>Das Myon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llipse 17"/>
              <p:cNvSpPr/>
              <p:nvPr/>
            </p:nvSpPr>
            <p:spPr>
              <a:xfrm>
                <a:off x="2481841" y="2108779"/>
                <a:ext cx="653175" cy="65324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82936" tIns="41469" rIns="82936" bIns="41469" spcCol="0" rtlCol="0" anchor="ctr"/>
              <a:lstStyle/>
              <a:p>
                <a:pPr algn="ctr" defTabSz="82936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dirty="0">
                          <a:solidFill>
                            <a:prstClr val="white"/>
                          </a:solidFill>
                          <a:latin typeface="Cambria Math"/>
                        </a:rPr>
                        <m:t>μ</m:t>
                      </m:r>
                    </m:oMath>
                  </m:oMathPara>
                </a14:m>
                <a:endParaRPr lang="de-DE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8" name="Ellips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841" y="2108779"/>
                <a:ext cx="653175" cy="653244"/>
              </a:xfrm>
              <a:prstGeom prst="ellipse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265651" y="2253162"/>
            <a:ext cx="5290717" cy="2115073"/>
          </a:xfrm>
          <a:prstGeom prst="rect">
            <a:avLst/>
          </a:prstGeom>
          <a:noFill/>
        </p:spPr>
        <p:txBody>
          <a:bodyPr wrap="square" lIns="82936" tIns="41469" rIns="82936" bIns="41469" rtlCol="0">
            <a:spAutoFit/>
          </a:bodyPr>
          <a:lstStyle/>
          <a:p>
            <a:pPr defTabSz="829366"/>
            <a:r>
              <a:rPr lang="de-DE" sz="2200" dirty="0">
                <a:solidFill>
                  <a:prstClr val="black"/>
                </a:solidFill>
              </a:rPr>
              <a:t>Myon: </a:t>
            </a:r>
          </a:p>
          <a:p>
            <a:pPr marL="259178" indent="-259178" defTabSz="829366">
              <a:buFontTx/>
              <a:buChar char="-"/>
            </a:pPr>
            <a:r>
              <a:rPr lang="de-DE" sz="2200" dirty="0">
                <a:solidFill>
                  <a:prstClr val="black"/>
                </a:solidFill>
              </a:rPr>
              <a:t>Ein Elementarteilchen, ähnlich dem Elektron,</a:t>
            </a:r>
          </a:p>
          <a:p>
            <a:pPr defTabSz="829366"/>
            <a:r>
              <a:rPr lang="de-DE" sz="2200" dirty="0">
                <a:solidFill>
                  <a:prstClr val="black"/>
                </a:solidFill>
              </a:rPr>
              <a:t>    </a:t>
            </a:r>
            <a:r>
              <a:rPr lang="de-DE" sz="2200" dirty="0" smtClean="0">
                <a:solidFill>
                  <a:prstClr val="black"/>
                </a:solidFill>
              </a:rPr>
              <a:t>hat </a:t>
            </a:r>
            <a:r>
              <a:rPr lang="de-DE" sz="2200" dirty="0">
                <a:solidFill>
                  <a:prstClr val="black"/>
                </a:solidFill>
              </a:rPr>
              <a:t>jedoch eine deutlich höhere Masse.</a:t>
            </a:r>
          </a:p>
          <a:p>
            <a:pPr defTabSz="829366"/>
            <a:r>
              <a:rPr lang="de-DE" sz="2200" dirty="0">
                <a:solidFill>
                  <a:prstClr val="black"/>
                </a:solidFill>
              </a:rPr>
              <a:t>    </a:t>
            </a:r>
            <a:r>
              <a:rPr lang="de-DE" sz="2200" dirty="0" smtClean="0">
                <a:solidFill>
                  <a:prstClr val="black"/>
                </a:solidFill>
              </a:rPr>
              <a:t>(</a:t>
            </a:r>
            <a:r>
              <a:rPr lang="de-DE" sz="2200" dirty="0">
                <a:solidFill>
                  <a:prstClr val="black"/>
                </a:solidFill>
              </a:rPr>
              <a:t>105,6 </a:t>
            </a:r>
            <a:r>
              <a:rPr lang="de-DE" sz="2200" dirty="0" err="1">
                <a:solidFill>
                  <a:prstClr val="black"/>
                </a:solidFill>
              </a:rPr>
              <a:t>MeV</a:t>
            </a:r>
            <a:r>
              <a:rPr lang="de-DE" sz="2200" dirty="0">
                <a:solidFill>
                  <a:prstClr val="black"/>
                </a:solidFill>
              </a:rPr>
              <a:t>/c² anstelle von 0,511 </a:t>
            </a:r>
            <a:r>
              <a:rPr lang="de-DE" sz="2200" dirty="0" err="1">
                <a:solidFill>
                  <a:prstClr val="black"/>
                </a:solidFill>
              </a:rPr>
              <a:t>MeV</a:t>
            </a:r>
            <a:r>
              <a:rPr lang="de-DE" sz="2200" dirty="0">
                <a:solidFill>
                  <a:prstClr val="black"/>
                </a:solidFill>
              </a:rPr>
              <a:t>/c²)</a:t>
            </a:r>
          </a:p>
          <a:p>
            <a:pPr marL="342900" indent="-342900" defTabSz="829366">
              <a:buFontTx/>
              <a:buChar char="-"/>
            </a:pPr>
            <a:r>
              <a:rPr lang="de-DE" sz="2200" dirty="0" smtClean="0">
                <a:solidFill>
                  <a:prstClr val="black"/>
                </a:solidFill>
              </a:rPr>
              <a:t>Negativ geladen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481841" y="5958572"/>
            <a:ext cx="4648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Quelle: </a:t>
            </a:r>
            <a:r>
              <a:rPr lang="de-DE" sz="2000" dirty="0" smtClean="0">
                <a:hlinkClick r:id="rId4"/>
              </a:rPr>
              <a:t>http://de.wikipedia.org/wiki/Myon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6877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Myonen - katalysierte Fusion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700200" y="4474190"/>
            <a:ext cx="4570560" cy="753865"/>
          </a:xfrm>
          <a:prstGeom prst="rect">
            <a:avLst/>
          </a:prstGeom>
        </p:spPr>
        <p:txBody>
          <a:bodyPr lIns="82936" tIns="41469" rIns="82936" bIns="41469">
            <a:spAutoFit/>
          </a:bodyPr>
          <a:lstStyle/>
          <a:p>
            <a:pPr defTabSz="829366"/>
            <a:r>
              <a:rPr lang="de-DE" sz="2200" dirty="0">
                <a:solidFill>
                  <a:prstClr val="black"/>
                </a:solidFill>
              </a:rPr>
              <a:t>Ein Myon wird beschleunigt und trifft auf Deuterium- Tritium-Molekül</a:t>
            </a:r>
          </a:p>
        </p:txBody>
      </p:sp>
      <p:sp>
        <p:nvSpPr>
          <p:cNvPr id="14" name="Bogen 13"/>
          <p:cNvSpPr/>
          <p:nvPr/>
        </p:nvSpPr>
        <p:spPr>
          <a:xfrm>
            <a:off x="6115809" y="2190352"/>
            <a:ext cx="1940222" cy="1971521"/>
          </a:xfrm>
          <a:prstGeom prst="arc">
            <a:avLst>
              <a:gd name="adj1" fmla="val 17940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endParaRPr lang="de-DE">
              <a:solidFill>
                <a:prstClr val="black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6115809" y="3583517"/>
            <a:ext cx="321540" cy="34287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9" name="Ellipse 18"/>
          <p:cNvSpPr/>
          <p:nvPr/>
        </p:nvSpPr>
        <p:spPr>
          <a:xfrm>
            <a:off x="6779638" y="2983490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0" name="Ellipse 19"/>
          <p:cNvSpPr/>
          <p:nvPr/>
        </p:nvSpPr>
        <p:spPr>
          <a:xfrm>
            <a:off x="7109991" y="2983490"/>
            <a:ext cx="321540" cy="3428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1" name="Bogen 20"/>
          <p:cNvSpPr/>
          <p:nvPr/>
        </p:nvSpPr>
        <p:spPr>
          <a:xfrm>
            <a:off x="4515909" y="2190352"/>
            <a:ext cx="1940222" cy="1971521"/>
          </a:xfrm>
          <a:prstGeom prst="arc">
            <a:avLst>
              <a:gd name="adj1" fmla="val 17940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endParaRPr lang="de-DE">
              <a:solidFill>
                <a:prstClr val="black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6121708" y="2469179"/>
            <a:ext cx="321540" cy="34287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Ellipse 22"/>
          <p:cNvSpPr/>
          <p:nvPr/>
        </p:nvSpPr>
        <p:spPr>
          <a:xfrm>
            <a:off x="5173839" y="3004674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4" name="Ellipse 23"/>
          <p:cNvSpPr/>
          <p:nvPr/>
        </p:nvSpPr>
        <p:spPr>
          <a:xfrm>
            <a:off x="5504193" y="3004674"/>
            <a:ext cx="321540" cy="3428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5" name="Ellipse 24"/>
          <p:cNvSpPr/>
          <p:nvPr/>
        </p:nvSpPr>
        <p:spPr>
          <a:xfrm>
            <a:off x="2900411" y="3004674"/>
            <a:ext cx="321540" cy="342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el-GR" dirty="0">
                <a:solidFill>
                  <a:prstClr val="white"/>
                </a:solidFill>
              </a:rPr>
              <a:t>μ</a:t>
            </a:r>
            <a:endParaRPr lang="de-DE" dirty="0">
              <a:solidFill>
                <a:prstClr val="white"/>
              </a:solidFill>
            </a:endParaRPr>
          </a:p>
        </p:txBody>
      </p:sp>
      <p:cxnSp>
        <p:nvCxnSpPr>
          <p:cNvPr id="27" name="Gerade Verbindung mit Pfeil 26"/>
          <p:cNvCxnSpPr>
            <a:stCxn id="25" idx="6"/>
          </p:cNvCxnSpPr>
          <p:nvPr/>
        </p:nvCxnSpPr>
        <p:spPr>
          <a:xfrm>
            <a:off x="3221951" y="3176112"/>
            <a:ext cx="129395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6925150" y="3285483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6500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2769699" y="4474191"/>
            <a:ext cx="4570560" cy="753865"/>
          </a:xfrm>
          <a:prstGeom prst="rect">
            <a:avLst/>
          </a:prstGeom>
        </p:spPr>
        <p:txBody>
          <a:bodyPr lIns="82936" tIns="41469" rIns="82936" bIns="41469">
            <a:spAutoFit/>
          </a:bodyPr>
          <a:lstStyle/>
          <a:p>
            <a:pPr defTabSz="829366"/>
            <a:r>
              <a:rPr lang="de-DE" sz="2200" dirty="0">
                <a:solidFill>
                  <a:prstClr val="black"/>
                </a:solidFill>
              </a:rPr>
              <a:t>Das Myon verdrängt ein Elektron aus der Schale</a:t>
            </a:r>
          </a:p>
        </p:txBody>
      </p:sp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Myonen - katalysierte Fusion</a:t>
            </a:r>
            <a:endParaRPr lang="de-DE" dirty="0"/>
          </a:p>
        </p:txBody>
      </p:sp>
      <p:sp>
        <p:nvSpPr>
          <p:cNvPr id="27" name="Ellipse 26"/>
          <p:cNvSpPr/>
          <p:nvPr/>
        </p:nvSpPr>
        <p:spPr>
          <a:xfrm>
            <a:off x="5566852" y="1273297"/>
            <a:ext cx="321540" cy="34287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e</a:t>
            </a:r>
          </a:p>
        </p:txBody>
      </p:sp>
      <p:cxnSp>
        <p:nvCxnSpPr>
          <p:cNvPr id="29" name="Gerade Verbindung mit Pfeil 28"/>
          <p:cNvCxnSpPr>
            <a:stCxn id="24" idx="0"/>
            <a:endCxn id="27" idx="3"/>
          </p:cNvCxnSpPr>
          <p:nvPr/>
        </p:nvCxnSpPr>
        <p:spPr>
          <a:xfrm flipV="1">
            <a:off x="5054980" y="1565956"/>
            <a:ext cx="558961" cy="8831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/>
          <p:cNvGrpSpPr/>
          <p:nvPr/>
        </p:nvGrpSpPr>
        <p:grpSpPr>
          <a:xfrm>
            <a:off x="3294309" y="2198409"/>
            <a:ext cx="3540122" cy="1971521"/>
            <a:chOff x="3294309" y="2198409"/>
            <a:chExt cx="3540122" cy="1971521"/>
          </a:xfrm>
        </p:grpSpPr>
        <p:sp>
          <p:nvSpPr>
            <p:cNvPr id="14" name="Bogen 13"/>
            <p:cNvSpPr/>
            <p:nvPr/>
          </p:nvSpPr>
          <p:spPr>
            <a:xfrm>
              <a:off x="4894209" y="2198409"/>
              <a:ext cx="1940222" cy="1971521"/>
            </a:xfrm>
            <a:prstGeom prst="arc">
              <a:avLst>
                <a:gd name="adj1" fmla="val 179404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2936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5" name="Ellipse 14"/>
            <p:cNvSpPr/>
            <p:nvPr/>
          </p:nvSpPr>
          <p:spPr>
            <a:xfrm>
              <a:off x="4894209" y="3591575"/>
              <a:ext cx="321540" cy="34287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e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5558038" y="2991547"/>
              <a:ext cx="321540" cy="34287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 smtClean="0">
                  <a:solidFill>
                    <a:prstClr val="white"/>
                  </a:solidFill>
                </a:rPr>
                <a:t>n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5888390" y="2991547"/>
              <a:ext cx="321540" cy="34287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p</a:t>
              </a:r>
            </a:p>
          </p:txBody>
        </p:sp>
        <p:grpSp>
          <p:nvGrpSpPr>
            <p:cNvPr id="31" name="Gruppieren 30"/>
            <p:cNvGrpSpPr/>
            <p:nvPr/>
          </p:nvGrpSpPr>
          <p:grpSpPr>
            <a:xfrm>
              <a:off x="3294309" y="2198409"/>
              <a:ext cx="1940222" cy="1971521"/>
              <a:chOff x="3631747" y="2423337"/>
              <a:chExt cx="2138960" cy="2173237"/>
            </a:xfrm>
          </p:grpSpPr>
          <p:sp>
            <p:nvSpPr>
              <p:cNvPr id="18" name="Bogen 17"/>
              <p:cNvSpPr/>
              <p:nvPr/>
            </p:nvSpPr>
            <p:spPr>
              <a:xfrm>
                <a:off x="3631747" y="2423337"/>
                <a:ext cx="2138960" cy="2173237"/>
              </a:xfrm>
              <a:prstGeom prst="arc">
                <a:avLst>
                  <a:gd name="adj1" fmla="val 179404"/>
                  <a:gd name="adj2" fmla="val 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829366"/>
                <a:endParaRPr lang="de-DE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4357069" y="3320978"/>
                <a:ext cx="354475" cy="377954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/>
                <a:r>
                  <a:rPr lang="de-DE" dirty="0">
                    <a:solidFill>
                      <a:prstClr val="white"/>
                    </a:solidFill>
                  </a:rPr>
                  <a:t>n</a:t>
                </a:r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4721261" y="3320978"/>
                <a:ext cx="354475" cy="37795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/>
                <a:r>
                  <a:rPr lang="de-DE" dirty="0">
                    <a:solidFill>
                      <a:prstClr val="white"/>
                    </a:solidFill>
                  </a:rPr>
                  <a:t>p</a:t>
                </a:r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5395525" y="2699717"/>
                <a:ext cx="354475" cy="3779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29366"/>
                <a:r>
                  <a:rPr lang="el-GR" dirty="0">
                    <a:solidFill>
                      <a:prstClr val="white"/>
                    </a:solidFill>
                  </a:rPr>
                  <a:t>μ</a:t>
                </a: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Ellipse 18"/>
            <p:cNvSpPr/>
            <p:nvPr/>
          </p:nvSpPr>
          <p:spPr>
            <a:xfrm>
              <a:off x="5710438" y="3315383"/>
              <a:ext cx="321540" cy="34287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34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gen 6"/>
          <p:cNvSpPr/>
          <p:nvPr/>
        </p:nvSpPr>
        <p:spPr>
          <a:xfrm>
            <a:off x="2628296" y="2218903"/>
            <a:ext cx="1940222" cy="1971521"/>
          </a:xfrm>
          <a:prstGeom prst="arc">
            <a:avLst>
              <a:gd name="adj1" fmla="val 179404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29366"/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286226" y="3033227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9" name="Ellipse 8"/>
          <p:cNvSpPr/>
          <p:nvPr/>
        </p:nvSpPr>
        <p:spPr>
          <a:xfrm>
            <a:off x="3616580" y="3033227"/>
            <a:ext cx="321540" cy="3428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0" name="Ellipse 9"/>
          <p:cNvSpPr/>
          <p:nvPr/>
        </p:nvSpPr>
        <p:spPr>
          <a:xfrm>
            <a:off x="4228195" y="2469630"/>
            <a:ext cx="321540" cy="342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el-GR" dirty="0">
                <a:solidFill>
                  <a:prstClr val="white"/>
                </a:solidFill>
              </a:rPr>
              <a:t>μ</a:t>
            </a:r>
            <a:endParaRPr lang="de-DE" dirty="0">
              <a:solidFill>
                <a:prstClr val="white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5718807" y="2219742"/>
            <a:ext cx="1940222" cy="1971521"/>
            <a:chOff x="5395526" y="2423337"/>
            <a:chExt cx="2138960" cy="2173237"/>
          </a:xfrm>
        </p:grpSpPr>
        <p:sp>
          <p:nvSpPr>
            <p:cNvPr id="12" name="Bogen 11"/>
            <p:cNvSpPr/>
            <p:nvPr/>
          </p:nvSpPr>
          <p:spPr>
            <a:xfrm>
              <a:off x="5395526" y="2423337"/>
              <a:ext cx="2138960" cy="2173237"/>
            </a:xfrm>
            <a:prstGeom prst="arc">
              <a:avLst>
                <a:gd name="adj1" fmla="val 179404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2936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5395526" y="3959045"/>
              <a:ext cx="354475" cy="37795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e</a:t>
              </a:r>
            </a:p>
          </p:txBody>
        </p:sp>
        <p:sp>
          <p:nvSpPr>
            <p:cNvPr id="14" name="Ellipse 13"/>
            <p:cNvSpPr/>
            <p:nvPr/>
          </p:nvSpPr>
          <p:spPr>
            <a:xfrm>
              <a:off x="6127351" y="3297625"/>
              <a:ext cx="354475" cy="37795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n</a:t>
              </a:r>
            </a:p>
          </p:txBody>
        </p:sp>
        <p:sp>
          <p:nvSpPr>
            <p:cNvPr id="15" name="Ellipse 14"/>
            <p:cNvSpPr/>
            <p:nvPr/>
          </p:nvSpPr>
          <p:spPr>
            <a:xfrm>
              <a:off x="6491542" y="3297625"/>
              <a:ext cx="354475" cy="37795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p</a:t>
              </a:r>
            </a:p>
          </p:txBody>
        </p:sp>
      </p:grpSp>
      <p:sp>
        <p:nvSpPr>
          <p:cNvPr id="16" name="Rechteck 15"/>
          <p:cNvSpPr/>
          <p:nvPr/>
        </p:nvSpPr>
        <p:spPr>
          <a:xfrm>
            <a:off x="2436960" y="4604840"/>
            <a:ext cx="5531551" cy="1099411"/>
          </a:xfrm>
          <a:prstGeom prst="rect">
            <a:avLst/>
          </a:prstGeom>
        </p:spPr>
        <p:txBody>
          <a:bodyPr wrap="square" lIns="82936" tIns="41469" rIns="82936" bIns="41469">
            <a:spAutoFit/>
          </a:bodyPr>
          <a:lstStyle/>
          <a:p>
            <a:pPr defTabSz="829366"/>
            <a:r>
              <a:rPr lang="de-DE" sz="2200" dirty="0">
                <a:solidFill>
                  <a:prstClr val="black"/>
                </a:solidFill>
              </a:rPr>
              <a:t>Das Molekül </a:t>
            </a:r>
            <a:r>
              <a:rPr lang="de-DE" sz="2200" dirty="0" smtClean="0">
                <a:solidFill>
                  <a:prstClr val="black"/>
                </a:solidFill>
              </a:rPr>
              <a:t>besteht nun aus einem </a:t>
            </a:r>
            <a:r>
              <a:rPr lang="de-DE" sz="2200" dirty="0" err="1" smtClean="0">
                <a:solidFill>
                  <a:prstClr val="black"/>
                </a:solidFill>
              </a:rPr>
              <a:t>myonisches</a:t>
            </a:r>
            <a:r>
              <a:rPr lang="de-DE" sz="2200" dirty="0" smtClean="0">
                <a:solidFill>
                  <a:prstClr val="black"/>
                </a:solidFill>
              </a:rPr>
              <a:t> </a:t>
            </a:r>
            <a:r>
              <a:rPr lang="de-DE" sz="2200" dirty="0" err="1" smtClean="0">
                <a:solidFill>
                  <a:prstClr val="black"/>
                </a:solidFill>
              </a:rPr>
              <a:t>Tritiumatom</a:t>
            </a:r>
            <a:r>
              <a:rPr lang="de-DE" sz="2200" dirty="0" smtClean="0">
                <a:solidFill>
                  <a:prstClr val="black"/>
                </a:solidFill>
              </a:rPr>
              <a:t> </a:t>
            </a:r>
            <a:r>
              <a:rPr lang="de-DE" sz="2200" dirty="0">
                <a:solidFill>
                  <a:prstClr val="black"/>
                </a:solidFill>
              </a:rPr>
              <a:t>und </a:t>
            </a:r>
            <a:r>
              <a:rPr lang="de-DE" sz="2200" dirty="0" smtClean="0">
                <a:solidFill>
                  <a:prstClr val="black"/>
                </a:solidFill>
              </a:rPr>
              <a:t>einem </a:t>
            </a:r>
            <a:r>
              <a:rPr lang="de-DE" sz="2200" dirty="0">
                <a:solidFill>
                  <a:prstClr val="black"/>
                </a:solidFill>
              </a:rPr>
              <a:t>norm. </a:t>
            </a:r>
            <a:r>
              <a:rPr lang="de-DE" sz="2200" dirty="0" err="1">
                <a:solidFill>
                  <a:prstClr val="black"/>
                </a:solidFill>
              </a:rPr>
              <a:t>Deuteriumatom</a:t>
            </a:r>
            <a:endParaRPr lang="de-DE" sz="2200" dirty="0">
              <a:solidFill>
                <a:prstClr val="black"/>
              </a:solidFill>
            </a:endParaRPr>
          </a:p>
        </p:txBody>
      </p:sp>
      <p:sp>
        <p:nvSpPr>
          <p:cNvPr id="17" name="Kreuz 16"/>
          <p:cNvSpPr/>
          <p:nvPr/>
        </p:nvSpPr>
        <p:spPr>
          <a:xfrm>
            <a:off x="4909265" y="3012880"/>
            <a:ext cx="457222" cy="481445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36" tIns="41469" rIns="82936" bIns="41469" spcCol="0" rtlCol="0" anchor="ctr"/>
          <a:lstStyle/>
          <a:p>
            <a:pPr algn="ctr" defTabSz="829366"/>
            <a:endParaRPr lang="de-DE">
              <a:solidFill>
                <a:prstClr val="white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3455810" y="3355753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</p:spTree>
    <p:extLst>
      <p:ext uri="{BB962C8B-B14F-4D97-AF65-F5344CB8AC3E}">
        <p14:creationId xmlns:p14="http://schemas.microsoft.com/office/powerpoint/2010/main" val="24865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3690996" y="1333268"/>
            <a:ext cx="2633052" cy="2293207"/>
            <a:chOff x="3284917" y="2177222"/>
            <a:chExt cx="2633052" cy="2293207"/>
          </a:xfrm>
        </p:grpSpPr>
        <p:sp>
          <p:nvSpPr>
            <p:cNvPr id="38" name="Bogen 37"/>
            <p:cNvSpPr/>
            <p:nvPr/>
          </p:nvSpPr>
          <p:spPr>
            <a:xfrm>
              <a:off x="3977747" y="2327472"/>
              <a:ext cx="1940222" cy="1971521"/>
            </a:xfrm>
            <a:prstGeom prst="arc">
              <a:avLst>
                <a:gd name="adj1" fmla="val 179404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2936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39" name="Ellipse 38"/>
            <p:cNvSpPr/>
            <p:nvPr/>
          </p:nvSpPr>
          <p:spPr>
            <a:xfrm>
              <a:off x="4480806" y="4127556"/>
              <a:ext cx="321540" cy="342873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e</a:t>
              </a:r>
            </a:p>
          </p:txBody>
        </p:sp>
        <p:sp>
          <p:nvSpPr>
            <p:cNvPr id="40" name="Ellipse 39"/>
            <p:cNvSpPr/>
            <p:nvPr/>
          </p:nvSpPr>
          <p:spPr>
            <a:xfrm>
              <a:off x="4641576" y="3120610"/>
              <a:ext cx="321540" cy="34287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 smtClean="0">
                  <a:solidFill>
                    <a:prstClr val="white"/>
                  </a:solidFill>
                </a:rPr>
                <a:t>n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1" name="Ellipse 40"/>
            <p:cNvSpPr/>
            <p:nvPr/>
          </p:nvSpPr>
          <p:spPr>
            <a:xfrm>
              <a:off x="4971928" y="3120610"/>
              <a:ext cx="321540" cy="34287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p</a:t>
              </a:r>
            </a:p>
          </p:txBody>
        </p:sp>
        <p:sp>
          <p:nvSpPr>
            <p:cNvPr id="44" name="Bogen 43"/>
            <p:cNvSpPr/>
            <p:nvPr/>
          </p:nvSpPr>
          <p:spPr>
            <a:xfrm>
              <a:off x="3284917" y="2348659"/>
              <a:ext cx="1940222" cy="1971521"/>
            </a:xfrm>
            <a:prstGeom prst="arc">
              <a:avLst>
                <a:gd name="adj1" fmla="val 179404"/>
                <a:gd name="adj2" fmla="val 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829366"/>
              <a:endParaRPr lang="de-DE">
                <a:solidFill>
                  <a:prstClr val="black"/>
                </a:solidFill>
              </a:endParaRPr>
            </a:p>
          </p:txBody>
        </p:sp>
        <p:sp>
          <p:nvSpPr>
            <p:cNvPr id="45" name="Ellipse 44"/>
            <p:cNvSpPr/>
            <p:nvPr/>
          </p:nvSpPr>
          <p:spPr>
            <a:xfrm>
              <a:off x="3942847" y="3162983"/>
              <a:ext cx="321540" cy="34287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n</a:t>
              </a:r>
            </a:p>
          </p:txBody>
        </p:sp>
        <p:sp>
          <p:nvSpPr>
            <p:cNvPr id="46" name="Ellipse 45"/>
            <p:cNvSpPr/>
            <p:nvPr/>
          </p:nvSpPr>
          <p:spPr>
            <a:xfrm>
              <a:off x="4273200" y="3162983"/>
              <a:ext cx="321540" cy="342873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p</a:t>
              </a:r>
            </a:p>
          </p:txBody>
        </p:sp>
        <p:sp>
          <p:nvSpPr>
            <p:cNvPr id="47" name="Ellipse 46"/>
            <p:cNvSpPr/>
            <p:nvPr/>
          </p:nvSpPr>
          <p:spPr>
            <a:xfrm>
              <a:off x="4339452" y="2177222"/>
              <a:ext cx="321540" cy="342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el-GR" dirty="0">
                  <a:solidFill>
                    <a:prstClr val="white"/>
                  </a:solidFill>
                </a:rPr>
                <a:t>μ</a:t>
              </a: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3" name="Ellipse 42"/>
            <p:cNvSpPr/>
            <p:nvPr/>
          </p:nvSpPr>
          <p:spPr>
            <a:xfrm>
              <a:off x="4793976" y="3444446"/>
              <a:ext cx="321540" cy="34287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366"/>
              <a:r>
                <a:rPr lang="de-DE" dirty="0">
                  <a:solidFill>
                    <a:prstClr val="white"/>
                  </a:solidFill>
                </a:rPr>
                <a:t>n</a:t>
              </a: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1500013" y="4509120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Bei diesem </a:t>
            </a:r>
            <a:r>
              <a:rPr lang="de-DE" sz="2400" dirty="0" err="1" smtClean="0"/>
              <a:t>myonischen</a:t>
            </a:r>
            <a:r>
              <a:rPr lang="de-DE" sz="2400" dirty="0" smtClean="0"/>
              <a:t> </a:t>
            </a:r>
            <a:r>
              <a:rPr lang="de-DE" sz="2400" dirty="0" smtClean="0"/>
              <a:t>Molekül </a:t>
            </a:r>
            <a:r>
              <a:rPr lang="de-DE" sz="2400" dirty="0" smtClean="0"/>
              <a:t>ist der </a:t>
            </a:r>
          </a:p>
          <a:p>
            <a:r>
              <a:rPr lang="de-DE" sz="2400" dirty="0" smtClean="0"/>
              <a:t>Abstand der beiden Kerne 200 mal geringer als bei einem norm. Molekül, was zur Überwindung der Coulomb-Kräfte</a:t>
            </a:r>
          </a:p>
          <a:p>
            <a:r>
              <a:rPr lang="de-DE" sz="2400" dirty="0" smtClean="0"/>
              <a:t>führt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</p:spTree>
    <p:extLst>
      <p:ext uri="{BB962C8B-B14F-4D97-AF65-F5344CB8AC3E}">
        <p14:creationId xmlns:p14="http://schemas.microsoft.com/office/powerpoint/2010/main" val="4489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Die Coulomb-Kräfte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97674"/>
            <a:ext cx="3070159" cy="100811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31639" y="1196752"/>
            <a:ext cx="697428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Um den Einfluss des Radius auf die Coulomb-Kräfte </a:t>
            </a:r>
          </a:p>
          <a:p>
            <a:r>
              <a:rPr lang="de-DE" sz="2400" dirty="0" smtClean="0"/>
              <a:t>darzustellen an dieser Stelle noch eine kleine Aufgabe:</a:t>
            </a:r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r>
              <a:rPr lang="de-DE" sz="2400" dirty="0" smtClean="0"/>
              <a:t>¼*</a:t>
            </a:r>
            <a:r>
              <a:rPr lang="el-GR" sz="2400" dirty="0" smtClean="0"/>
              <a:t>π</a:t>
            </a:r>
            <a:r>
              <a:rPr lang="de-DE" sz="2400" dirty="0" smtClean="0"/>
              <a:t>*</a:t>
            </a:r>
            <a:r>
              <a:rPr lang="el-GR" sz="2400" dirty="0" smtClean="0"/>
              <a:t>ε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= 8,9876 </a:t>
            </a:r>
            <a:r>
              <a:rPr lang="de-DE" sz="2400" dirty="0" err="1" smtClean="0"/>
              <a:t>Vm</a:t>
            </a:r>
            <a:r>
              <a:rPr lang="de-DE" sz="2400" dirty="0" smtClean="0"/>
              <a:t>/As</a:t>
            </a:r>
            <a:endParaRPr lang="de-DE" sz="2400" baseline="-25000" dirty="0"/>
          </a:p>
          <a:p>
            <a:r>
              <a:rPr lang="de-DE" sz="2400" dirty="0" smtClean="0"/>
              <a:t>q1=  1,602^-19 C (Coulomb)</a:t>
            </a:r>
          </a:p>
          <a:p>
            <a:r>
              <a:rPr lang="de-DE" sz="2400" dirty="0"/>
              <a:t>q</a:t>
            </a:r>
            <a:r>
              <a:rPr lang="de-DE" sz="2400" dirty="0" smtClean="0"/>
              <a:t>2=  1,602</a:t>
            </a:r>
            <a:r>
              <a:rPr lang="de-DE" sz="2400" dirty="0"/>
              <a:t>^-</a:t>
            </a:r>
            <a:r>
              <a:rPr lang="de-DE" sz="2400" dirty="0" smtClean="0"/>
              <a:t>19 </a:t>
            </a:r>
            <a:r>
              <a:rPr lang="de-DE" sz="2400" dirty="0"/>
              <a:t>C (Coulomb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r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= 5*10^-11m</a:t>
            </a:r>
          </a:p>
          <a:p>
            <a:r>
              <a:rPr lang="de-DE" sz="2400" dirty="0" smtClean="0"/>
              <a:t>r</a:t>
            </a:r>
            <a:r>
              <a:rPr lang="de-DE" sz="2400" baseline="-25000" dirty="0" smtClean="0"/>
              <a:t>2</a:t>
            </a:r>
            <a:r>
              <a:rPr lang="de-DE" sz="2400" dirty="0" smtClean="0"/>
              <a:t>= 2,5*10^-13m</a:t>
            </a:r>
          </a:p>
          <a:p>
            <a:endParaRPr lang="de-DE" sz="2400" dirty="0"/>
          </a:p>
          <a:p>
            <a:r>
              <a:rPr lang="de-DE" sz="2000" dirty="0" smtClean="0"/>
              <a:t>Quelle: </a:t>
            </a:r>
            <a:r>
              <a:rPr lang="de-DE" sz="2000" dirty="0" smtClean="0">
                <a:hlinkClick r:id="rId4"/>
              </a:rPr>
              <a:t>http://de.wikipedia.org/wiki/Coulombsches_Gesetz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193343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Ergebnisse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627784" y="2420888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F1= 9,677*10^-61 N</a:t>
            </a:r>
          </a:p>
          <a:p>
            <a:r>
              <a:rPr lang="de-DE" sz="4400" dirty="0" smtClean="0"/>
              <a:t>F2= 3,871*10^-64 N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9366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3184820" y="3120857"/>
            <a:ext cx="321540" cy="34287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5" name="Ellipse 4"/>
          <p:cNvSpPr/>
          <p:nvPr/>
        </p:nvSpPr>
        <p:spPr>
          <a:xfrm>
            <a:off x="4165588" y="3299432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 smtClean="0">
                <a:solidFill>
                  <a:prstClr val="white"/>
                </a:solidFill>
              </a:rPr>
              <a:t>n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4499992" y="3072144"/>
            <a:ext cx="321540" cy="3428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8" name="Ellipse 7"/>
          <p:cNvSpPr/>
          <p:nvPr/>
        </p:nvSpPr>
        <p:spPr>
          <a:xfrm>
            <a:off x="3861778" y="3072143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9" name="Ellipse 8"/>
          <p:cNvSpPr/>
          <p:nvPr/>
        </p:nvSpPr>
        <p:spPr>
          <a:xfrm>
            <a:off x="4165588" y="2900707"/>
            <a:ext cx="321540" cy="34287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0" name="Ellipse 9"/>
          <p:cNvSpPr/>
          <p:nvPr/>
        </p:nvSpPr>
        <p:spPr>
          <a:xfrm>
            <a:off x="6012160" y="3866467"/>
            <a:ext cx="321540" cy="3428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el-GR" dirty="0">
                <a:solidFill>
                  <a:prstClr val="white"/>
                </a:solidFill>
              </a:rPr>
              <a:t>μ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012160" y="2349740"/>
            <a:ext cx="321540" cy="3428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2" name="Bogen 11"/>
          <p:cNvSpPr/>
          <p:nvPr/>
        </p:nvSpPr>
        <p:spPr>
          <a:xfrm>
            <a:off x="3345590" y="2349740"/>
            <a:ext cx="1961537" cy="1787679"/>
          </a:xfrm>
          <a:prstGeom prst="arc">
            <a:avLst>
              <a:gd name="adj1" fmla="val 16200000"/>
              <a:gd name="adj2" fmla="val 1613344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911790" y="2956559"/>
            <a:ext cx="321540" cy="34287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9366"/>
            <a:r>
              <a:rPr lang="de-DE" dirty="0">
                <a:solidFill>
                  <a:prstClr val="white"/>
                </a:solidFill>
              </a:rPr>
              <a:t>e</a:t>
            </a:r>
          </a:p>
        </p:txBody>
      </p:sp>
      <p:cxnSp>
        <p:nvCxnSpPr>
          <p:cNvPr id="15" name="Gerade Verbindung mit Pfeil 14"/>
          <p:cNvCxnSpPr>
            <a:endCxn id="11" idx="2"/>
          </p:cNvCxnSpPr>
          <p:nvPr/>
        </p:nvCxnSpPr>
        <p:spPr>
          <a:xfrm flipV="1">
            <a:off x="4499992" y="2521177"/>
            <a:ext cx="1512168" cy="550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endCxn id="10" idx="2"/>
          </p:cNvCxnSpPr>
          <p:nvPr/>
        </p:nvCxnSpPr>
        <p:spPr>
          <a:xfrm>
            <a:off x="5146357" y="3789040"/>
            <a:ext cx="865803" cy="248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/>
          <p:cNvGrpSpPr/>
          <p:nvPr/>
        </p:nvGrpSpPr>
        <p:grpSpPr>
          <a:xfrm>
            <a:off x="2424482" y="1422610"/>
            <a:ext cx="4472560" cy="587454"/>
            <a:chOff x="2619720" y="1113354"/>
            <a:chExt cx="3896496" cy="461665"/>
          </a:xfrm>
        </p:grpSpPr>
        <p:sp>
          <p:nvSpPr>
            <p:cNvPr id="18" name="Textfeld 17"/>
            <p:cNvSpPr txBox="1"/>
            <p:nvPr/>
          </p:nvSpPr>
          <p:spPr>
            <a:xfrm>
              <a:off x="2619720" y="1113354"/>
              <a:ext cx="7258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9366"/>
              <a:r>
                <a:rPr lang="de-DE" sz="2400" dirty="0" smtClean="0"/>
                <a:t>D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T</a:t>
              </a:r>
              <a:endParaRPr lang="de-DE" sz="2400" dirty="0"/>
            </a:p>
          </p:txBody>
        </p:sp>
        <p:cxnSp>
          <p:nvCxnSpPr>
            <p:cNvPr id="20" name="Gerade Verbindung mit Pfeil 19"/>
            <p:cNvCxnSpPr>
              <a:stCxn id="18" idx="3"/>
              <a:endCxn id="21" idx="1"/>
            </p:cNvCxnSpPr>
            <p:nvPr/>
          </p:nvCxnSpPr>
          <p:spPr>
            <a:xfrm>
              <a:off x="3345590" y="1344187"/>
              <a:ext cx="20216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3547751" y="1113354"/>
              <a:ext cx="2968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He + n + 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 + 17,6 </a:t>
              </a:r>
              <a:r>
                <a:rPr lang="de-DE" sz="2400" dirty="0" err="1" smtClean="0"/>
                <a:t>MeV</a:t>
              </a:r>
              <a:endParaRPr lang="de-DE" sz="2400" dirty="0"/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1979712" y="4653136"/>
            <a:ext cx="6055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Nun kommt es zur Fusion, wobei das Myon</a:t>
            </a:r>
          </a:p>
          <a:p>
            <a:r>
              <a:rPr lang="de-DE" sz="2400" dirty="0" smtClean="0"/>
              <a:t>wieder freikommt und sich erneut in Moleküle</a:t>
            </a:r>
          </a:p>
          <a:p>
            <a:r>
              <a:rPr lang="de-DE" sz="2400" dirty="0" smtClean="0"/>
              <a:t>einnisten kann</a:t>
            </a:r>
            <a:endParaRPr lang="de-DE" sz="2400" dirty="0"/>
          </a:p>
        </p:txBody>
      </p:sp>
      <p:sp>
        <p:nvSpPr>
          <p:cNvPr id="26" name="Titel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  <p:cxnSp>
        <p:nvCxnSpPr>
          <p:cNvPr id="3" name="Gerade Verbindung mit Pfeil 2"/>
          <p:cNvCxnSpPr>
            <a:stCxn id="13" idx="2"/>
          </p:cNvCxnSpPr>
          <p:nvPr/>
        </p:nvCxnSpPr>
        <p:spPr>
          <a:xfrm flipH="1">
            <a:off x="5307127" y="3127996"/>
            <a:ext cx="1604663" cy="115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1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Die Energiegewinnung durch 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sz="2800" dirty="0" smtClean="0"/>
              <a:t>Bei Verschmelzung von Deuterium und Tritium zu Helium ergibt sich eine Differenz in den Atommassen</a:t>
            </a:r>
          </a:p>
          <a:p>
            <a:pPr marL="108000" indent="0">
              <a:buNone/>
            </a:pPr>
            <a:endParaRPr lang="de-DE" sz="2800" dirty="0"/>
          </a:p>
          <a:p>
            <a:pPr marL="108000" indent="0">
              <a:buNone/>
            </a:pPr>
            <a:endParaRPr lang="de-DE" sz="2800" dirty="0" smtClean="0"/>
          </a:p>
          <a:p>
            <a:pPr marL="108000" indent="0">
              <a:buNone/>
            </a:pPr>
            <a:endParaRPr lang="de-DE" sz="2800" dirty="0"/>
          </a:p>
          <a:p>
            <a:pPr marL="108000" indent="0">
              <a:buNone/>
            </a:pPr>
            <a:r>
              <a:rPr lang="de-DE" sz="2800" dirty="0" smtClean="0"/>
              <a:t>Diese Differenz wird direkt in Energie umgewandelt, gemäß </a:t>
            </a:r>
            <a:r>
              <a:rPr lang="de-DE" sz="2800" i="1" dirty="0" smtClean="0"/>
              <a:t>E=m*c²</a:t>
            </a:r>
          </a:p>
          <a:p>
            <a:pPr marL="108000" indent="0">
              <a:buNone/>
            </a:pPr>
            <a:r>
              <a:rPr lang="de-DE" sz="2000" dirty="0" smtClean="0"/>
              <a:t>Quelle</a:t>
            </a:r>
            <a:r>
              <a:rPr lang="de-DE" sz="2000" dirty="0"/>
              <a:t>: </a:t>
            </a:r>
            <a:r>
              <a:rPr lang="de-DE" sz="2000" dirty="0" smtClean="0">
                <a:hlinkClick r:id="rId3"/>
              </a:rPr>
              <a:t>http://www.referate10.com/referate/Physik/7/Physik-Spezialgebiet---Die-Kernfusion-reon.php</a:t>
            </a:r>
            <a:endParaRPr lang="de-DE" sz="2000" dirty="0" smtClean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41038"/>
              </p:ext>
            </p:extLst>
          </p:nvPr>
        </p:nvGraphicFramePr>
        <p:xfrm>
          <a:off x="1907704" y="2996952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Atom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Massen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Gesamtmasse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Deuterium</a:t>
                      </a:r>
                      <a:r>
                        <a:rPr lang="de-DE" sz="1600" baseline="0" dirty="0" smtClean="0"/>
                        <a:t> + Tritium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2,014102 +3,016049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5,030151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Helium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4,002603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4,002603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DIFFERENZ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-------------------------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1,027548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45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2339752" y="2510456"/>
            <a:ext cx="5832648" cy="587454"/>
            <a:chOff x="2619720" y="1113354"/>
            <a:chExt cx="3896496" cy="461665"/>
          </a:xfrm>
        </p:grpSpPr>
        <p:sp>
          <p:nvSpPr>
            <p:cNvPr id="3" name="Textfeld 2"/>
            <p:cNvSpPr txBox="1"/>
            <p:nvPr/>
          </p:nvSpPr>
          <p:spPr>
            <a:xfrm>
              <a:off x="2619720" y="1113354"/>
              <a:ext cx="7258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9366"/>
              <a:r>
                <a:rPr lang="de-DE" sz="2400" dirty="0" smtClean="0"/>
                <a:t>D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T</a:t>
              </a:r>
              <a:endParaRPr lang="de-DE" sz="2400" dirty="0"/>
            </a:p>
          </p:txBody>
        </p:sp>
        <p:cxnSp>
          <p:nvCxnSpPr>
            <p:cNvPr id="4" name="Gerade Verbindung mit Pfeil 3"/>
            <p:cNvCxnSpPr>
              <a:endCxn id="5" idx="1"/>
            </p:cNvCxnSpPr>
            <p:nvPr/>
          </p:nvCxnSpPr>
          <p:spPr>
            <a:xfrm>
              <a:off x="3245084" y="1294759"/>
              <a:ext cx="30266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3547751" y="1113354"/>
              <a:ext cx="2968465" cy="36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He + n + 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 + 17,6 </a:t>
              </a:r>
              <a:r>
                <a:rPr lang="de-DE" sz="2400" dirty="0" err="1" smtClean="0"/>
                <a:t>MeV</a:t>
              </a:r>
              <a:r>
                <a:rPr lang="de-DE" sz="2400" dirty="0" smtClean="0"/>
                <a:t>   (99,4%)</a:t>
              </a:r>
              <a:endParaRPr lang="de-DE" sz="2400" dirty="0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2339752" y="3250310"/>
            <a:ext cx="5832648" cy="587454"/>
            <a:chOff x="2619720" y="1113354"/>
            <a:chExt cx="3896496" cy="461665"/>
          </a:xfrm>
        </p:grpSpPr>
        <p:sp>
          <p:nvSpPr>
            <p:cNvPr id="7" name="Textfeld 6"/>
            <p:cNvSpPr txBox="1"/>
            <p:nvPr/>
          </p:nvSpPr>
          <p:spPr>
            <a:xfrm>
              <a:off x="2619720" y="1113354"/>
              <a:ext cx="7258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29366"/>
              <a:r>
                <a:rPr lang="de-DE" sz="2400" dirty="0" smtClean="0"/>
                <a:t>D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T</a:t>
              </a:r>
              <a:endParaRPr lang="de-DE" sz="2400" dirty="0"/>
            </a:p>
          </p:txBody>
        </p:sp>
        <p:cxnSp>
          <p:nvCxnSpPr>
            <p:cNvPr id="8" name="Gerade Verbindung mit Pfeil 7"/>
            <p:cNvCxnSpPr>
              <a:endCxn id="9" idx="1"/>
            </p:cNvCxnSpPr>
            <p:nvPr/>
          </p:nvCxnSpPr>
          <p:spPr>
            <a:xfrm>
              <a:off x="3245084" y="1294759"/>
              <a:ext cx="302667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/>
            <p:cNvSpPr txBox="1"/>
            <p:nvPr/>
          </p:nvSpPr>
          <p:spPr>
            <a:xfrm>
              <a:off x="3547751" y="1113354"/>
              <a:ext cx="2968465" cy="36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 smtClean="0"/>
                <a:t>He</a:t>
              </a:r>
              <a:r>
                <a:rPr lang="el-GR" sz="2400" dirty="0" smtClean="0"/>
                <a:t>μ</a:t>
              </a:r>
              <a:r>
                <a:rPr lang="de-DE" sz="2400" dirty="0" smtClean="0"/>
                <a:t> + n + 17,6 </a:t>
              </a:r>
              <a:r>
                <a:rPr lang="de-DE" sz="2400" dirty="0" err="1" smtClean="0"/>
                <a:t>MeV</a:t>
              </a:r>
              <a:r>
                <a:rPr lang="de-DE" sz="2400" dirty="0" smtClean="0"/>
                <a:t>        (0,6%)</a:t>
              </a:r>
              <a:endParaRPr lang="de-DE" sz="2400" dirty="0"/>
            </a:p>
          </p:txBody>
        </p:sp>
      </p:grp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</p:spTree>
    <p:extLst>
      <p:ext uri="{BB962C8B-B14F-4D97-AF65-F5344CB8AC3E}">
        <p14:creationId xmlns:p14="http://schemas.microsoft.com/office/powerpoint/2010/main" val="160600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347864" y="332656"/>
            <a:ext cx="5584320" cy="106283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/>
              <a:t>Kalte Kernfusion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1907704" y="1700808"/>
            <a:ext cx="7053120" cy="3375714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-195914" algn="ctr">
              <a:buNone/>
            </a:pPr>
            <a:r>
              <a:rPr lang="de-DE" dirty="0"/>
              <a:t>„Die“ alternative Energiequelle oder doch nur Traum?</a:t>
            </a:r>
          </a:p>
        </p:txBody>
      </p:sp>
    </p:spTree>
    <p:extLst>
      <p:ext uri="{BB962C8B-B14F-4D97-AF65-F5344CB8AC3E}">
        <p14:creationId xmlns:p14="http://schemas.microsoft.com/office/powerpoint/2010/main" val="42356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1691680" y="1484784"/>
                <a:ext cx="6840760" cy="495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 smtClean="0">
                    <a:latin typeface="Cambria Math" pitchFamily="18" charset="0"/>
                    <a:ea typeface="Cambria Math" pitchFamily="18" charset="0"/>
                  </a:rPr>
                  <a:t>Folgende Formel lässt sich hierbei herleiten:</a:t>
                </a:r>
              </a:p>
              <a:p>
                <a:endParaRPr lang="de-DE" sz="24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de-DE" sz="2400" dirty="0" smtClean="0">
                    <a:latin typeface="Cambria Math" pitchFamily="18" charset="0"/>
                    <a:ea typeface="Cambria Math" pitchFamily="18" charset="0"/>
                  </a:rPr>
                  <a:t>(</a:t>
                </a:r>
                <a:r>
                  <a:rPr lang="de-DE" sz="2400" dirty="0" smtClean="0">
                    <a:latin typeface="Cambria Math" pitchFamily="18" charset="0"/>
                    <a:ea typeface="Cambria Math" pitchFamily="18" charset="0"/>
                  </a:rPr>
                  <a:t>1-0,006)</a:t>
                </a:r>
                <a:r>
                  <a:rPr lang="de-DE" sz="2400" baseline="30000" dirty="0" smtClean="0">
                    <a:latin typeface="Cambria Math" pitchFamily="18" charset="0"/>
                    <a:ea typeface="Cambria Math" pitchFamily="18" charset="0"/>
                  </a:rPr>
                  <a:t>N</a:t>
                </a:r>
                <a:r>
                  <a:rPr lang="de-DE" sz="2400" dirty="0">
                    <a:latin typeface="Cambria Math" pitchFamily="18" charset="0"/>
                    <a:ea typeface="Cambria Math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itchFamily="18" charset="0"/>
                        <a:ea typeface="Cambria Math" pitchFamily="18" charset="0"/>
                      </a:rPr>
                      <m:t>≈</m:t>
                    </m:r>
                    <m:r>
                      <a:rPr lang="de-DE" sz="2400" b="0" i="0" smtClean="0">
                        <a:latin typeface="Cambria Math" pitchFamily="18" charset="0"/>
                        <a:ea typeface="Cambria Math" pitchFamily="18" charset="0"/>
                      </a:rPr>
                      <m:t>1−0,006∗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 pitchFamily="18" charset="0"/>
                        <a:ea typeface="Cambria Math" pitchFamily="18" charset="0"/>
                      </a:rPr>
                      <m:t>N</m:t>
                    </m:r>
                  </m:oMath>
                </a14:m>
                <a:endParaRPr lang="de-DE" sz="2400" baseline="300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endParaRPr lang="de-DE" sz="24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de-DE" sz="2400" dirty="0">
                    <a:latin typeface="Cambria Math" pitchFamily="18" charset="0"/>
                    <a:ea typeface="Cambria Math" pitchFamily="18" charset="0"/>
                  </a:rPr>
                  <a:t>Eine Fusion ergibt 17,6 </a:t>
                </a:r>
                <a:r>
                  <a:rPr lang="de-DE" sz="2400" dirty="0" err="1">
                    <a:latin typeface="Cambria Math" pitchFamily="18" charset="0"/>
                    <a:ea typeface="Cambria Math" pitchFamily="18" charset="0"/>
                  </a:rPr>
                  <a:t>MeV</a:t>
                </a:r>
                <a:r>
                  <a:rPr lang="de-DE" sz="2400" dirty="0">
                    <a:latin typeface="Cambria Math" pitchFamily="18" charset="0"/>
                    <a:ea typeface="Cambria Math" pitchFamily="18" charset="0"/>
                  </a:rPr>
                  <a:t> </a:t>
                </a:r>
                <a:endParaRPr lang="de-DE" sz="2400" dirty="0">
                  <a:latin typeface="Cambria Math" pitchFamily="18" charset="0"/>
                  <a:ea typeface="Cambria Math" pitchFamily="18" charset="0"/>
                </a:endParaRPr>
              </a:p>
              <a:p>
                <a:endParaRPr lang="de-DE" sz="24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de-DE" sz="2400" u="sng" dirty="0" smtClean="0">
                    <a:latin typeface="Cambria Math" pitchFamily="18" charset="0"/>
                    <a:ea typeface="Cambria Math" pitchFamily="18" charset="0"/>
                  </a:rPr>
                  <a:t>Aufgabe: </a:t>
                </a:r>
              </a:p>
              <a:p>
                <a:r>
                  <a:rPr lang="de-DE" sz="2400" dirty="0" smtClean="0">
                    <a:latin typeface="Cambria Math" pitchFamily="18" charset="0"/>
                    <a:ea typeface="Cambria Math" pitchFamily="18" charset="0"/>
                  </a:rPr>
                  <a:t>Errechne anhand dieser Formel die höchstmögliche Anzahl N an Fusionen und errechne wie viel Energie diese ergeben! Wie ist die Energiebilanz, wenn das Beschleunigen des Myons 3GeV verbraucht hat?</a:t>
                </a:r>
                <a:endParaRPr lang="de-DE" sz="240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endParaRPr lang="de-DE" sz="28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1484784"/>
                <a:ext cx="6840760" cy="4955203"/>
              </a:xfrm>
              <a:prstGeom prst="rect">
                <a:avLst/>
              </a:prstGeom>
              <a:blipFill rotWithShape="1">
                <a:blip r:embed="rId3"/>
                <a:stretch>
                  <a:fillRect l="-1426" t="-98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7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Myonen - katalysierte Fusion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𝑁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0,006</m:t>
                        </m:r>
                      </m:den>
                    </m:f>
                    <m:r>
                      <a:rPr lang="de-DE" b="0" i="1" smtClean="0">
                        <a:latin typeface="Cambria Math"/>
                        <a:ea typeface="Cambria Math"/>
                      </a:rPr>
                      <m:t>≈167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endParaRPr lang="de-DE" b="0" i="1" dirty="0" smtClean="0">
                  <a:latin typeface="Cambria Math"/>
                  <a:ea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de-DE" b="0" i="1" baseline="-25000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=17,6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𝑀𝑒𝑉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 ∗167=2939,2 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𝑀𝑒𝑉</m:t>
                    </m:r>
                  </m:oMath>
                </a14:m>
                <a:endParaRPr lang="de-DE" b="0" dirty="0" smtClean="0">
                  <a:ea typeface="Cambria Math"/>
                </a:endParaRPr>
              </a:p>
              <a:p>
                <a:endParaRPr lang="de-DE" dirty="0" smtClean="0"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el-GR" i="1" dirty="0" smtClean="0">
                    <a:latin typeface="Cambria Math" pitchFamily="18" charset="0"/>
                    <a:ea typeface="Cambria Math" pitchFamily="18" charset="0"/>
                  </a:rPr>
                  <a:t>Δ</a:t>
                </a:r>
                <a:r>
                  <a:rPr lang="de-DE" i="1" dirty="0" smtClean="0">
                    <a:latin typeface="Cambria Math" pitchFamily="18" charset="0"/>
                    <a:ea typeface="Cambria Math" pitchFamily="18" charset="0"/>
                  </a:rPr>
                  <a:t>E </a:t>
                </a:r>
                <a:r>
                  <a:rPr lang="de-DE" i="1" dirty="0" smtClean="0">
                    <a:latin typeface="Cambria Math" pitchFamily="18" charset="0"/>
                    <a:ea typeface="Cambria Math" pitchFamily="18" charset="0"/>
                  </a:rPr>
                  <a:t>= </a:t>
                </a:r>
                <a:r>
                  <a:rPr lang="de-DE" i="1" dirty="0" smtClean="0">
                    <a:latin typeface="Cambria Math" pitchFamily="18" charset="0"/>
                    <a:ea typeface="Cambria Math" pitchFamily="18" charset="0"/>
                  </a:rPr>
                  <a:t>3000 </a:t>
                </a:r>
                <a:r>
                  <a:rPr lang="de-DE" i="1" dirty="0" err="1" smtClean="0">
                    <a:latin typeface="Cambria Math" pitchFamily="18" charset="0"/>
                    <a:ea typeface="Cambria Math" pitchFamily="18" charset="0"/>
                  </a:rPr>
                  <a:t>MeV</a:t>
                </a:r>
                <a:r>
                  <a:rPr lang="de-DE" i="1" dirty="0" smtClean="0">
                    <a:latin typeface="Cambria Math" pitchFamily="18" charset="0"/>
                    <a:ea typeface="Cambria Math" pitchFamily="18" charset="0"/>
                  </a:rPr>
                  <a:t>-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  <a:ea typeface="Cambria Math"/>
                      </a:rPr>
                      <m:t>2939,2 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𝑀𝑒𝑉</m:t>
                    </m:r>
                  </m:oMath>
                </a14:m>
                <a:endParaRPr lang="de-DE" i="1" dirty="0">
                  <a:ea typeface="Cambria Math"/>
                </a:endParaRPr>
              </a:p>
              <a:p>
                <a:endParaRPr lang="de-DE" dirty="0" smtClean="0">
                  <a:latin typeface="Cambria Math" pitchFamily="18" charset="0"/>
                  <a:ea typeface="Cambria Math" pitchFamily="18" charset="0"/>
                </a:endParaRPr>
              </a:p>
              <a:p>
                <a:endParaRPr lang="de-DE" b="0" dirty="0" smtClean="0">
                  <a:latin typeface="Cambria Math" pitchFamily="18" charset="0"/>
                  <a:ea typeface="Cambria Math" pitchFamily="18" charset="0"/>
                </a:endParaRPr>
              </a:p>
              <a:p>
                <a:endParaRPr lang="de-DE" dirty="0" smtClean="0"/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b="-52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6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Pyrofusion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Pyroelektrischer Kristall als Spannungsquelle </a:t>
            </a:r>
          </a:p>
          <a:p>
            <a:r>
              <a:rPr lang="de-DE" dirty="0" smtClean="0"/>
              <a:t>Seth </a:t>
            </a:r>
            <a:r>
              <a:rPr lang="de-DE" dirty="0" err="1" smtClean="0"/>
              <a:t>Putterman</a:t>
            </a:r>
            <a:r>
              <a:rPr lang="de-DE" dirty="0" smtClean="0"/>
              <a:t> benutzt dieses Prinzip um </a:t>
            </a:r>
            <a:r>
              <a:rPr lang="de-DE" dirty="0" err="1" smtClean="0"/>
              <a:t>Deuteriumkerne</a:t>
            </a:r>
            <a:r>
              <a:rPr lang="de-DE" dirty="0" smtClean="0"/>
              <a:t> zu beschleunigen</a:t>
            </a:r>
          </a:p>
          <a:p>
            <a:r>
              <a:rPr lang="de-DE" dirty="0" err="1" smtClean="0"/>
              <a:t>Deuteriumkern</a:t>
            </a:r>
            <a:r>
              <a:rPr lang="de-DE" dirty="0" smtClean="0"/>
              <a:t> wird an der Spitze ionisiert</a:t>
            </a:r>
          </a:p>
          <a:p>
            <a:r>
              <a:rPr lang="de-DE" dirty="0" smtClean="0"/>
              <a:t>Kern wird abgestoßen und auf ein </a:t>
            </a:r>
            <a:r>
              <a:rPr lang="de-DE" dirty="0" err="1" smtClean="0"/>
              <a:t>deuteriumhaltiges</a:t>
            </a:r>
            <a:r>
              <a:rPr lang="de-DE" dirty="0" smtClean="0"/>
              <a:t> Ziel geschossen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6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Elektrochemische Fusion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15617" y="1604841"/>
            <a:ext cx="7733594" cy="3457234"/>
          </a:xfrm>
        </p:spPr>
        <p:txBody>
          <a:bodyPr/>
          <a:lstStyle/>
          <a:p>
            <a:pPr marL="108000" indent="0">
              <a:buNone/>
            </a:pPr>
            <a:r>
              <a:rPr lang="de-DE" dirty="0" smtClean="0"/>
              <a:t>Stanley Pons und Martin Fleischmann</a:t>
            </a:r>
          </a:p>
          <a:p>
            <a:pPr marL="108000" indent="0">
              <a:buNone/>
            </a:pPr>
            <a:endParaRPr lang="de-DE" dirty="0" smtClean="0"/>
          </a:p>
          <a:p>
            <a:pPr marL="108000" indent="0">
              <a:buNone/>
            </a:pPr>
            <a:r>
              <a:rPr lang="de-DE" u="sng" dirty="0" smtClean="0"/>
              <a:t>Elektrolyseexperiment 1989</a:t>
            </a:r>
            <a:endParaRPr lang="de-DE" u="sng" dirty="0"/>
          </a:p>
          <a:p>
            <a:pPr>
              <a:buFont typeface="Wingdings" pitchFamily="2" charset="2"/>
              <a:buChar char="Ø"/>
            </a:pPr>
            <a:r>
              <a:rPr lang="de-DE" dirty="0" err="1" smtClean="0"/>
              <a:t>Paladiumelektroden</a:t>
            </a:r>
            <a:endParaRPr lang="de-DE" dirty="0" smtClean="0"/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Schweres Wasser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Elektrolyt</a:t>
            </a:r>
          </a:p>
          <a:p>
            <a:pPr marL="108000" indent="0">
              <a:buNone/>
            </a:pPr>
            <a:endParaRPr lang="de-DE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708920"/>
            <a:ext cx="3486729" cy="355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Elektrochemische Fusion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u="sng" dirty="0" smtClean="0"/>
              <a:t>Theorie</a:t>
            </a:r>
            <a:endParaRPr lang="de-DE" u="sng" dirty="0" smtClean="0"/>
          </a:p>
          <a:p>
            <a:r>
              <a:rPr lang="de-DE" dirty="0" smtClean="0"/>
              <a:t>Wasserstoff </a:t>
            </a:r>
            <a:r>
              <a:rPr lang="de-DE" dirty="0" smtClean="0"/>
              <a:t>diffundiert in das Metallgitter des </a:t>
            </a:r>
            <a:r>
              <a:rPr lang="de-DE" dirty="0" err="1" smtClean="0"/>
              <a:t>Paladiums</a:t>
            </a:r>
            <a:endParaRPr lang="de-DE" dirty="0" smtClean="0"/>
          </a:p>
          <a:p>
            <a:r>
              <a:rPr lang="de-DE" dirty="0"/>
              <a:t>Zwei Wasserstoffatome im selben Zwischenraum verschmelzen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969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Elektrochemische Fusion</a:t>
            </a:r>
            <a:endParaRPr lang="de-DE" dirty="0"/>
          </a:p>
        </p:txBody>
      </p:sp>
      <p:pic>
        <p:nvPicPr>
          <p:cNvPr id="6" name="chemische Fus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2060848"/>
            <a:ext cx="6678355" cy="3768253"/>
          </a:xfrm>
        </p:spPr>
      </p:pic>
      <p:sp>
        <p:nvSpPr>
          <p:cNvPr id="3" name="Textfeld 2"/>
          <p:cNvSpPr txBox="1"/>
          <p:nvPr/>
        </p:nvSpPr>
        <p:spPr>
          <a:xfrm>
            <a:off x="2177767" y="6279429"/>
            <a:ext cx="562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smtClean="0">
                <a:hlinkClick r:id="rId6"/>
              </a:rPr>
              <a:t>http://www.youtube.com/watch?v=YG4ZHjdYW1c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66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3808" y="273352"/>
            <a:ext cx="6038059" cy="1145009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Fleischmann-Pons-Experiment und die Medien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 smtClean="0"/>
              <a:t>März 1989 – Im Rahmen einer Presse-Konferenz berichten Fleischmann und Pons von kalten Fusionsvorgängen</a:t>
            </a:r>
          </a:p>
          <a:p>
            <a:r>
              <a:rPr lang="de-DE" sz="2800" dirty="0" smtClean="0"/>
              <a:t>Sensationelle Meldung, da nun aus Wasser Energie gewonnen werden könne</a:t>
            </a:r>
          </a:p>
          <a:p>
            <a:r>
              <a:rPr lang="de-DE" sz="2800" dirty="0" smtClean="0"/>
              <a:t>Versuche anderer Labore schlugen Fehl</a:t>
            </a:r>
          </a:p>
          <a:p>
            <a:r>
              <a:rPr lang="de-DE" sz="2800" dirty="0" smtClean="0"/>
              <a:t>Beide Wissenschaftler haben bis heute einen geschädigten Ruf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282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Sonofusion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dirty="0" err="1" smtClean="0"/>
              <a:t>Rusi</a:t>
            </a:r>
            <a:r>
              <a:rPr lang="de-DE" dirty="0" smtClean="0"/>
              <a:t> </a:t>
            </a:r>
            <a:r>
              <a:rPr lang="de-DE" dirty="0" err="1" smtClean="0"/>
              <a:t>Taleyakhan</a:t>
            </a:r>
            <a:r>
              <a:rPr lang="de-DE" dirty="0" smtClean="0"/>
              <a:t> hat 2002 ein Experiment durchgeführt, bei dem er behauptet </a:t>
            </a:r>
            <a:r>
              <a:rPr lang="de-DE" dirty="0" smtClean="0"/>
              <a:t>hat, </a:t>
            </a:r>
            <a:r>
              <a:rPr lang="de-DE" dirty="0" smtClean="0"/>
              <a:t>eine kalte Kernfusion erschaffen zu  haben</a:t>
            </a:r>
          </a:p>
          <a:p>
            <a:pPr marL="108000" indent="0">
              <a:buNone/>
            </a:pPr>
            <a:r>
              <a:rPr lang="de-DE" dirty="0"/>
              <a:t> </a:t>
            </a:r>
            <a:r>
              <a:rPr lang="de-DE" dirty="0" smtClean="0"/>
              <a:t>  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0" y="3717032"/>
            <a:ext cx="4129856" cy="26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3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err="1"/>
              <a:t>Sonofusion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dirty="0" smtClean="0"/>
              <a:t>Dazu hat er Neutronenstrahlen und Schallwellen benutzt, die er auf eine Aceton-Deuterium-Mischung geschossen </a:t>
            </a:r>
            <a:r>
              <a:rPr lang="de-DE" dirty="0" smtClean="0"/>
              <a:t>hat, wobei eine Blase entsteht, die implodiert.</a:t>
            </a:r>
            <a:endParaRPr lang="de-DE" dirty="0" smtClean="0"/>
          </a:p>
          <a:p>
            <a:pPr marL="108000" indent="0"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0" y="3717032"/>
            <a:ext cx="4129856" cy="26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Sonofusion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dirty="0" smtClean="0"/>
              <a:t>Dadurch geraten die </a:t>
            </a:r>
            <a:r>
              <a:rPr lang="de-DE" dirty="0" err="1" smtClean="0"/>
              <a:t>Deuteriumteile</a:t>
            </a:r>
            <a:r>
              <a:rPr lang="de-DE" dirty="0" smtClean="0"/>
              <a:t> des Gasbläschen so aneinander, dass sie fusionieren.</a:t>
            </a:r>
          </a:p>
          <a:p>
            <a:pPr marL="10800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60" y="3717032"/>
            <a:ext cx="4129856" cy="26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275856" y="548680"/>
            <a:ext cx="5584320" cy="61555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/>
              <a:t>Inhalt</a:t>
            </a:r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2090880" y="1604329"/>
            <a:ext cx="7053120" cy="3375714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de-DE" dirty="0" smtClean="0"/>
              <a:t>Was ist eine Kernfusion</a:t>
            </a:r>
            <a:r>
              <a:rPr lang="de-DE" dirty="0" smtClean="0"/>
              <a:t>?</a:t>
            </a:r>
          </a:p>
          <a:p>
            <a:pPr lvl="0"/>
            <a:r>
              <a:rPr lang="de-DE" dirty="0" smtClean="0"/>
              <a:t>Kalte Kernfusion</a:t>
            </a:r>
          </a:p>
          <a:p>
            <a:pPr lvl="1" rtl="0" hangingPunct="0">
              <a:buFontTx/>
              <a:buChar char="-"/>
            </a:pPr>
            <a:r>
              <a:rPr lang="de-DE" dirty="0" smtClean="0"/>
              <a:t>Nachweis </a:t>
            </a:r>
            <a:r>
              <a:rPr lang="de-DE" dirty="0"/>
              <a:t>einer </a:t>
            </a:r>
            <a:r>
              <a:rPr lang="de-DE" dirty="0" smtClean="0"/>
              <a:t>Kernfusion</a:t>
            </a:r>
          </a:p>
          <a:p>
            <a:pPr lvl="1" rtl="0" hangingPunct="0">
              <a:buFontTx/>
              <a:buChar char="-"/>
            </a:pPr>
            <a:r>
              <a:rPr lang="de-DE" dirty="0"/>
              <a:t>Energiegewinnung durch </a:t>
            </a:r>
            <a:r>
              <a:rPr lang="de-DE" dirty="0" smtClean="0"/>
              <a:t>Fusion</a:t>
            </a:r>
          </a:p>
          <a:p>
            <a:pPr lvl="1" rtl="0" hangingPunct="0">
              <a:buFontTx/>
              <a:buChar char="-"/>
            </a:pPr>
            <a:r>
              <a:rPr lang="de-DE" dirty="0"/>
              <a:t>Die verschiedenen </a:t>
            </a:r>
            <a:r>
              <a:rPr lang="de-DE" dirty="0" smtClean="0"/>
              <a:t>Prozesse</a:t>
            </a:r>
            <a:endParaRPr lang="de-DE" dirty="0" smtClean="0"/>
          </a:p>
          <a:p>
            <a:pPr lvl="0"/>
            <a:r>
              <a:rPr lang="de-DE" dirty="0" smtClean="0"/>
              <a:t>Neuste Meldung zur Kernfusion</a:t>
            </a:r>
          </a:p>
          <a:p>
            <a:pPr lvl="0"/>
            <a:r>
              <a:rPr lang="de-DE" dirty="0" smtClean="0"/>
              <a:t>Projekt ITER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Neuste </a:t>
            </a:r>
            <a:r>
              <a:rPr lang="de-DE" dirty="0" smtClean="0"/>
              <a:t>Meldung zur kalten 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14 Januar 2011 Kupfer-Wasserstoff Experiment</a:t>
            </a:r>
          </a:p>
          <a:p>
            <a:r>
              <a:rPr lang="de-DE" dirty="0" smtClean="0"/>
              <a:t>Angeblicher Erfolg</a:t>
            </a:r>
          </a:p>
          <a:p>
            <a:r>
              <a:rPr lang="de-DE" dirty="0" smtClean="0"/>
              <a:t>Kein Aufbau ohne Patent</a:t>
            </a:r>
          </a:p>
          <a:p>
            <a:r>
              <a:rPr lang="de-DE" dirty="0" smtClean="0"/>
              <a:t>Ungefähr eine Veröffentlichung pro Monat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5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Projekt </a:t>
            </a:r>
            <a:r>
              <a:rPr lang="de-DE" dirty="0" err="1" smtClean="0"/>
              <a:t>Iter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Iter</a:t>
            </a:r>
            <a:r>
              <a:rPr lang="de-DE" dirty="0" smtClean="0"/>
              <a:t> (lat. „Der Weg“) ist ein geplanter „heißer“ Fusionsreaktor in Frankreich</a:t>
            </a:r>
          </a:p>
          <a:p>
            <a:r>
              <a:rPr lang="de-DE" dirty="0" smtClean="0"/>
              <a:t>Geplanter Energiegewinn : 500 MW</a:t>
            </a:r>
          </a:p>
          <a:p>
            <a:r>
              <a:rPr lang="de-DE" dirty="0" smtClean="0"/>
              <a:t>Testprojekt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356991"/>
            <a:ext cx="3349419" cy="328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/>
              <a:t>Projekt </a:t>
            </a:r>
            <a:r>
              <a:rPr lang="de-DE" dirty="0" err="1"/>
              <a:t>Iter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Mitte 2001 Ende der Planungsarbeiten</a:t>
            </a:r>
          </a:p>
          <a:p>
            <a:r>
              <a:rPr lang="de-DE" dirty="0" smtClean="0"/>
              <a:t>2019 voraussichtliche Inbetriebnahme</a:t>
            </a:r>
          </a:p>
          <a:p>
            <a:r>
              <a:rPr lang="de-DE" dirty="0" smtClean="0"/>
              <a:t>Gesamtradius der Anlage 10,7 Meter</a:t>
            </a:r>
          </a:p>
          <a:p>
            <a:r>
              <a:rPr lang="de-DE" dirty="0" smtClean="0"/>
              <a:t>Plasmamenge 0,5 Gramm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60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Plasmazusammensetzung Deuterium, später </a:t>
            </a:r>
            <a:r>
              <a:rPr lang="de-DE" dirty="0" smtClean="0"/>
              <a:t>Tritium</a:t>
            </a:r>
          </a:p>
          <a:p>
            <a:r>
              <a:rPr lang="de-DE" dirty="0" smtClean="0"/>
              <a:t>Verwendung von Deuterium und Tritium</a:t>
            </a:r>
          </a:p>
          <a:p>
            <a:r>
              <a:rPr lang="de-DE" dirty="0" smtClean="0"/>
              <a:t>Bei Ausfall des Magnetfeldes keine Zerstörung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3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Projekt </a:t>
            </a:r>
            <a:r>
              <a:rPr lang="de-DE" dirty="0" err="1" smtClean="0"/>
              <a:t>Iter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Eingangsleistung 73 MW</a:t>
            </a:r>
          </a:p>
          <a:p>
            <a:r>
              <a:rPr lang="de-DE" dirty="0" smtClean="0"/>
              <a:t>Ausgangsleistung 500 MW</a:t>
            </a:r>
          </a:p>
          <a:p>
            <a:r>
              <a:rPr lang="de-DE" dirty="0" smtClean="0"/>
              <a:t>Mittlere Plasmatemperatur 100 </a:t>
            </a:r>
            <a:r>
              <a:rPr lang="de-DE" dirty="0" err="1" smtClean="0"/>
              <a:t>Mio</a:t>
            </a:r>
            <a:r>
              <a:rPr lang="de-DE" dirty="0" smtClean="0"/>
              <a:t> </a:t>
            </a:r>
            <a:r>
              <a:rPr lang="de-DE" baseline="30000" dirty="0" smtClean="0"/>
              <a:t>°</a:t>
            </a:r>
            <a:r>
              <a:rPr lang="de-DE" dirty="0" smtClean="0"/>
              <a:t>C</a:t>
            </a:r>
          </a:p>
          <a:p>
            <a:r>
              <a:rPr lang="de-DE" dirty="0" smtClean="0"/>
              <a:t>Brenndauer beträgt mehr als 400s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7" y="4581128"/>
            <a:ext cx="6677105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Ende des Vortrages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77997" y="2708920"/>
            <a:ext cx="7053179" cy="3457234"/>
          </a:xfrm>
        </p:spPr>
        <p:txBody>
          <a:bodyPr/>
          <a:lstStyle/>
          <a:p>
            <a:pPr marL="108000" indent="0">
              <a:buNone/>
            </a:pPr>
            <a:r>
              <a:rPr lang="de-DE" dirty="0" smtClean="0"/>
              <a:t>Vielen Dank für die Aufmerksamkeit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sz="1000" i="1" u="sng" dirty="0" smtClean="0"/>
              <a:t>Myonen-katalysierte Fusion</a:t>
            </a:r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3"/>
              </a:rPr>
              <a:t>http://de.wikipedia.org/wiki/Kalte_Fusion</a:t>
            </a:r>
            <a:endParaRPr lang="de-DE" sz="1000" i="1" u="sng" dirty="0"/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4"/>
              </a:rPr>
              <a:t>http://www.verschwoerungen.info/index.php?title=Kalte_Fusion&amp;oldid=157640#Myonen-katalysierte_Fusion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>
                <a:hlinkClick r:id="rId5"/>
              </a:rPr>
              <a:t>h</a:t>
            </a:r>
            <a:r>
              <a:rPr lang="de-DE" sz="1000" i="1" u="sng" dirty="0" smtClean="0">
                <a:hlinkClick r:id="rId5"/>
              </a:rPr>
              <a:t>ttp://</a:t>
            </a:r>
            <a:r>
              <a:rPr lang="de-DE" sz="1000" i="1" u="sng" dirty="0" smtClean="0">
                <a:hlinkClick r:id="rId5"/>
              </a:rPr>
              <a:t>www.astronews.com/forum/showthread.php?t=3764</a:t>
            </a:r>
            <a:endParaRPr lang="de-DE" sz="1000" i="1" u="sng" dirty="0" smtClean="0"/>
          </a:p>
          <a:p>
            <a:pPr marL="108000" indent="0">
              <a:buNone/>
            </a:pPr>
            <a:r>
              <a:rPr lang="de-DE" sz="1000" i="1" u="sng" dirty="0" smtClean="0"/>
              <a:t>Pyrofusion</a:t>
            </a:r>
          </a:p>
          <a:p>
            <a:pPr>
              <a:buFont typeface="Wingdings" pitchFamily="2" charset="2"/>
              <a:buChar char="Ø"/>
            </a:pPr>
            <a:r>
              <a:rPr lang="de-DE" sz="1000" i="1" u="sng" dirty="0">
                <a:hlinkClick r:id="rId3"/>
              </a:rPr>
              <a:t>http://</a:t>
            </a:r>
            <a:r>
              <a:rPr lang="de-DE" sz="1000" i="1" u="sng" dirty="0" smtClean="0">
                <a:hlinkClick r:id="rId3"/>
              </a:rPr>
              <a:t>de.wikipedia.org/wiki/Kalte_Fusion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6"/>
              </a:rPr>
              <a:t>http://de.wikipedia.org/wiki/Pyrofusion</a:t>
            </a:r>
            <a:endParaRPr lang="de-DE" sz="1000" i="1" u="sng" dirty="0" smtClean="0"/>
          </a:p>
          <a:p>
            <a:pPr marL="108000" indent="0">
              <a:buNone/>
            </a:pPr>
            <a:r>
              <a:rPr lang="de-DE" sz="1000" i="1" u="sng" dirty="0" smtClean="0"/>
              <a:t>Elektrochemische Fusion</a:t>
            </a:r>
          </a:p>
          <a:p>
            <a:pPr>
              <a:buFont typeface="Wingdings" pitchFamily="2" charset="2"/>
              <a:buChar char="Ø"/>
            </a:pPr>
            <a:r>
              <a:rPr lang="de-DE" sz="1000" i="1" u="sng" dirty="0">
                <a:hlinkClick r:id="rId3"/>
              </a:rPr>
              <a:t>http://</a:t>
            </a:r>
            <a:r>
              <a:rPr lang="de-DE" sz="1000" i="1" u="sng" dirty="0" smtClean="0">
                <a:hlinkClick r:id="rId3"/>
              </a:rPr>
              <a:t>de.wikipedia.org/wiki/Kalte_Fusion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7"/>
              </a:rPr>
              <a:t>http://www.final-frontier.ch/kaltefusion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8"/>
              </a:rPr>
              <a:t>http://www.focus.de/wissen/wissenschaft/exclusivbericht-heisse-kalte-fusion_aid_140366.html</a:t>
            </a:r>
            <a:endParaRPr lang="de-DE" sz="1000" i="1" u="sng" dirty="0" smtClean="0"/>
          </a:p>
          <a:p>
            <a:pPr marL="108000" indent="0">
              <a:buNone/>
            </a:pPr>
            <a:r>
              <a:rPr lang="de-DE" sz="1000" i="1" u="sng" dirty="0" err="1" smtClean="0"/>
              <a:t>Sonofusion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>
                <a:hlinkClick r:id="rId3"/>
              </a:rPr>
              <a:t>http://</a:t>
            </a:r>
            <a:r>
              <a:rPr lang="de-DE" sz="1000" i="1" u="sng" dirty="0" smtClean="0">
                <a:hlinkClick r:id="rId3"/>
              </a:rPr>
              <a:t>de.wikipedia.org/wiki/Kalte_Fusion</a:t>
            </a:r>
            <a:endParaRPr lang="de-DE" sz="1000" i="1" u="sng" dirty="0" smtClean="0"/>
          </a:p>
          <a:p>
            <a:pPr>
              <a:buFont typeface="Wingdings" pitchFamily="2" charset="2"/>
              <a:buChar char="Ø"/>
            </a:pPr>
            <a:r>
              <a:rPr lang="de-DE" sz="1000" i="1" u="sng" dirty="0" smtClean="0">
                <a:hlinkClick r:id="rId9"/>
              </a:rPr>
              <a:t>http://www.focus.de/wissen/wissenschaft/odenwalds_universum/frage-von-w-silbermann_aid_62697.html</a:t>
            </a:r>
            <a:endParaRPr lang="de-DE" sz="1000" i="1" u="sng" dirty="0"/>
          </a:p>
          <a:p>
            <a:pPr>
              <a:buFont typeface="Wingdings" pitchFamily="2" charset="2"/>
              <a:buChar char="Ø"/>
            </a:pPr>
            <a:r>
              <a:rPr lang="de-DE" sz="1000" i="1" dirty="0" smtClean="0"/>
              <a:t>Dokumentation: Kernfusion – Energie aus dem Becherglas</a:t>
            </a:r>
          </a:p>
          <a:p>
            <a:pPr marL="108000" indent="0">
              <a:buNone/>
            </a:pPr>
            <a:endParaRPr lang="de-DE" sz="1000" i="1" u="sng" dirty="0" smtClean="0"/>
          </a:p>
          <a:p>
            <a:pPr marL="108000" indent="0">
              <a:buNone/>
            </a:pPr>
            <a:endParaRPr lang="de-DE" sz="2000" i="1" u="sng" dirty="0" smtClean="0"/>
          </a:p>
          <a:p>
            <a:pPr>
              <a:buFont typeface="Wingdings" pitchFamily="2" charset="2"/>
              <a:buChar char="Ø"/>
            </a:pPr>
            <a:endParaRPr lang="de-DE" sz="2000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252740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Quellen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sz="1000" i="1" u="sng" dirty="0" smtClean="0"/>
              <a:t>Neuste Meldung zur kalten Fusion </a:t>
            </a:r>
          </a:p>
          <a:p>
            <a:pPr marL="108000" indent="0">
              <a:buNone/>
            </a:pPr>
            <a:r>
              <a:rPr lang="de-DE" sz="1000" i="1" u="sng" dirty="0" smtClean="0">
                <a:hlinkClick r:id="rId3"/>
              </a:rPr>
              <a:t>http://board.raidrush.ws/showthread.php?t=776922</a:t>
            </a:r>
            <a:endParaRPr lang="de-DE" sz="1000" i="1" u="sng" dirty="0" smtClean="0"/>
          </a:p>
          <a:p>
            <a:pPr marL="108000" indent="0">
              <a:buNone/>
            </a:pPr>
            <a:r>
              <a:rPr lang="de-DE" sz="1000" i="1" u="sng" dirty="0" smtClean="0"/>
              <a:t>Projekt ITER</a:t>
            </a:r>
          </a:p>
          <a:p>
            <a:pPr marL="108000" indent="0">
              <a:buNone/>
            </a:pPr>
            <a:r>
              <a:rPr lang="de-DE" sz="1000" i="1" u="sng" dirty="0" smtClean="0">
                <a:hlinkClick r:id="rId4"/>
              </a:rPr>
              <a:t>http://www.ipp.mpg.de/ippcms/de/pr/forschung/iter/index.html</a:t>
            </a:r>
            <a:endParaRPr lang="de-DE" sz="1000" i="1" u="sng" dirty="0" smtClean="0"/>
          </a:p>
          <a:p>
            <a:pPr marL="108000" indent="0">
              <a:buNone/>
            </a:pPr>
            <a:r>
              <a:rPr lang="de-DE" sz="1000" i="1" u="sng" dirty="0" smtClean="0">
                <a:hlinkClick r:id="rId5"/>
              </a:rPr>
              <a:t>http://de.wikipedia.org/wiki/Iter</a:t>
            </a:r>
            <a:endParaRPr lang="de-DE" sz="1000" i="1" u="sng" dirty="0" smtClean="0"/>
          </a:p>
        </p:txBody>
      </p:sp>
    </p:spTree>
    <p:extLst>
      <p:ext uri="{BB962C8B-B14F-4D97-AF65-F5344CB8AC3E}">
        <p14:creationId xmlns:p14="http://schemas.microsoft.com/office/powerpoint/2010/main" val="42135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347864" y="332656"/>
            <a:ext cx="5584320" cy="122844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/>
              <a:t>Was ist eine Kernfusion? 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2090880" y="1604329"/>
            <a:ext cx="7053120" cy="4965462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0" indent="0">
              <a:buNone/>
            </a:pPr>
            <a:r>
              <a:rPr lang="de-DE" dirty="0"/>
              <a:t>Die </a:t>
            </a:r>
            <a:r>
              <a:rPr lang="de-DE" b="1" dirty="0"/>
              <a:t>Kernfusion</a:t>
            </a:r>
            <a:r>
              <a:rPr lang="de-DE" dirty="0"/>
              <a:t> ist eine Kernreaktion, bei der zwei Atomkerne zu einem neuen Kern „verschmelzen“. Die Kernfusion ist Ursache dafür, dass die Sonne und andere Sterne Energie abstrahlen.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000" dirty="0" smtClean="0"/>
              <a:t>Quelle</a:t>
            </a:r>
            <a:r>
              <a:rPr lang="de-DE" sz="2000" dirty="0"/>
              <a:t>: </a:t>
            </a:r>
            <a:r>
              <a:rPr lang="de-DE" sz="2000" dirty="0">
                <a:hlinkClick r:id="rId3"/>
              </a:rPr>
              <a:t>http://de.wikipedia.org/wiki/Kernfusion</a:t>
            </a:r>
          </a:p>
        </p:txBody>
      </p:sp>
    </p:spTree>
    <p:extLst>
      <p:ext uri="{BB962C8B-B14F-4D97-AF65-F5344CB8AC3E}">
        <p14:creationId xmlns:p14="http://schemas.microsoft.com/office/powerpoint/2010/main" val="137688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561121" y="0"/>
            <a:ext cx="5582880" cy="106283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 smtClean="0"/>
              <a:t>Was ist eine Kernfusion?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323084" y="5975860"/>
            <a:ext cx="5840694" cy="392556"/>
          </a:xfrm>
          <a:prstGeom prst="rect">
            <a:avLst/>
          </a:prstGeom>
          <a:noFill/>
          <a:ln>
            <a:noFill/>
          </a:ln>
        </p:spPr>
        <p:txBody>
          <a:bodyPr vert="horz" lIns="81631" tIns="40816" rIns="81631" bIns="40816" compatLnSpc="0"/>
          <a:lstStyle/>
          <a:p>
            <a:pPr defTabSz="829366" hangingPunct="0"/>
            <a:r>
              <a:rPr lang="de-DE">
                <a:solidFill>
                  <a:prstClr val="black"/>
                </a:solidFill>
                <a:latin typeface="Arial" pitchFamily="18"/>
                <a:ea typeface="Andale Sans UI" pitchFamily="2"/>
                <a:cs typeface="Tahoma" pitchFamily="2"/>
              </a:rPr>
              <a:t>Quelle: </a:t>
            </a:r>
            <a:r>
              <a:rPr lang="de-DE">
                <a:solidFill>
                  <a:prstClr val="black"/>
                </a:solidFill>
                <a:latin typeface="Arial" pitchFamily="18"/>
                <a:ea typeface="Andale Sans UI" pitchFamily="2"/>
                <a:cs typeface="Tahoma" pitchFamily="2"/>
                <a:hlinkClick r:id="rId5"/>
              </a:rPr>
              <a:t>http://www.youtube.com/watch?v=ngKkd6OX_MM</a:t>
            </a:r>
          </a:p>
        </p:txBody>
      </p:sp>
      <p:pic>
        <p:nvPicPr>
          <p:cNvPr id="7" name="Sci Xpert_ 027 Was bedeutet Kernfusion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1840" y="1207973"/>
            <a:ext cx="6073844" cy="455586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25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347864" y="548680"/>
            <a:ext cx="5584320" cy="61494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/>
              <a:t>Kalte </a:t>
            </a:r>
            <a:r>
              <a:rPr lang="de-DE" dirty="0" smtClean="0"/>
              <a:t>Kernfusion</a:t>
            </a:r>
            <a:endParaRPr lang="de-DE" dirty="0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2090880" y="1604329"/>
            <a:ext cx="7053120" cy="4785926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0" indent="0">
              <a:buNone/>
            </a:pPr>
            <a:r>
              <a:rPr lang="en-US" b="1" dirty="0" err="1"/>
              <a:t>Kalte</a:t>
            </a:r>
            <a:r>
              <a:rPr lang="en-US" b="1" dirty="0"/>
              <a:t> Fusion</a:t>
            </a:r>
            <a:r>
              <a:rPr lang="en-US" dirty="0"/>
              <a:t> </a:t>
            </a:r>
            <a:r>
              <a:rPr lang="en-US" dirty="0" err="1"/>
              <a:t>bezeichnet</a:t>
            </a:r>
            <a:r>
              <a:rPr lang="en-US" dirty="0"/>
              <a:t> </a:t>
            </a:r>
            <a:r>
              <a:rPr lang="de-DE" dirty="0"/>
              <a:t>Verfahren</a:t>
            </a:r>
            <a:r>
              <a:rPr lang="en-US" dirty="0"/>
              <a:t>, die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Energiequelle</a:t>
            </a:r>
            <a:r>
              <a:rPr lang="en-US" dirty="0"/>
              <a:t> </a:t>
            </a:r>
            <a:r>
              <a:rPr lang="en-US" dirty="0" err="1"/>
              <a:t>nutzbare</a:t>
            </a:r>
            <a:r>
              <a:rPr lang="en-US" dirty="0"/>
              <a:t>, </a:t>
            </a:r>
            <a:r>
              <a:rPr lang="en-US" dirty="0" err="1"/>
              <a:t>kontrollierte</a:t>
            </a:r>
            <a:r>
              <a:rPr lang="en-US" dirty="0"/>
              <a:t> </a:t>
            </a:r>
            <a:r>
              <a:rPr lang="en-US" dirty="0" err="1"/>
              <a:t>Kernfusion</a:t>
            </a:r>
            <a:r>
              <a:rPr lang="en-US" dirty="0"/>
              <a:t> von </a:t>
            </a:r>
            <a:r>
              <a:rPr lang="en-US" dirty="0" err="1"/>
              <a:t>Wasserstoff-Isotopen</a:t>
            </a:r>
            <a:r>
              <a:rPr lang="en-US" dirty="0"/>
              <a:t> </a:t>
            </a:r>
            <a:r>
              <a:rPr lang="en-US" dirty="0" err="1"/>
              <a:t>herbeiführen</a:t>
            </a:r>
            <a:r>
              <a:rPr lang="en-US" dirty="0"/>
              <a:t> </a:t>
            </a:r>
            <a:r>
              <a:rPr lang="en-US" dirty="0" err="1"/>
              <a:t>sollen</a:t>
            </a:r>
            <a:r>
              <a:rPr lang="en-US" dirty="0"/>
              <a:t>, </a:t>
            </a:r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dass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Plasma </a:t>
            </a:r>
            <a:r>
              <a:rPr lang="en-US" dirty="0" err="1"/>
              <a:t>hoher</a:t>
            </a:r>
            <a:r>
              <a:rPr lang="en-US" dirty="0"/>
              <a:t> </a:t>
            </a:r>
            <a:r>
              <a:rPr lang="en-US" dirty="0" err="1"/>
              <a:t>Temperaturen</a:t>
            </a:r>
            <a:r>
              <a:rPr lang="en-US" dirty="0"/>
              <a:t> und </a:t>
            </a:r>
            <a:r>
              <a:rPr lang="en-US" dirty="0" err="1"/>
              <a:t>Dichte</a:t>
            </a:r>
            <a:r>
              <a:rPr lang="en-US" dirty="0"/>
              <a:t> </a:t>
            </a:r>
            <a:r>
              <a:rPr lang="en-US" dirty="0" err="1"/>
              <a:t>hergestellt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muss.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 err="1" smtClean="0"/>
              <a:t>Quelle</a:t>
            </a:r>
            <a:r>
              <a:rPr lang="en-US" sz="2000" dirty="0"/>
              <a:t>: </a:t>
            </a:r>
            <a:r>
              <a:rPr lang="en-US" sz="2000" dirty="0">
                <a:hlinkClick r:id="rId3"/>
              </a:rPr>
              <a:t>http://de.wikipedia.org/wiki/Kalte_Fusion</a:t>
            </a:r>
          </a:p>
        </p:txBody>
      </p:sp>
    </p:spTree>
    <p:extLst>
      <p:ext uri="{BB962C8B-B14F-4D97-AF65-F5344CB8AC3E}">
        <p14:creationId xmlns:p14="http://schemas.microsoft.com/office/powerpoint/2010/main" val="232319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Nachweis einer Kernfusion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63688" y="2204864"/>
            <a:ext cx="7053179" cy="3457234"/>
          </a:xfrm>
        </p:spPr>
        <p:txBody>
          <a:bodyPr/>
          <a:lstStyle/>
          <a:p>
            <a:pPr marL="108000" indent="0">
              <a:buNone/>
            </a:pPr>
            <a:r>
              <a:rPr lang="de-DE" dirty="0" smtClean="0"/>
              <a:t>Der Nachweis einer Fusion sind freiwerdende Neutronen und die Messung von Heliumkernen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183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3419872" y="260648"/>
            <a:ext cx="5584320" cy="11348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de-DE" dirty="0"/>
              <a:t>Die verschiedenen </a:t>
            </a:r>
            <a:r>
              <a:rPr lang="de-DE" dirty="0" smtClean="0"/>
              <a:t>Prozesse</a:t>
            </a:r>
            <a:endParaRPr lang="de-DE" dirty="0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4294967295"/>
          </p:nvPr>
        </p:nvSpPr>
        <p:spPr>
          <a:xfrm>
            <a:off x="2090880" y="1604329"/>
            <a:ext cx="7053120" cy="3375714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de-DE" sz="32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latin typeface="Albany" pitchFamily="18"/>
                <a:ea typeface="Andale Sans UI" pitchFamily="2"/>
                <a:cs typeface="Tahoma" pitchFamily="2"/>
              </a:defRPr>
            </a:lvl9pPr>
          </a:lstStyle>
          <a:p>
            <a:pPr marL="108000" lvl="0" indent="0">
              <a:buNone/>
            </a:pPr>
            <a:r>
              <a:rPr lang="de-DE" i="1" u="sng" dirty="0" smtClean="0"/>
              <a:t>Nachgewiesene Prozesse:</a:t>
            </a:r>
          </a:p>
          <a:p>
            <a:pPr lvl="0">
              <a:buFont typeface="Wingdings" pitchFamily="2" charset="2"/>
              <a:buChar char="Ø"/>
            </a:pPr>
            <a:r>
              <a:rPr lang="de-DE" dirty="0" smtClean="0"/>
              <a:t>Myonen- </a:t>
            </a:r>
            <a:r>
              <a:rPr lang="de-DE" dirty="0"/>
              <a:t>katalysierte </a:t>
            </a:r>
            <a:r>
              <a:rPr lang="de-DE" dirty="0" smtClean="0"/>
              <a:t>Fusion</a:t>
            </a:r>
          </a:p>
          <a:p>
            <a:pPr>
              <a:buFont typeface="Wingdings" pitchFamily="2" charset="2"/>
              <a:buChar char="Ø"/>
            </a:pPr>
            <a:r>
              <a:rPr lang="de-DE" dirty="0"/>
              <a:t>Pyrofusion</a:t>
            </a:r>
          </a:p>
          <a:p>
            <a:pPr marL="108000" lvl="0" indent="0">
              <a:buNone/>
            </a:pPr>
            <a:r>
              <a:rPr lang="de-DE" i="1" u="sng" dirty="0" smtClean="0"/>
              <a:t>Umstrittene Prozesse:</a:t>
            </a:r>
            <a:endParaRPr lang="de-DE" i="1" u="sng" dirty="0"/>
          </a:p>
          <a:p>
            <a:pPr lvl="0">
              <a:buFont typeface="Wingdings" pitchFamily="2" charset="2"/>
              <a:buChar char="Ø"/>
            </a:pPr>
            <a:r>
              <a:rPr lang="de-DE" dirty="0"/>
              <a:t>Elektrochemische Fusion</a:t>
            </a:r>
          </a:p>
          <a:p>
            <a:pPr lvl="0">
              <a:buFont typeface="Wingdings" pitchFamily="2" charset="2"/>
              <a:buChar char="Ø"/>
            </a:pPr>
            <a:r>
              <a:rPr lang="de-DE" dirty="0" err="1" smtClean="0"/>
              <a:t>Sonofusion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46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Einheiten</a:t>
            </a:r>
            <a:endParaRPr lang="de-DE" dirty="0"/>
          </a:p>
        </p:txBody>
      </p:sp>
      <p:pic>
        <p:nvPicPr>
          <p:cNvPr id="1025" name="Picture 1" descr="http://www.meduniwien.ac.at/zal/images/pc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547813"/>
            <a:ext cx="190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de-DE" dirty="0"/>
              <a:t>Das </a:t>
            </a:r>
            <a:r>
              <a:rPr lang="de-DE" dirty="0" smtClean="0"/>
              <a:t>Elektronenvolt ist eine Einheit der Energie</a:t>
            </a:r>
          </a:p>
          <a:p>
            <a:pPr marL="108000" indent="0">
              <a:buNone/>
            </a:pPr>
            <a:endParaRPr lang="de-DE" dirty="0"/>
          </a:p>
          <a:p>
            <a:pPr marL="108000" indent="0">
              <a:buNone/>
            </a:pPr>
            <a:endParaRPr lang="de-DE" dirty="0" smtClean="0"/>
          </a:p>
          <a:p>
            <a:pPr marL="108000" indent="0">
              <a:buNone/>
            </a:pPr>
            <a:r>
              <a:rPr lang="de-DE" i="1" dirty="0" smtClean="0"/>
              <a:t>1 eV * N</a:t>
            </a:r>
            <a:r>
              <a:rPr lang="de-DE" i="1" baseline="-25000" dirty="0" smtClean="0"/>
              <a:t>A </a:t>
            </a:r>
            <a:r>
              <a:rPr lang="de-DE" i="1" dirty="0" smtClean="0"/>
              <a:t>= 96,485 kJ/</a:t>
            </a:r>
            <a:r>
              <a:rPr lang="de-DE" i="1" dirty="0" err="1" smtClean="0"/>
              <a:t>mol</a:t>
            </a:r>
            <a:endParaRPr lang="de-DE" i="1" dirty="0" smtClean="0"/>
          </a:p>
          <a:p>
            <a:pPr marL="108000" indent="0">
              <a:buNone/>
            </a:pPr>
            <a:r>
              <a:rPr lang="de-DE" i="1" dirty="0" smtClean="0"/>
              <a:t>´</a:t>
            </a:r>
          </a:p>
          <a:p>
            <a:pPr marL="108000" indent="0">
              <a:buNone/>
            </a:pPr>
            <a:endParaRPr lang="de-DE" sz="2000" i="1" u="sng" dirty="0" smtClean="0">
              <a:hlinkClick r:id="rId4"/>
            </a:endParaRPr>
          </a:p>
          <a:p>
            <a:pPr marL="108000" indent="0">
              <a:buNone/>
            </a:pPr>
            <a:r>
              <a:rPr lang="de-DE" sz="2000" dirty="0" smtClean="0"/>
              <a:t>Quelle: </a:t>
            </a:r>
            <a:r>
              <a:rPr lang="de-DE" sz="2000" dirty="0" smtClean="0">
                <a:hlinkClick r:id="rId4"/>
              </a:rPr>
              <a:t>http</a:t>
            </a:r>
            <a:r>
              <a:rPr lang="de-DE" sz="2000" dirty="0">
                <a:hlinkClick r:id="rId4"/>
              </a:rPr>
              <a:t>://de.wikipedia.org/wiki/Elektronenvolt</a:t>
            </a:r>
            <a:endParaRPr lang="de-DE" sz="2000" dirty="0"/>
          </a:p>
          <a:p>
            <a:pPr marL="108000" indent="0">
              <a:buNone/>
            </a:pPr>
            <a:endParaRPr lang="de-DE" i="1" dirty="0" smtClean="0"/>
          </a:p>
          <a:p>
            <a:pPr marL="108000" indent="0">
              <a:buNone/>
            </a:pPr>
            <a:endParaRPr lang="de-DE" i="1" baseline="-25000" dirty="0" smtClean="0"/>
          </a:p>
          <a:p>
            <a:pPr marL="108000" indent="0">
              <a:buNone/>
            </a:pPr>
            <a:endParaRPr lang="de-DE" i="1" baseline="-25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16" y="3478519"/>
            <a:ext cx="6105419" cy="46652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61" y="3004366"/>
            <a:ext cx="5898249" cy="47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yt-rededge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2292</Words>
  <Application>Microsoft Office PowerPoint</Application>
  <PresentationFormat>Bildschirmpräsentation (4:3)</PresentationFormat>
  <Paragraphs>413</Paragraphs>
  <Slides>37</Slides>
  <Notes>37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lyt-rededges</vt:lpstr>
      <vt:lpstr>Kalte Kernfusion</vt:lpstr>
      <vt:lpstr>Kalte Kernfusion</vt:lpstr>
      <vt:lpstr>Inhalt</vt:lpstr>
      <vt:lpstr>Was ist eine Kernfusion?   </vt:lpstr>
      <vt:lpstr>Was ist eine Kernfusion?</vt:lpstr>
      <vt:lpstr>Kalte Kernfusion</vt:lpstr>
      <vt:lpstr>Nachweis einer Kernfusion</vt:lpstr>
      <vt:lpstr>Die verschiedenen Prozesse</vt:lpstr>
      <vt:lpstr>Einheiten</vt:lpstr>
      <vt:lpstr>Das Myon</vt:lpstr>
      <vt:lpstr>Myonen - katalysierte Fusion</vt:lpstr>
      <vt:lpstr>Myonen - katalysierte Fusion</vt:lpstr>
      <vt:lpstr>Myonen - katalysierte Fusion</vt:lpstr>
      <vt:lpstr>Myonen - katalysierte Fusion</vt:lpstr>
      <vt:lpstr>Die Coulomb-Kräfte</vt:lpstr>
      <vt:lpstr>Ergebnisse</vt:lpstr>
      <vt:lpstr>Myonen - katalysierte Fusion</vt:lpstr>
      <vt:lpstr>Die Energiegewinnung durch Fusion</vt:lpstr>
      <vt:lpstr>Myonen - katalysierte Fusion</vt:lpstr>
      <vt:lpstr>Myonen - katalysierte Fusion</vt:lpstr>
      <vt:lpstr>Myonen - katalysierte Fusion</vt:lpstr>
      <vt:lpstr>Pyrofusion</vt:lpstr>
      <vt:lpstr>Elektrochemische Fusion</vt:lpstr>
      <vt:lpstr>Elektrochemische Fusion</vt:lpstr>
      <vt:lpstr>Elektrochemische Fusion</vt:lpstr>
      <vt:lpstr>Fleischmann-Pons-Experiment und die Medien</vt:lpstr>
      <vt:lpstr>Sonofusion</vt:lpstr>
      <vt:lpstr>Sonofusion</vt:lpstr>
      <vt:lpstr>Sonofusion</vt:lpstr>
      <vt:lpstr>Neuste Meldung zur kalten Fusion</vt:lpstr>
      <vt:lpstr>Projekt Iter</vt:lpstr>
      <vt:lpstr>Projekt Iter</vt:lpstr>
      <vt:lpstr>PowerPoint-Präsentation</vt:lpstr>
      <vt:lpstr>Projekt Iter</vt:lpstr>
      <vt:lpstr>Ende des Vortrages</vt:lpstr>
      <vt:lpstr>Quellen</vt:lpstr>
      <vt:lpstr>Quellen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Kalte Kernfusion</dc:title>
  <dc:creator>Janek</dc:creator>
  <cp:lastModifiedBy>Janek</cp:lastModifiedBy>
  <cp:revision>59</cp:revision>
  <cp:lastPrinted>2011-04-14T20:24:31Z</cp:lastPrinted>
  <dcterms:created xsi:type="dcterms:W3CDTF">2011-04-12T15:28:51Z</dcterms:created>
  <dcterms:modified xsi:type="dcterms:W3CDTF">2011-04-14T21:17:29Z</dcterms:modified>
</cp:coreProperties>
</file>