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57" r:id="rId4"/>
    <p:sldId id="279" r:id="rId5"/>
    <p:sldId id="264" r:id="rId6"/>
    <p:sldId id="265" r:id="rId7"/>
    <p:sldId id="277" r:id="rId8"/>
    <p:sldId id="258" r:id="rId9"/>
    <p:sldId id="263" r:id="rId10"/>
    <p:sldId id="290" r:id="rId11"/>
    <p:sldId id="259" r:id="rId12"/>
    <p:sldId id="261" r:id="rId13"/>
    <p:sldId id="288" r:id="rId14"/>
    <p:sldId id="269" r:id="rId15"/>
    <p:sldId id="270" r:id="rId16"/>
    <p:sldId id="273" r:id="rId17"/>
    <p:sldId id="291" r:id="rId18"/>
    <p:sldId id="274" r:id="rId19"/>
    <p:sldId id="272" r:id="rId20"/>
    <p:sldId id="275" r:id="rId21"/>
    <p:sldId id="278" r:id="rId22"/>
    <p:sldId id="280" r:id="rId23"/>
    <p:sldId id="283" r:id="rId24"/>
    <p:sldId id="284" r:id="rId25"/>
    <p:sldId id="268" r:id="rId26"/>
    <p:sldId id="267" r:id="rId27"/>
    <p:sldId id="292" r:id="rId28"/>
    <p:sldId id="295" r:id="rId29"/>
  </p:sldIdLst>
  <p:sldSz cx="9144000" cy="6858000" type="screen4x3"/>
  <p:notesSz cx="97107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6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00505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480B-095B-46E0-BD3F-989D3EC0F077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0505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AC8B-5D42-47D4-A205-D2D49AA8A3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0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0C784-9F40-4A88-B23B-50143E7A9164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4007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71074" y="3257550"/>
            <a:ext cx="77685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00505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D25D-B417-4B05-BCBA-B23EEA7BC1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2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D25D-B417-4B05-BCBA-B23EEA7BC13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84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D25D-B417-4B05-BCBA-B23EEA7BC13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7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00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90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06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58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28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9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68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3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52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2AE2-DBA9-410B-8BA0-A8FB48027228}" type="datetimeFigureOut">
              <a:rPr lang="de-DE" smtClean="0"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6093-C01D-4D95-9465-C99340D48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eahart.com/prius/ps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ahart.com/prius/psd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ahart.com/prius/psd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-auto.de/hybridantrieb.html" TargetMode="External"/><Relationship Id="rId13" Type="http://schemas.openxmlformats.org/officeDocument/2006/relationships/hyperlink" Target="http://www.auto-infos.net/Hybridbatterien_15/" TargetMode="External"/><Relationship Id="rId3" Type="http://schemas.openxmlformats.org/officeDocument/2006/relationships/hyperlink" Target="http://www.et-energie-online.de/" TargetMode="External"/><Relationship Id="rId7" Type="http://schemas.openxmlformats.org/officeDocument/2006/relationships/hyperlink" Target="http://www.toyota.de/Images/081028_Auris_PDB_0208_tcm281-546957.pdf" TargetMode="External"/><Relationship Id="rId12" Type="http://schemas.openxmlformats.org/officeDocument/2006/relationships/hyperlink" Target="http://www.elektroauto-tipp.de/modules.php?name=Battblei&amp;file=blei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ox.motorline.cc/autowelt/pdf/toyota_prius_funktion.pdf" TargetMode="External"/><Relationship Id="rId11" Type="http://schemas.openxmlformats.org/officeDocument/2006/relationships/hyperlink" Target="http://www.unsere-autos.de/unsere-forschung/elektromobilitaet/hybrid/hybridarten/microhybrid/" TargetMode="External"/><Relationship Id="rId5" Type="http://schemas.openxmlformats.org/officeDocument/2006/relationships/hyperlink" Target="http://997.de/parallel-hybrid-von-bosch-fur-alle-fahrzeugklassen/" TargetMode="External"/><Relationship Id="rId10" Type="http://schemas.openxmlformats.org/officeDocument/2006/relationships/hyperlink" Target="http://eahart.com/prius/psd/" TargetMode="External"/><Relationship Id="rId4" Type="http://schemas.openxmlformats.org/officeDocument/2006/relationships/hyperlink" Target="http://www.motorlexikon.de/?I=9479" TargetMode="External"/><Relationship Id="rId9" Type="http://schemas.openxmlformats.org/officeDocument/2006/relationships/hyperlink" Target="http://www.hybrid-autos.info/" TargetMode="External"/><Relationship Id="rId14" Type="http://schemas.openxmlformats.org/officeDocument/2006/relationships/hyperlink" Target="http://de.wikipedia.org/wiki/Nickel-Metallhydrid-Akkumula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Hybridantrieb im PKW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0" y="5482"/>
            <a:ext cx="9144000" cy="4711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/>
              <a:t>Maik Lemke     FOS-T          Lerngebiet </a:t>
            </a:r>
            <a:r>
              <a:rPr lang="de-DE" dirty="0"/>
              <a:t>12.17: Energieressourcen </a:t>
            </a:r>
            <a:r>
              <a:rPr lang="de-DE" dirty="0" smtClean="0"/>
              <a:t>schonen       </a:t>
            </a:r>
            <a:r>
              <a:rPr lang="de-DE" dirty="0" smtClean="0"/>
              <a:t>15.04.2011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42546"/>
            <a:ext cx="7730344" cy="543987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547664" y="6360339"/>
            <a:ext cx="4837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000" dirty="0">
                <a:solidFill>
                  <a:prstClr val="black"/>
                </a:solidFill>
              </a:rPr>
              <a:t>http://www.muenster-bilder.de/stream/images/fun/01_Hybridantrieb_.jpg</a:t>
            </a:r>
          </a:p>
        </p:txBody>
      </p:sp>
    </p:spTree>
    <p:extLst>
      <p:ext uri="{BB962C8B-B14F-4D97-AF65-F5344CB8AC3E}">
        <p14:creationId xmlns:p14="http://schemas.microsoft.com/office/powerpoint/2010/main" val="21904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47592" cy="310077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730824" cy="39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759232" y="2708920"/>
            <a:ext cx="1908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1.Verbrennungsmotor</a:t>
            </a:r>
          </a:p>
          <a:p>
            <a:r>
              <a:rPr lang="de-DE" sz="1400" dirty="0" smtClean="0"/>
              <a:t>2.Tank</a:t>
            </a:r>
          </a:p>
          <a:p>
            <a:r>
              <a:rPr lang="de-DE" sz="1400" dirty="0" smtClean="0"/>
              <a:t>3.Getriebe/Differential</a:t>
            </a:r>
          </a:p>
          <a:p>
            <a:r>
              <a:rPr lang="de-DE" sz="1400" dirty="0" smtClean="0"/>
              <a:t>4Generator</a:t>
            </a:r>
          </a:p>
          <a:p>
            <a:r>
              <a:rPr lang="de-DE" sz="1400" dirty="0" smtClean="0"/>
              <a:t>5.Elektromotor</a:t>
            </a:r>
          </a:p>
          <a:p>
            <a:r>
              <a:rPr lang="de-DE" sz="1400" dirty="0" smtClean="0"/>
              <a:t>6.Leistungselektronik</a:t>
            </a:r>
          </a:p>
          <a:p>
            <a:r>
              <a:rPr lang="de-DE" sz="1400" dirty="0" smtClean="0"/>
              <a:t>7.Hochleistungsbatterie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188640"/>
            <a:ext cx="9108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Voll-Hybride können verschieden betrieben werden:</a:t>
            </a:r>
          </a:p>
          <a:p>
            <a:endParaRPr lang="de-DE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Entweder ebenfalls mit einem Parallel-Hybrid-System bei dem ein stärker Starter-Generator  und eine größere und leistungsstärkere Batterie verbaut wird.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584" y="1893025"/>
            <a:ext cx="849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u="sng" dirty="0" smtClean="0"/>
              <a:t> Oder </a:t>
            </a:r>
            <a:r>
              <a:rPr lang="de-DE" u="sng" dirty="0"/>
              <a:t>mit </a:t>
            </a:r>
            <a:r>
              <a:rPr lang="de-DE" u="sng" dirty="0" smtClean="0"/>
              <a:t>einem Seriellen-Hybrid-System</a:t>
            </a:r>
            <a:r>
              <a:rPr lang="de-DE" u="sng" dirty="0"/>
              <a:t>: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584" y="4741407"/>
            <a:ext cx="9108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Verbrennungsmotor nicht mechanisch mit Antrieb verbunden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Mechanische </a:t>
            </a:r>
            <a:r>
              <a:rPr lang="de-DE" dirty="0"/>
              <a:t>Energie wird </a:t>
            </a:r>
            <a:r>
              <a:rPr lang="de-DE" dirty="0" smtClean="0"/>
              <a:t>durch den Generator in </a:t>
            </a:r>
            <a:r>
              <a:rPr lang="de-DE" dirty="0"/>
              <a:t>elektrische Energie </a:t>
            </a:r>
            <a:r>
              <a:rPr lang="de-DE" dirty="0" smtClean="0"/>
              <a:t>umgewandelt und an den E-Motor </a:t>
            </a:r>
            <a:r>
              <a:rPr lang="de-DE" dirty="0"/>
              <a:t>weitergegeben wo sie wieder in mechanische </a:t>
            </a:r>
            <a:r>
              <a:rPr lang="de-DE" dirty="0" smtClean="0"/>
              <a:t>Energie umgewandelt </a:t>
            </a:r>
            <a:r>
              <a:rPr lang="de-DE" dirty="0"/>
              <a:t>wird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Überschüssige </a:t>
            </a:r>
            <a:r>
              <a:rPr lang="de-DE" dirty="0"/>
              <a:t>Energie </a:t>
            </a:r>
            <a:r>
              <a:rPr lang="de-DE" dirty="0" smtClean="0"/>
              <a:t>wird in der Hochleistungsbatterie gespeichert und bei bedarf an </a:t>
            </a:r>
            <a:r>
              <a:rPr lang="de-DE" dirty="0"/>
              <a:t>den E-Motor </a:t>
            </a:r>
            <a:r>
              <a:rPr lang="de-DE" dirty="0" smtClean="0"/>
              <a:t>abgegeben 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5" y="2187574"/>
            <a:ext cx="562133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5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H="1">
            <a:off x="4638890" y="4427563"/>
            <a:ext cx="4248472" cy="936104"/>
          </a:xfrm>
        </p:spPr>
        <p:txBody>
          <a:bodyPr>
            <a:normAutofit fontScale="9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075296" y="2420888"/>
            <a:ext cx="19253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1.Verbrennungsmotor</a:t>
            </a:r>
          </a:p>
          <a:p>
            <a:r>
              <a:rPr lang="de-DE" sz="1400" dirty="0" smtClean="0"/>
              <a:t>2.Power-Split-Getriebe</a:t>
            </a:r>
          </a:p>
          <a:p>
            <a:r>
              <a:rPr lang="de-DE" sz="1400" dirty="0" smtClean="0"/>
              <a:t>3.Tank</a:t>
            </a:r>
          </a:p>
          <a:p>
            <a:r>
              <a:rPr lang="de-DE" sz="1400" dirty="0" smtClean="0"/>
              <a:t>4.Differential</a:t>
            </a:r>
          </a:p>
          <a:p>
            <a:r>
              <a:rPr lang="de-DE" sz="1400" dirty="0" smtClean="0"/>
              <a:t>5.Motor-Generator 1</a:t>
            </a:r>
          </a:p>
          <a:p>
            <a:r>
              <a:rPr lang="de-DE" sz="1400" dirty="0" smtClean="0"/>
              <a:t>6.Motor-Generator 2</a:t>
            </a:r>
          </a:p>
          <a:p>
            <a:r>
              <a:rPr lang="de-DE" sz="1400" dirty="0" smtClean="0"/>
              <a:t>7.Leistungselektronik</a:t>
            </a:r>
          </a:p>
          <a:p>
            <a:r>
              <a:rPr lang="de-DE" sz="1400" dirty="0" smtClean="0"/>
              <a:t>8.Hochleistungsbatterie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470394" y="122132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2" y="1700808"/>
            <a:ext cx="5840413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36004" y="4243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Eine weitere Variante für den Voll-Hybrid ist das Leistungsverzweigte- oder auch Powersplit genannte Hybrid-System </a:t>
            </a:r>
            <a:endParaRPr lang="de-DE" sz="2400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54434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Bei diesem System werden das Parallele- und das Serielle-Hybrid-System zu einem System zusammen gefügt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1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Powersplit-Hybrid am Beispiel des Toyota </a:t>
            </a:r>
            <a:r>
              <a:rPr lang="de-DE" dirty="0" err="1" smtClean="0"/>
              <a:t>Prius</a:t>
            </a:r>
            <a:r>
              <a:rPr lang="de-DE" dirty="0" smtClean="0"/>
              <a:t> II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628165" cy="4550490"/>
          </a:xfrm>
        </p:spPr>
      </p:pic>
    </p:spTree>
    <p:extLst>
      <p:ext uri="{BB962C8B-B14F-4D97-AF65-F5344CB8AC3E}">
        <p14:creationId xmlns:p14="http://schemas.microsoft.com/office/powerpoint/2010/main" val="512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>
            <a:normAutofit/>
          </a:bodyPr>
          <a:lstStyle/>
          <a:p>
            <a:r>
              <a:rPr lang="de-DE" sz="3600" dirty="0" smtClean="0"/>
              <a:t>Komponenten des Powersplitt-Hybridantriebes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036050" cy="61658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600" u="sng" dirty="0" smtClean="0"/>
              <a:t>Verbrennungsmotor </a:t>
            </a:r>
          </a:p>
          <a:p>
            <a:r>
              <a:rPr lang="de-DE" sz="1900" dirty="0" smtClean="0"/>
              <a:t>Ottomotor</a:t>
            </a:r>
          </a:p>
          <a:p>
            <a:pPr marL="0" indent="0">
              <a:buNone/>
            </a:pPr>
            <a:r>
              <a:rPr lang="de-DE" sz="1900" dirty="0"/>
              <a:t>       4-Zylinder Reihenmotor mit </a:t>
            </a:r>
            <a:r>
              <a:rPr lang="de-DE" sz="1900" dirty="0" smtClean="0"/>
              <a:t>1500ccm Hubraum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       Max</a:t>
            </a:r>
            <a:r>
              <a:rPr lang="de-DE" sz="1900" dirty="0"/>
              <a:t>. L</a:t>
            </a:r>
            <a:r>
              <a:rPr lang="de-DE" sz="1900" dirty="0" smtClean="0"/>
              <a:t>eistung</a:t>
            </a:r>
            <a:r>
              <a:rPr lang="de-DE" sz="1900" dirty="0"/>
              <a:t>: 53kW </a:t>
            </a:r>
            <a:r>
              <a:rPr lang="de-DE" sz="1900" dirty="0" smtClean="0"/>
              <a:t>bei </a:t>
            </a:r>
            <a:r>
              <a:rPr lang="de-DE" sz="1900" dirty="0"/>
              <a:t>4500 </a:t>
            </a:r>
            <a:r>
              <a:rPr lang="de-DE" sz="1900" dirty="0" smtClean="0"/>
              <a:t>U/min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       Max</a:t>
            </a:r>
            <a:r>
              <a:rPr lang="de-DE" sz="1900" dirty="0"/>
              <a:t>. Drehmoment 115Nm </a:t>
            </a:r>
            <a:r>
              <a:rPr lang="de-DE" sz="1900" dirty="0" smtClean="0"/>
              <a:t>bei </a:t>
            </a:r>
            <a:r>
              <a:rPr lang="de-DE" sz="1900" dirty="0"/>
              <a:t>4200 </a:t>
            </a:r>
            <a:r>
              <a:rPr lang="de-DE" sz="1900" dirty="0" smtClean="0"/>
              <a:t>U/min</a:t>
            </a:r>
            <a:endParaRPr lang="de-DE" sz="1900" dirty="0"/>
          </a:p>
          <a:p>
            <a:endParaRPr lang="de-DE" sz="19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      </a:t>
            </a:r>
            <a:r>
              <a:rPr lang="de-DE" sz="1900" u="sng" dirty="0" smtClean="0"/>
              <a:t>Aus technischer Sicht sind nur wenige </a:t>
            </a:r>
            <a:r>
              <a:rPr lang="de-DE" sz="1900" u="sng" dirty="0"/>
              <a:t>Ä</a:t>
            </a:r>
            <a:r>
              <a:rPr lang="de-DE" sz="1900" u="sng" dirty="0" smtClean="0"/>
              <a:t>nderungen nötig:</a:t>
            </a:r>
          </a:p>
          <a:p>
            <a:pPr marL="0" indent="0">
              <a:buNone/>
            </a:pPr>
            <a:endParaRPr lang="de-DE" sz="1900" dirty="0" smtClean="0"/>
          </a:p>
          <a:p>
            <a:r>
              <a:rPr lang="de-DE" sz="1900" dirty="0" smtClean="0"/>
              <a:t>Motorhalterungen müssen aufgrund </a:t>
            </a:r>
            <a:r>
              <a:rPr lang="de-DE" sz="1900" dirty="0"/>
              <a:t>von </a:t>
            </a:r>
            <a:r>
              <a:rPr lang="de-DE" sz="1900" dirty="0" smtClean="0"/>
              <a:t>anderem</a:t>
            </a:r>
          </a:p>
          <a:p>
            <a:pPr marL="0" indent="0">
              <a:buNone/>
            </a:pPr>
            <a:r>
              <a:rPr lang="de-DE" sz="1900" dirty="0"/>
              <a:t> </a:t>
            </a:r>
            <a:r>
              <a:rPr lang="de-DE" sz="1900" dirty="0" smtClean="0"/>
              <a:t>      Schwingungsverhalten </a:t>
            </a:r>
            <a:r>
              <a:rPr lang="de-DE" sz="1900" dirty="0"/>
              <a:t>verändert werden</a:t>
            </a:r>
          </a:p>
          <a:p>
            <a:pPr marL="0" indent="0">
              <a:buNone/>
            </a:pPr>
            <a:r>
              <a:rPr lang="de-DE" sz="1900" dirty="0" smtClean="0"/>
              <a:t> </a:t>
            </a:r>
          </a:p>
          <a:p>
            <a:r>
              <a:rPr lang="de-DE" sz="1900" dirty="0" smtClean="0"/>
              <a:t>Änderung des </a:t>
            </a:r>
            <a:r>
              <a:rPr lang="de-DE" sz="1900" dirty="0" err="1" smtClean="0"/>
              <a:t>Motormanagment</a:t>
            </a:r>
            <a:endParaRPr lang="de-DE" sz="1900" dirty="0" smtClean="0"/>
          </a:p>
          <a:p>
            <a:endParaRPr lang="de-DE" sz="1900" dirty="0" smtClean="0"/>
          </a:p>
          <a:p>
            <a:r>
              <a:rPr lang="de-DE" sz="1900" dirty="0" smtClean="0"/>
              <a:t>Wasserpumpe, Klimaanlage, Servolenkung usw. werden nicht mehr </a:t>
            </a:r>
          </a:p>
          <a:p>
            <a:pPr marL="0" indent="0">
              <a:buNone/>
            </a:pPr>
            <a:r>
              <a:rPr lang="de-DE" sz="1900" dirty="0" smtClean="0"/>
              <a:t>       mechanisch </a:t>
            </a:r>
            <a:r>
              <a:rPr lang="de-DE" sz="1900" dirty="0"/>
              <a:t>sondern elektrisch angetrieben.</a:t>
            </a:r>
          </a:p>
          <a:p>
            <a:endParaRPr lang="de-DE" sz="1900" dirty="0" smtClean="0"/>
          </a:p>
          <a:p>
            <a:r>
              <a:rPr lang="de-DE" sz="1900" dirty="0" smtClean="0"/>
              <a:t>Starter und Generator </a:t>
            </a:r>
            <a:r>
              <a:rPr lang="de-DE" sz="1900" dirty="0"/>
              <a:t>fallen weg da sie nicht mehr </a:t>
            </a:r>
          </a:p>
          <a:p>
            <a:pPr marL="0" indent="0">
              <a:buNone/>
            </a:pPr>
            <a:r>
              <a:rPr lang="de-DE" sz="1900" dirty="0"/>
              <a:t>      </a:t>
            </a:r>
            <a:r>
              <a:rPr lang="de-DE" sz="1900" dirty="0" smtClean="0"/>
              <a:t> benötigt </a:t>
            </a:r>
            <a:r>
              <a:rPr lang="de-DE" sz="1900" dirty="0"/>
              <a:t>werden </a:t>
            </a:r>
          </a:p>
          <a:p>
            <a:pPr marL="0" indent="0">
              <a:buNone/>
            </a:pPr>
            <a:endParaRPr lang="de-DE" sz="1900" dirty="0" smtClean="0"/>
          </a:p>
          <a:p>
            <a:r>
              <a:rPr lang="de-DE" sz="1900" dirty="0" smtClean="0"/>
              <a:t>Motor fällt bei identischer Leistung kleiner aus (Downsizing)</a:t>
            </a:r>
          </a:p>
          <a:p>
            <a:pPr marL="0" indent="0">
              <a:buNone/>
            </a:pPr>
            <a:endParaRPr lang="de-DE" sz="1900" dirty="0"/>
          </a:p>
          <a:p>
            <a:endParaRPr lang="de-DE" sz="19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39" y="1076453"/>
            <a:ext cx="2445961" cy="53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991"/>
          </a:xfrm>
        </p:spPr>
        <p:txBody>
          <a:bodyPr>
            <a:noAutofit/>
          </a:bodyPr>
          <a:lstStyle/>
          <a:p>
            <a:r>
              <a:rPr lang="de-DE" sz="3600" dirty="0"/>
              <a:t>Komponenten des </a:t>
            </a:r>
            <a:r>
              <a:rPr lang="de-DE" sz="3600" dirty="0" smtClean="0"/>
              <a:t>Powersplit-Hybridantriebes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u="sng" dirty="0" smtClean="0"/>
              <a:t>Motor-Generator (MG)</a:t>
            </a:r>
            <a:endParaRPr lang="de-DE" sz="2400" u="sng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35585" y="1124744"/>
            <a:ext cx="9035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Es sind zwei Motor-Generatoren verbaut  (MG1 und MG2)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Sie </a:t>
            </a:r>
            <a:r>
              <a:rPr lang="de-DE" dirty="0"/>
              <a:t>besitzen Dauermagnete aus </a:t>
            </a:r>
            <a:r>
              <a:rPr lang="de-DE" dirty="0" err="1" smtClean="0"/>
              <a:t>Neodymium</a:t>
            </a:r>
            <a:r>
              <a:rPr lang="de-DE" dirty="0" smtClean="0"/>
              <a:t> </a:t>
            </a:r>
            <a:r>
              <a:rPr lang="de-DE" dirty="0"/>
              <a:t>im Rotor. </a:t>
            </a:r>
            <a:endParaRPr lang="de-DE" dirty="0" smtClean="0"/>
          </a:p>
          <a:p>
            <a:r>
              <a:rPr lang="de-DE" dirty="0" smtClean="0"/>
              <a:t>     Durch dieses extrem magnetische Metall </a:t>
            </a:r>
          </a:p>
          <a:p>
            <a:r>
              <a:rPr lang="de-DE" dirty="0"/>
              <a:t> </a:t>
            </a:r>
            <a:r>
              <a:rPr lang="de-DE" dirty="0" smtClean="0"/>
              <a:t>    kann das Volumen </a:t>
            </a:r>
            <a:r>
              <a:rPr lang="de-DE" dirty="0"/>
              <a:t>und </a:t>
            </a:r>
            <a:r>
              <a:rPr lang="de-DE" dirty="0" smtClean="0"/>
              <a:t>das Gewicht </a:t>
            </a:r>
            <a:r>
              <a:rPr lang="de-DE" dirty="0"/>
              <a:t>einer </a:t>
            </a:r>
            <a:r>
              <a:rPr lang="de-DE" dirty="0" smtClean="0"/>
              <a:t>    </a:t>
            </a:r>
          </a:p>
          <a:p>
            <a:r>
              <a:rPr lang="de-DE" dirty="0"/>
              <a:t> </a:t>
            </a:r>
            <a:r>
              <a:rPr lang="de-DE" dirty="0" smtClean="0"/>
              <a:t>    Kupferwicklung (wie bei E-Motoren üblich) </a:t>
            </a:r>
            <a:r>
              <a:rPr lang="de-DE" dirty="0"/>
              <a:t>gespart werden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MG1 </a:t>
            </a:r>
            <a:r>
              <a:rPr lang="de-DE" dirty="0" smtClean="0"/>
              <a:t>(Generator), dient zur </a:t>
            </a:r>
            <a:r>
              <a:rPr lang="de-DE" dirty="0"/>
              <a:t>Stromerzeugung, 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zum </a:t>
            </a:r>
            <a:r>
              <a:rPr lang="de-DE" dirty="0"/>
              <a:t>Anlassen </a:t>
            </a:r>
            <a:r>
              <a:rPr lang="de-DE" dirty="0" smtClean="0"/>
              <a:t>des  Benzinmotors </a:t>
            </a:r>
          </a:p>
          <a:p>
            <a:r>
              <a:rPr lang="de-DE" dirty="0"/>
              <a:t> </a:t>
            </a:r>
            <a:r>
              <a:rPr lang="de-DE" dirty="0" smtClean="0"/>
              <a:t>     und </a:t>
            </a:r>
            <a:r>
              <a:rPr lang="de-DE" dirty="0"/>
              <a:t>zur Steuerung des </a:t>
            </a:r>
            <a:r>
              <a:rPr lang="de-DE" dirty="0" smtClean="0"/>
              <a:t>PSD</a:t>
            </a:r>
          </a:p>
          <a:p>
            <a:r>
              <a:rPr lang="de-DE" dirty="0" smtClean="0"/>
              <a:t>      Leistung </a:t>
            </a:r>
            <a:r>
              <a:rPr lang="de-DE" dirty="0" smtClean="0"/>
              <a:t>36 kW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MG2 </a:t>
            </a:r>
            <a:r>
              <a:rPr lang="de-DE" dirty="0" smtClean="0"/>
              <a:t>(Elektromotor), dient </a:t>
            </a:r>
            <a:r>
              <a:rPr lang="de-DE" dirty="0"/>
              <a:t>zum Antrieb, </a:t>
            </a:r>
            <a:endParaRPr lang="de-DE" dirty="0" smtClean="0"/>
          </a:p>
          <a:p>
            <a:r>
              <a:rPr lang="de-DE" dirty="0" smtClean="0"/>
              <a:t>     aber </a:t>
            </a:r>
            <a:r>
              <a:rPr lang="de-DE" dirty="0"/>
              <a:t>auch zur Stromerzeugung z. B. beim </a:t>
            </a:r>
            <a:r>
              <a:rPr lang="de-DE" dirty="0" smtClean="0"/>
              <a:t>Bremsen </a:t>
            </a:r>
          </a:p>
          <a:p>
            <a:r>
              <a:rPr lang="de-DE" dirty="0"/>
              <a:t> </a:t>
            </a:r>
            <a:r>
              <a:rPr lang="de-DE" dirty="0" smtClean="0"/>
              <a:t>    oder Schubbetrieb </a:t>
            </a:r>
          </a:p>
          <a:p>
            <a:r>
              <a:rPr lang="de-DE" dirty="0"/>
              <a:t>     </a:t>
            </a:r>
            <a:r>
              <a:rPr lang="de-DE" dirty="0" smtClean="0"/>
              <a:t>Max</a:t>
            </a:r>
            <a:r>
              <a:rPr lang="de-DE" dirty="0"/>
              <a:t>. Leistung 50 </a:t>
            </a:r>
            <a:r>
              <a:rPr lang="de-DE" dirty="0" smtClean="0"/>
              <a:t>kW </a:t>
            </a:r>
          </a:p>
          <a:p>
            <a:r>
              <a:rPr lang="de-DE" dirty="0"/>
              <a:t> </a:t>
            </a:r>
            <a:r>
              <a:rPr lang="de-DE" dirty="0" smtClean="0"/>
              <a:t>    Max. Drehmoment </a:t>
            </a:r>
            <a:r>
              <a:rPr lang="de-DE" dirty="0"/>
              <a:t>400 </a:t>
            </a:r>
            <a:r>
              <a:rPr lang="de-DE" dirty="0" err="1"/>
              <a:t>Nm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     Max. Drehzahl </a:t>
            </a:r>
            <a:r>
              <a:rPr lang="de-DE" dirty="0"/>
              <a:t>6400 </a:t>
            </a:r>
            <a:r>
              <a:rPr lang="de-DE" dirty="0" err="1"/>
              <a:t>U/Min</a:t>
            </a:r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  <a:p>
            <a:pPr marL="742950" lvl="1" indent="-28575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9" y="2924944"/>
            <a:ext cx="3972138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804248" y="3284984"/>
            <a:ext cx="2088232" cy="2880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64088" y="3068960"/>
            <a:ext cx="1440160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761804" y="550794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MG1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41344" y="624866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MG2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27702" y="6618257"/>
            <a:ext cx="19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www.myprius.co.za/technical.htm</a:t>
            </a:r>
          </a:p>
        </p:txBody>
      </p:sp>
    </p:spTree>
    <p:extLst>
      <p:ext uri="{BB962C8B-B14F-4D97-AF65-F5344CB8AC3E}">
        <p14:creationId xmlns:p14="http://schemas.microsoft.com/office/powerpoint/2010/main" val="3673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de-DE" dirty="0"/>
              <a:t>Komponenten des Hybridantriebes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2373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sz="3100" u="sng" dirty="0" smtClean="0"/>
              <a:t>Energiespeicher</a:t>
            </a:r>
          </a:p>
          <a:p>
            <a:pPr marL="0" indent="0" algn="ctr">
              <a:buNone/>
            </a:pPr>
            <a:endParaRPr lang="de-DE" sz="2300" u="sng" dirty="0"/>
          </a:p>
          <a:p>
            <a:pPr marL="0" indent="0">
              <a:buNone/>
            </a:pPr>
            <a:r>
              <a:rPr lang="de-DE" sz="2300" dirty="0" smtClean="0"/>
              <a:t>Es sind zwei unterschiedliche Energiespeicher vorhanden (ein </a:t>
            </a:r>
            <a:r>
              <a:rPr lang="de-DE" sz="2300" dirty="0"/>
              <a:t>Kraftstofftank und ein elektrischer </a:t>
            </a:r>
            <a:r>
              <a:rPr lang="de-DE" sz="2300" dirty="0" smtClean="0"/>
              <a:t>Energiespeicher)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900" dirty="0"/>
              <a:t> </a:t>
            </a:r>
            <a:r>
              <a:rPr lang="de-DE" sz="1900" dirty="0" smtClean="0"/>
              <a:t>      </a:t>
            </a:r>
            <a:r>
              <a:rPr lang="de-DE" sz="2300" u="sng" dirty="0" smtClean="0"/>
              <a:t>Tank:</a:t>
            </a:r>
          </a:p>
          <a:p>
            <a:r>
              <a:rPr lang="de-DE" sz="2300" dirty="0" smtClean="0"/>
              <a:t>Chemische Energie Speichern </a:t>
            </a:r>
          </a:p>
          <a:p>
            <a:endParaRPr lang="de-DE" sz="2300" dirty="0"/>
          </a:p>
          <a:p>
            <a:r>
              <a:rPr lang="de-DE" sz="2300" dirty="0" smtClean="0"/>
              <a:t>Speisung des Verbrennungs-</a:t>
            </a:r>
          </a:p>
          <a:p>
            <a:pPr marL="0" indent="0">
              <a:buNone/>
            </a:pPr>
            <a:r>
              <a:rPr lang="de-DE" sz="2300" dirty="0"/>
              <a:t> </a:t>
            </a:r>
            <a:r>
              <a:rPr lang="de-DE" sz="2300" dirty="0" smtClean="0"/>
              <a:t>      </a:t>
            </a:r>
            <a:r>
              <a:rPr lang="de-DE" sz="2300" dirty="0" err="1" smtClean="0"/>
              <a:t>motors</a:t>
            </a:r>
            <a:endParaRPr lang="de-DE" sz="2300" dirty="0" smtClean="0"/>
          </a:p>
          <a:p>
            <a:endParaRPr lang="de-DE" sz="2300" dirty="0" smtClean="0"/>
          </a:p>
          <a:p>
            <a:pPr marL="0" indent="0">
              <a:buNone/>
            </a:pPr>
            <a:r>
              <a:rPr lang="de-DE" sz="2300" dirty="0" smtClean="0"/>
              <a:t> </a:t>
            </a:r>
          </a:p>
          <a:p>
            <a:pPr marL="0" indent="0">
              <a:buNone/>
            </a:pPr>
            <a:r>
              <a:rPr lang="de-DE" sz="2300" dirty="0" smtClean="0"/>
              <a:t>       </a:t>
            </a:r>
            <a:r>
              <a:rPr lang="de-DE" sz="2300" u="sng" dirty="0" smtClean="0"/>
              <a:t>Batterie:</a:t>
            </a:r>
            <a:endParaRPr lang="de-DE" sz="2300" u="sng" dirty="0"/>
          </a:p>
          <a:p>
            <a:r>
              <a:rPr lang="de-DE" sz="2300" dirty="0" smtClean="0"/>
              <a:t>Speichern </a:t>
            </a:r>
            <a:r>
              <a:rPr lang="de-DE" sz="2300" dirty="0"/>
              <a:t>der Energie, </a:t>
            </a:r>
            <a:endParaRPr lang="de-DE" sz="2300" dirty="0" smtClean="0"/>
          </a:p>
          <a:p>
            <a:pPr marL="0" indent="0">
              <a:buNone/>
            </a:pPr>
            <a:r>
              <a:rPr lang="de-DE" sz="2300" dirty="0"/>
              <a:t> </a:t>
            </a:r>
            <a:r>
              <a:rPr lang="de-DE" sz="2300" dirty="0" smtClean="0"/>
              <a:t>      die </a:t>
            </a:r>
            <a:r>
              <a:rPr lang="de-DE" sz="2300" dirty="0"/>
              <a:t>bei der </a:t>
            </a:r>
            <a:r>
              <a:rPr lang="de-DE" sz="2300" dirty="0" err="1" smtClean="0"/>
              <a:t>Rekuperation</a:t>
            </a:r>
            <a:r>
              <a:rPr lang="de-DE" sz="2300" dirty="0" smtClean="0"/>
              <a:t> </a:t>
            </a:r>
          </a:p>
          <a:p>
            <a:pPr marL="0" indent="0">
              <a:buNone/>
            </a:pPr>
            <a:r>
              <a:rPr lang="de-DE" sz="2300" dirty="0"/>
              <a:t> </a:t>
            </a:r>
            <a:r>
              <a:rPr lang="de-DE" sz="2300" dirty="0" smtClean="0"/>
              <a:t>      (Brems- und Schiebebetrieb) </a:t>
            </a:r>
          </a:p>
          <a:p>
            <a:pPr marL="0" indent="0">
              <a:buNone/>
            </a:pPr>
            <a:r>
              <a:rPr lang="de-DE" sz="2300" dirty="0"/>
              <a:t> </a:t>
            </a:r>
            <a:r>
              <a:rPr lang="de-DE" sz="2300" dirty="0" smtClean="0"/>
              <a:t>      entsteht </a:t>
            </a:r>
          </a:p>
          <a:p>
            <a:pPr marL="0" indent="0">
              <a:buNone/>
            </a:pPr>
            <a:endParaRPr lang="de-DE" sz="2300" dirty="0" smtClean="0"/>
          </a:p>
          <a:p>
            <a:r>
              <a:rPr lang="de-DE" sz="2300" dirty="0" smtClean="0"/>
              <a:t>Speichern </a:t>
            </a:r>
            <a:r>
              <a:rPr lang="de-DE" sz="2300" dirty="0"/>
              <a:t>der </a:t>
            </a:r>
            <a:r>
              <a:rPr lang="de-DE" sz="2300" dirty="0" smtClean="0"/>
              <a:t>Überschüssigen </a:t>
            </a:r>
          </a:p>
          <a:p>
            <a:pPr marL="0" indent="0">
              <a:buNone/>
            </a:pPr>
            <a:r>
              <a:rPr lang="de-DE" sz="2300" dirty="0" smtClean="0"/>
              <a:t>       Energie </a:t>
            </a:r>
            <a:r>
              <a:rPr lang="de-DE" sz="2300" dirty="0"/>
              <a:t>des </a:t>
            </a:r>
            <a:endParaRPr lang="de-DE" sz="2300" dirty="0" smtClean="0"/>
          </a:p>
          <a:p>
            <a:pPr marL="0" indent="0">
              <a:buNone/>
            </a:pPr>
            <a:r>
              <a:rPr lang="de-DE" sz="2300" dirty="0"/>
              <a:t> </a:t>
            </a:r>
            <a:r>
              <a:rPr lang="de-DE" sz="2300" dirty="0" smtClean="0"/>
              <a:t>      Verbrennungsmotors </a:t>
            </a:r>
            <a:endParaRPr lang="de-DE" sz="2300" dirty="0"/>
          </a:p>
          <a:p>
            <a:pPr marL="0" indent="0">
              <a:buNone/>
            </a:pPr>
            <a:endParaRPr lang="de-DE" sz="2300" dirty="0"/>
          </a:p>
          <a:p>
            <a:r>
              <a:rPr lang="de-DE" sz="2300" dirty="0" smtClean="0"/>
              <a:t>Speisung des E-Motors  </a:t>
            </a:r>
          </a:p>
        </p:txBody>
      </p:sp>
      <p:sp>
        <p:nvSpPr>
          <p:cNvPr id="6" name="Rechteck 5"/>
          <p:cNvSpPr/>
          <p:nvPr/>
        </p:nvSpPr>
        <p:spPr>
          <a:xfrm>
            <a:off x="3633300" y="6580517"/>
            <a:ext cx="56010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000" dirty="0">
                <a:solidFill>
                  <a:prstClr val="black"/>
                </a:solidFill>
              </a:rPr>
              <a:t>http://</a:t>
            </a:r>
            <a:r>
              <a:rPr lang="de-DE" sz="1000" dirty="0" smtClean="0">
                <a:solidFill>
                  <a:prstClr val="black"/>
                </a:solidFill>
              </a:rPr>
              <a:t>www.automotiveaddicts.com/wp-content/uploads/2009/03/porsche-cayenne-s-hybridbattery.jpg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230479" y="1754819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9" y="3447952"/>
            <a:ext cx="603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9" y="2756798"/>
            <a:ext cx="5488285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>
            <a:normAutofit/>
          </a:bodyPr>
          <a:lstStyle/>
          <a:p>
            <a:r>
              <a:rPr lang="de-DE" dirty="0" smtClean="0"/>
              <a:t>Die Nickel-Metallhydrid </a:t>
            </a:r>
            <a:r>
              <a:rPr lang="de-DE" dirty="0"/>
              <a:t>Batterie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550547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Die </a:t>
            </a:r>
            <a:r>
              <a:rPr lang="de-DE" sz="1800" dirty="0" err="1" smtClean="0"/>
              <a:t>Ni</a:t>
            </a:r>
            <a:r>
              <a:rPr lang="de-DE" sz="1800" dirty="0" smtClean="0"/>
              <a:t>-MH Batterie besteht aus 28 Modulen mit jeweils 6 </a:t>
            </a:r>
            <a:r>
              <a:rPr lang="de-DE" sz="1800" dirty="0"/>
              <a:t>Zellen à 1.2 V = 7.2 </a:t>
            </a:r>
            <a:r>
              <a:rPr lang="de-DE" sz="1800" dirty="0" smtClean="0"/>
              <a:t>V </a:t>
            </a:r>
          </a:p>
          <a:p>
            <a:pPr marL="0" indent="0">
              <a:buNone/>
            </a:pPr>
            <a:r>
              <a:rPr lang="de-DE" sz="1800" dirty="0" smtClean="0"/>
              <a:t>      ergibt </a:t>
            </a:r>
            <a:r>
              <a:rPr lang="de-DE" sz="1800" dirty="0"/>
              <a:t>201,6 V. </a:t>
            </a:r>
            <a:endParaRPr lang="de-DE" sz="1800" dirty="0" smtClean="0"/>
          </a:p>
          <a:p>
            <a:r>
              <a:rPr lang="de-DE" sz="1800" dirty="0" smtClean="0"/>
              <a:t>Der </a:t>
            </a:r>
            <a:r>
              <a:rPr lang="de-DE" sz="1800" dirty="0"/>
              <a:t>maximale Energiegehalt der Hybrid-Batterie beim </a:t>
            </a:r>
            <a:r>
              <a:rPr lang="de-DE" sz="1800" dirty="0" err="1"/>
              <a:t>Prius</a:t>
            </a:r>
            <a:r>
              <a:rPr lang="de-DE" sz="1800" dirty="0"/>
              <a:t> II ist 1,3 </a:t>
            </a:r>
            <a:r>
              <a:rPr lang="de-DE" sz="1800" dirty="0" smtClean="0"/>
              <a:t>kWh </a:t>
            </a:r>
          </a:p>
          <a:p>
            <a:r>
              <a:rPr lang="de-DE" sz="1800" dirty="0" smtClean="0"/>
              <a:t>Das </a:t>
            </a:r>
            <a:r>
              <a:rPr lang="de-DE" sz="1800" dirty="0"/>
              <a:t>Gewicht beträgt 39 </a:t>
            </a:r>
            <a:r>
              <a:rPr lang="de-DE" sz="1800" dirty="0" smtClean="0"/>
              <a:t>kg</a:t>
            </a:r>
          </a:p>
          <a:p>
            <a:r>
              <a:rPr lang="de-DE" sz="1800" dirty="0" smtClean="0"/>
              <a:t>Leistungsdichte 90 </a:t>
            </a:r>
            <a:r>
              <a:rPr lang="de-DE" sz="1800" dirty="0" err="1" smtClean="0"/>
              <a:t>Wh</a:t>
            </a:r>
            <a:r>
              <a:rPr lang="de-DE" sz="1800" dirty="0" smtClean="0"/>
              <a:t>/kg</a:t>
            </a:r>
          </a:p>
          <a:p>
            <a:r>
              <a:rPr lang="de-DE" sz="1800" smtClean="0"/>
              <a:t>Kapazität 6,5 Ah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9" t="-5768" r="-1" b="19656"/>
          <a:stretch/>
        </p:blipFill>
        <p:spPr>
          <a:xfrm>
            <a:off x="1246596" y="2943216"/>
            <a:ext cx="6284359" cy="36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4" y="-243408"/>
            <a:ext cx="8229600" cy="1080120"/>
          </a:xfrm>
        </p:spPr>
        <p:txBody>
          <a:bodyPr/>
          <a:lstStyle/>
          <a:p>
            <a:r>
              <a:rPr lang="de-DE" dirty="0"/>
              <a:t>Komponenten des Hybridantriebes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u="sng" dirty="0" smtClean="0"/>
              <a:t>Getriebe</a:t>
            </a:r>
          </a:p>
          <a:p>
            <a:endParaRPr lang="de-DE" sz="1800" dirty="0"/>
          </a:p>
          <a:p>
            <a:r>
              <a:rPr lang="de-DE" sz="1800" dirty="0" smtClean="0"/>
              <a:t>Das </a:t>
            </a:r>
            <a:r>
              <a:rPr lang="de-DE" sz="1800" dirty="0" err="1"/>
              <a:t>Plantetengetriebe</a:t>
            </a:r>
            <a:r>
              <a:rPr lang="de-DE" sz="1800" dirty="0"/>
              <a:t> verteilt die vom Verbrennungsmotor erzeugte Energie </a:t>
            </a:r>
            <a:r>
              <a:rPr lang="de-DE" sz="1800" dirty="0" smtClean="0"/>
              <a:t>auf die Räder </a:t>
            </a:r>
            <a:r>
              <a:rPr lang="de-DE" sz="1800" dirty="0"/>
              <a:t>und </a:t>
            </a:r>
            <a:r>
              <a:rPr lang="de-DE" sz="1800" dirty="0" smtClean="0"/>
              <a:t>den </a:t>
            </a:r>
            <a:r>
              <a:rPr lang="de-DE" sz="1800" dirty="0"/>
              <a:t>Generator. </a:t>
            </a:r>
            <a:endParaRPr lang="de-DE" sz="1800" dirty="0" smtClean="0"/>
          </a:p>
          <a:p>
            <a:r>
              <a:rPr lang="de-DE" sz="1800" dirty="0" smtClean="0"/>
              <a:t>Der </a:t>
            </a:r>
            <a:r>
              <a:rPr lang="de-DE" sz="1800" dirty="0"/>
              <a:t>Verbrennungsmotor </a:t>
            </a:r>
            <a:r>
              <a:rPr lang="de-DE" sz="1800" dirty="0" smtClean="0"/>
              <a:t>ist </a:t>
            </a:r>
            <a:r>
              <a:rPr lang="de-DE" sz="1800" dirty="0"/>
              <a:t>mit dem </a:t>
            </a:r>
            <a:r>
              <a:rPr lang="de-DE" sz="1800" dirty="0" smtClean="0"/>
              <a:t>Planetenträger </a:t>
            </a:r>
            <a:r>
              <a:rPr lang="de-DE" sz="1800" dirty="0"/>
              <a:t>verbunden,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der </a:t>
            </a:r>
            <a:r>
              <a:rPr lang="de-DE" sz="1800" dirty="0"/>
              <a:t>Generator mit dem </a:t>
            </a:r>
            <a:r>
              <a:rPr lang="de-DE" sz="1800" dirty="0" smtClean="0"/>
              <a:t>Sonnenrad, 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      der </a:t>
            </a:r>
            <a:r>
              <a:rPr lang="de-DE" sz="1800" dirty="0"/>
              <a:t>Elektromotor </a:t>
            </a:r>
            <a:r>
              <a:rPr lang="de-DE" sz="1800" dirty="0" smtClean="0"/>
              <a:t>und </a:t>
            </a:r>
            <a:r>
              <a:rPr lang="de-DE" sz="1800" dirty="0"/>
              <a:t>die Verbindung zur Vorderachse </a:t>
            </a:r>
            <a:r>
              <a:rPr lang="de-DE" sz="1800" dirty="0" smtClean="0"/>
              <a:t>sind mit dem </a:t>
            </a:r>
            <a:r>
              <a:rPr lang="de-DE" sz="1800" dirty="0" err="1" smtClean="0"/>
              <a:t>Hohlrad</a:t>
            </a:r>
            <a:r>
              <a:rPr lang="de-DE" sz="1800" dirty="0" smtClean="0"/>
              <a:t> verbunden.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Dies </a:t>
            </a:r>
            <a:r>
              <a:rPr lang="de-DE" sz="1800" dirty="0"/>
              <a:t>ermöglicht eine Stufenlose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Regulierung </a:t>
            </a:r>
            <a:r>
              <a:rPr lang="de-DE" sz="1800" dirty="0"/>
              <a:t>von Motor- und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Generatordrehzahl </a:t>
            </a:r>
            <a:r>
              <a:rPr lang="de-DE" sz="1800" dirty="0"/>
              <a:t>und ein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ruckfreies </a:t>
            </a:r>
            <a:r>
              <a:rPr lang="de-DE" sz="1800" dirty="0"/>
              <a:t>Beschleunigen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0486"/>
            <a:ext cx="5250067" cy="40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de-DE" dirty="0"/>
              <a:t>Komponenten des Hybridantriebes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2000" u="sng" dirty="0" smtClean="0"/>
              <a:t>Leistungselektronik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1800" dirty="0" smtClean="0"/>
              <a:t>Die Leistungselektronik oder auch Power 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smtClean="0"/>
              <a:t>Unit hat die Aufgabe die verschiedenen benötigten Spannungen umzuwandeln </a:t>
            </a: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/>
              <a:t>D</a:t>
            </a:r>
            <a:r>
              <a:rPr lang="de-DE" sz="1800" dirty="0" smtClean="0"/>
              <a:t>er </a:t>
            </a:r>
            <a:r>
              <a:rPr lang="de-DE" sz="1800" dirty="0"/>
              <a:t>Generator und der Elektromotor </a:t>
            </a:r>
            <a:r>
              <a:rPr lang="de-DE" sz="1800" dirty="0" smtClean="0"/>
              <a:t>arbeiten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mit </a:t>
            </a:r>
            <a:r>
              <a:rPr lang="de-DE" sz="1800" dirty="0"/>
              <a:t>500V </a:t>
            </a:r>
            <a:r>
              <a:rPr lang="de-DE" sz="1800" dirty="0" err="1"/>
              <a:t>Dreiphasenwechselspanung</a:t>
            </a:r>
            <a:r>
              <a:rPr lang="de-DE" sz="1800" dirty="0" smtClean="0"/>
              <a:t>,.</a:t>
            </a:r>
          </a:p>
          <a:p>
            <a:r>
              <a:rPr lang="de-DE" sz="1800" dirty="0" smtClean="0"/>
              <a:t>die </a:t>
            </a:r>
            <a:r>
              <a:rPr lang="de-DE" sz="1800" dirty="0"/>
              <a:t>Batterie mit 202V </a:t>
            </a:r>
            <a:r>
              <a:rPr lang="de-DE" sz="1800" dirty="0" smtClean="0"/>
              <a:t>Gleichspannung. </a:t>
            </a:r>
          </a:p>
          <a:p>
            <a:r>
              <a:rPr lang="de-DE" sz="1800" dirty="0" smtClean="0"/>
              <a:t>das </a:t>
            </a:r>
            <a:r>
              <a:rPr lang="de-DE" sz="1800" dirty="0" err="1"/>
              <a:t>Bordnetz</a:t>
            </a:r>
            <a:r>
              <a:rPr lang="de-DE" sz="1800" dirty="0"/>
              <a:t> mit 12V </a:t>
            </a:r>
            <a:r>
              <a:rPr lang="de-DE" sz="1800" dirty="0" smtClean="0"/>
              <a:t>Gleichspannung.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Dies ermöglicht die Leistungselektronik mit Hilfe von </a:t>
            </a:r>
          </a:p>
          <a:p>
            <a:pPr marL="0" indent="0">
              <a:buNone/>
            </a:pPr>
            <a:r>
              <a:rPr lang="de-DE" sz="1800" dirty="0" smtClean="0"/>
              <a:t>zwei AC/DC Invertern die den </a:t>
            </a:r>
            <a:r>
              <a:rPr lang="de-DE" sz="1800" dirty="0"/>
              <a:t>Energieaustausch zwischen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Elektromotor</a:t>
            </a:r>
            <a:r>
              <a:rPr lang="de-DE" sz="1800" dirty="0"/>
              <a:t>, Generator und </a:t>
            </a:r>
            <a:r>
              <a:rPr lang="de-DE" sz="1800" dirty="0" smtClean="0"/>
              <a:t>Batterie ermöglichen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Außerdem ist ein DC/DC Spannungswandler untergebracht , </a:t>
            </a:r>
          </a:p>
          <a:p>
            <a:pPr marL="0" indent="0">
              <a:buNone/>
            </a:pPr>
            <a:r>
              <a:rPr lang="de-DE" sz="1800" dirty="0" smtClean="0"/>
              <a:t>der </a:t>
            </a:r>
            <a:r>
              <a:rPr lang="de-DE" sz="1800" dirty="0"/>
              <a:t>die 12V </a:t>
            </a:r>
            <a:r>
              <a:rPr lang="de-DE" sz="1800" dirty="0" smtClean="0"/>
              <a:t>Gleichspannung </a:t>
            </a:r>
            <a:r>
              <a:rPr lang="de-DE" sz="1800" dirty="0"/>
              <a:t>für das </a:t>
            </a:r>
            <a:r>
              <a:rPr lang="de-DE" sz="1800" dirty="0" err="1"/>
              <a:t>Bordnetz</a:t>
            </a:r>
            <a:r>
              <a:rPr lang="de-DE" sz="1800" dirty="0"/>
              <a:t> bereit </a:t>
            </a:r>
            <a:r>
              <a:rPr lang="de-DE" sz="1800" dirty="0" smtClean="0"/>
              <a:t>stellt.</a:t>
            </a:r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499993" cy="23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79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DE" u="sng" dirty="0" smtClean="0"/>
              <a:t>Inhaltsverzeich</a:t>
            </a:r>
            <a:r>
              <a:rPr lang="de-DE" u="sng" dirty="0"/>
              <a:t>n</a:t>
            </a:r>
            <a:r>
              <a:rPr lang="de-DE" u="sng" dirty="0" smtClean="0"/>
              <a:t>is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692696"/>
            <a:ext cx="752432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u="sng" dirty="0" smtClean="0"/>
              <a:t>1. Hybrid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-Bedeutung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-Warum Hybridantrieb?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de-DE" sz="2000" u="sng" dirty="0" smtClean="0"/>
              <a:t>2.Überischt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-Welche Einstufungen gibt es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-Welche Bauarten gibt es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u="sng" dirty="0" smtClean="0"/>
              <a:t>3.Powersplit-Hybrid am Beispiel vom Toyota </a:t>
            </a:r>
            <a:r>
              <a:rPr lang="de-DE" sz="2000" u="sng" dirty="0" err="1" smtClean="0"/>
              <a:t>Prius</a:t>
            </a:r>
            <a:r>
              <a:rPr lang="de-DE" sz="2000" u="sng" dirty="0" smtClean="0"/>
              <a:t> II</a:t>
            </a:r>
          </a:p>
          <a:p>
            <a:pPr marL="0" indent="0">
              <a:buNone/>
            </a:pPr>
            <a:r>
              <a:rPr lang="de-DE" sz="2000" dirty="0" smtClean="0"/>
              <a:t>         -Bauteile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-Funktion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-Betriebsmodi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</a:t>
            </a:r>
            <a:r>
              <a:rPr lang="de-DE" sz="2000" u="sng" dirty="0" smtClean="0"/>
              <a:t>4.Wirtschaftlichkeit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-Wirkungsgrad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-Kostenbeispiel</a:t>
            </a:r>
          </a:p>
          <a:p>
            <a:pPr marL="0" indent="0">
              <a:buNone/>
            </a:pPr>
            <a:r>
              <a:rPr lang="de-DE" sz="2000" dirty="0" smtClean="0"/>
              <a:t>            </a:t>
            </a:r>
            <a:r>
              <a:rPr lang="de-DE" sz="2000" u="sng" dirty="0" smtClean="0"/>
              <a:t>5.Quellen</a:t>
            </a:r>
            <a:r>
              <a:rPr lang="de-DE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7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Komponenten des Hybridantriebes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u="sng" dirty="0" err="1" smtClean="0"/>
              <a:t>Energiemanagment</a:t>
            </a:r>
            <a:endParaRPr lang="de-DE" sz="2000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206084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at </a:t>
            </a:r>
            <a:r>
              <a:rPr lang="de-DE" dirty="0"/>
              <a:t>die Aufgabe, die zur Verfügung stehende Energie optimal für den Betrieb des Fahrzeuges zu nutzen und die Energieströme so zu steuern, dass alle </a:t>
            </a:r>
            <a:r>
              <a:rPr lang="de-DE" dirty="0" smtClean="0"/>
              <a:t>Funktionen </a:t>
            </a:r>
            <a:r>
              <a:rPr lang="de-DE" dirty="0"/>
              <a:t>sichergestellt werden </a:t>
            </a:r>
            <a:r>
              <a:rPr lang="de-DE" dirty="0" smtClean="0"/>
              <a:t>können.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Sorgt für Ausgleich </a:t>
            </a:r>
            <a:r>
              <a:rPr lang="de-DE" dirty="0"/>
              <a:t>zwischen erzeugter, 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gespeicherter </a:t>
            </a:r>
            <a:r>
              <a:rPr lang="de-DE" dirty="0"/>
              <a:t>und benötigter </a:t>
            </a:r>
            <a:r>
              <a:rPr lang="de-DE" dirty="0" smtClean="0"/>
              <a:t>Energie.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Verteilt die Energie auf die </a:t>
            </a:r>
          </a:p>
          <a:p>
            <a:r>
              <a:rPr lang="de-DE" dirty="0"/>
              <a:t> </a:t>
            </a:r>
            <a:r>
              <a:rPr lang="de-DE" dirty="0" smtClean="0"/>
              <a:t>     Verbraucher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Verhindert Über- und Unterspannung 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Sorgt dafür das die Batterie nicht </a:t>
            </a:r>
          </a:p>
          <a:p>
            <a:r>
              <a:rPr lang="de-DE" dirty="0"/>
              <a:t> </a:t>
            </a:r>
            <a:r>
              <a:rPr lang="de-DE" dirty="0" smtClean="0"/>
              <a:t>     tiefentladen und nicht überladen</a:t>
            </a:r>
          </a:p>
          <a:p>
            <a:r>
              <a:rPr lang="de-DE" dirty="0"/>
              <a:t> </a:t>
            </a:r>
            <a:r>
              <a:rPr lang="de-DE" dirty="0" smtClean="0"/>
              <a:t>     wird (40-80%)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06" y="3356992"/>
            <a:ext cx="4700194" cy="228155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52120" y="6453336"/>
            <a:ext cx="3300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http://www.hybrid-autos.info/Technik/Leistungselektronik/</a:t>
            </a:r>
          </a:p>
        </p:txBody>
      </p:sp>
    </p:spTree>
    <p:extLst>
      <p:ext uri="{BB962C8B-B14F-4D97-AF65-F5344CB8AC3E}">
        <p14:creationId xmlns:p14="http://schemas.microsoft.com/office/powerpoint/2010/main" val="30631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5274"/>
            <a:ext cx="8229600" cy="841986"/>
          </a:xfrm>
        </p:spPr>
        <p:txBody>
          <a:bodyPr>
            <a:normAutofit/>
          </a:bodyPr>
          <a:lstStyle/>
          <a:p>
            <a:r>
              <a:rPr lang="de-DE" u="sng" dirty="0" smtClean="0"/>
              <a:t>Betriebsmodi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7008" y="548680"/>
            <a:ext cx="82296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/>
              <a:t>     </a:t>
            </a:r>
            <a:endParaRPr lang="de-DE" sz="2600" dirty="0" smtClean="0"/>
          </a:p>
          <a:p>
            <a:pPr marL="0" indent="0">
              <a:buNone/>
            </a:pPr>
            <a:endParaRPr lang="de-DE" sz="2600" dirty="0" smtClean="0"/>
          </a:p>
          <a:p>
            <a:pPr marL="0" indent="0">
              <a:buNone/>
            </a:pPr>
            <a:r>
              <a:rPr lang="de-DE" sz="2400" u="sng" dirty="0" err="1" smtClean="0"/>
              <a:t>Stop</a:t>
            </a:r>
            <a:r>
              <a:rPr lang="de-DE" sz="2400" u="sng" dirty="0" smtClean="0"/>
              <a:t>-</a:t>
            </a:r>
            <a:r>
              <a:rPr lang="de-DE" sz="2400" u="sng" dirty="0" err="1" smtClean="0"/>
              <a:t>and</a:t>
            </a:r>
            <a:r>
              <a:rPr lang="de-DE" sz="2400" u="sng" dirty="0" smtClean="0"/>
              <a:t>-Go</a:t>
            </a:r>
            <a:r>
              <a:rPr lang="de-DE" sz="2400" u="sng" dirty="0"/>
              <a:t>:   </a:t>
            </a:r>
          </a:p>
          <a:p>
            <a:r>
              <a:rPr lang="de-DE" sz="1800" dirty="0" smtClean="0"/>
              <a:t>Bei </a:t>
            </a:r>
            <a:r>
              <a:rPr lang="de-DE" sz="1800" dirty="0"/>
              <a:t>verkehrsbedingten Stopps oder beim heranrollen (Stau oder rote   </a:t>
            </a:r>
          </a:p>
          <a:p>
            <a:pPr marL="0" indent="0">
              <a:buNone/>
            </a:pPr>
            <a:r>
              <a:rPr lang="de-DE" sz="1800" dirty="0"/>
              <a:t>     </a:t>
            </a:r>
            <a:r>
              <a:rPr lang="de-DE" sz="1800" dirty="0" smtClean="0"/>
              <a:t>  Ampeln</a:t>
            </a:r>
            <a:r>
              <a:rPr lang="de-DE" sz="1800" dirty="0"/>
              <a:t>), wird der Benzinmotor zur Energieeinsparung </a:t>
            </a:r>
            <a:r>
              <a:rPr lang="de-DE" sz="1800" dirty="0" smtClean="0"/>
              <a:t>   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automatisch abgestellt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r>
              <a:rPr lang="de-DE" sz="1800" dirty="0"/>
              <a:t>       </a:t>
            </a:r>
          </a:p>
          <a:p>
            <a:r>
              <a:rPr lang="de-DE" sz="1800" dirty="0" smtClean="0"/>
              <a:t>Zum Anfahren wird der Elektromotor verwendet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endParaRPr lang="de-DE" sz="2000" u="sng" dirty="0" smtClean="0"/>
          </a:p>
          <a:p>
            <a:endParaRPr lang="de-DE" sz="2000" u="sng" dirty="0"/>
          </a:p>
          <a:p>
            <a:endParaRPr lang="de-DE" sz="2000" u="sng" dirty="0" smtClean="0"/>
          </a:p>
          <a:p>
            <a:endParaRPr lang="de-DE" sz="2000" u="sng" dirty="0"/>
          </a:p>
          <a:p>
            <a:endParaRPr lang="de-DE" sz="2000" u="sng" dirty="0" smtClean="0"/>
          </a:p>
          <a:p>
            <a:endParaRPr lang="de-DE" sz="2000" u="sng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383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3042" y="3645024"/>
            <a:ext cx="8229600" cy="3212976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Fahrzeug </a:t>
            </a:r>
            <a:r>
              <a:rPr lang="de-DE" sz="2000" dirty="0"/>
              <a:t>wird ausschließlich vom E-Motor </a:t>
            </a:r>
            <a:r>
              <a:rPr lang="de-DE" sz="2000" dirty="0" smtClean="0"/>
              <a:t>angetrieben</a:t>
            </a:r>
          </a:p>
          <a:p>
            <a:endParaRPr lang="de-DE" sz="2000" dirty="0"/>
          </a:p>
          <a:p>
            <a:r>
              <a:rPr lang="de-DE" sz="2000" dirty="0" smtClean="0"/>
              <a:t>dadurch </a:t>
            </a:r>
            <a:r>
              <a:rPr lang="de-DE" sz="2000" dirty="0"/>
              <a:t>kann das Fahrzeug emissionslos, ohne Kraftstoff zu verbrauchen     </a:t>
            </a:r>
          </a:p>
          <a:p>
            <a:pPr marL="0" indent="0">
              <a:buNone/>
            </a:pPr>
            <a:r>
              <a:rPr lang="de-DE" sz="2000" dirty="0" smtClean="0"/>
              <a:t>      und </a:t>
            </a:r>
            <a:r>
              <a:rPr lang="de-DE" sz="2000" dirty="0"/>
              <a:t>nahezu lautlos fahren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Falls die Batterie zu schwach sein sollte springt der Verbrennungsmotor zusätzlich an </a:t>
            </a:r>
          </a:p>
          <a:p>
            <a:endParaRPr lang="de-DE" sz="2000" dirty="0"/>
          </a:p>
          <a:p>
            <a:r>
              <a:rPr lang="de-DE" sz="2000" dirty="0" smtClean="0"/>
              <a:t>Handelt es sich um ein Hybrid mit </a:t>
            </a:r>
            <a:r>
              <a:rPr lang="de-DE" sz="2000" dirty="0" err="1" smtClean="0"/>
              <a:t>Plug-in</a:t>
            </a:r>
            <a:r>
              <a:rPr lang="de-DE" sz="2000" dirty="0" smtClean="0"/>
              <a:t> lässt die Batterie auch stationär mit einem Stromanschluss </a:t>
            </a:r>
            <a:r>
              <a:rPr lang="de-DE" sz="2000" dirty="0" smtClean="0"/>
              <a:t>laden      </a:t>
            </a:r>
            <a:r>
              <a:rPr lang="de-DE" sz="2000" dirty="0" smtClean="0">
                <a:hlinkClick r:id="rId2"/>
              </a:rPr>
              <a:t>.</a:t>
            </a:r>
            <a:endParaRPr lang="de-DE" sz="20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0" y="116632"/>
            <a:ext cx="6725344" cy="33626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0" y="116632"/>
            <a:ext cx="60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04" y="116632"/>
            <a:ext cx="6724471" cy="3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6" y="3861048"/>
            <a:ext cx="824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Verbrennungsmotor </a:t>
            </a:r>
            <a:r>
              <a:rPr lang="de-DE" dirty="0"/>
              <a:t>wird mit voller Leistung </a:t>
            </a:r>
            <a:r>
              <a:rPr lang="de-DE" dirty="0" smtClean="0"/>
              <a:t>betrieben.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GM2 </a:t>
            </a:r>
            <a:r>
              <a:rPr lang="de-DE" dirty="0"/>
              <a:t>wird als Generator betrieben.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GM1 stellt Drehmoment </a:t>
            </a:r>
            <a:r>
              <a:rPr lang="de-DE" dirty="0"/>
              <a:t>zur Verfügung um das Fahrzeug zusätzlich zu </a:t>
            </a:r>
            <a:r>
              <a:rPr lang="de-DE" dirty="0" smtClean="0"/>
              <a:t>beschleunigen. Dabei kommt die </a:t>
            </a:r>
            <a:r>
              <a:rPr lang="de-DE" dirty="0"/>
              <a:t>elektrische Energie </a:t>
            </a:r>
            <a:r>
              <a:rPr lang="de-DE" dirty="0" smtClean="0"/>
              <a:t>sowohl </a:t>
            </a:r>
            <a:r>
              <a:rPr lang="de-DE" dirty="0"/>
              <a:t>von der Batterie als auch vom </a:t>
            </a:r>
            <a:r>
              <a:rPr lang="de-DE" dirty="0" smtClean="0"/>
              <a:t>GM2 </a:t>
            </a:r>
            <a:r>
              <a:rPr lang="de-DE" dirty="0"/>
              <a:t>der als Generator </a:t>
            </a:r>
            <a:r>
              <a:rPr lang="de-DE" dirty="0" smtClean="0"/>
              <a:t>arbeitet </a:t>
            </a:r>
            <a:r>
              <a:rPr lang="de-DE" dirty="0" smtClean="0">
                <a:hlinkClick r:id="rId3"/>
              </a:rPr>
              <a:t>.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8" y="125555"/>
            <a:ext cx="60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693988" cy="33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575" y="3880521"/>
            <a:ext cx="7920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Fahrzeug </a:t>
            </a:r>
            <a:r>
              <a:rPr lang="de-DE" dirty="0"/>
              <a:t>wird durch </a:t>
            </a:r>
            <a:r>
              <a:rPr lang="de-DE" dirty="0" smtClean="0"/>
              <a:t>wiederstand von GM1 abgebremst.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GM1 arbeitet als Generator .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 </a:t>
            </a:r>
            <a:r>
              <a:rPr lang="de-DE" dirty="0"/>
              <a:t>Großteil der Bewegungsenergie des Fahrzeugs wird in die Batterie </a:t>
            </a:r>
            <a:r>
              <a:rPr lang="de-DE" dirty="0" smtClean="0"/>
              <a:t>eingespeist 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Verbrennungsmotor </a:t>
            </a:r>
            <a:r>
              <a:rPr lang="de-DE" dirty="0"/>
              <a:t>und der </a:t>
            </a:r>
            <a:r>
              <a:rPr lang="de-DE" dirty="0" smtClean="0"/>
              <a:t>GM2 </a:t>
            </a:r>
            <a:r>
              <a:rPr lang="de-DE" dirty="0"/>
              <a:t>sind in diesem Zustand nicht in </a:t>
            </a:r>
            <a:r>
              <a:rPr lang="de-DE" dirty="0" smtClean="0"/>
              <a:t>Betrieb </a:t>
            </a:r>
            <a:r>
              <a:rPr lang="de-DE" dirty="0" smtClean="0">
                <a:hlinkClick r:id="rId3"/>
              </a:rPr>
              <a:t>.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423"/>
            <a:ext cx="60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de-DE" dirty="0" smtClean="0"/>
              <a:t>Wirkungsgrade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6165304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de-DE" sz="1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b="0" i="1" dirty="0" smtClean="0">
                        <a:latin typeface="Cambria Math"/>
                      </a:rPr>
                      <m:t>=</m:t>
                    </m:r>
                    <m:r>
                      <a:rPr lang="de-DE" sz="18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800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800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sz="1800" b="0" i="0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sz="1800" dirty="0"/>
              </a:p>
              <a:p>
                <a:endParaRPr lang="de-DE" sz="1800" dirty="0" smtClean="0"/>
              </a:p>
              <a:p>
                <a:r>
                  <a:rPr lang="de-DE" sz="1800" u="sng" dirty="0" smtClean="0"/>
                  <a:t>Normaler PKW</a:t>
                </a:r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/>
                  <a:t>Moderner </a:t>
                </a:r>
                <a:r>
                  <a:rPr lang="de-DE" sz="1800" dirty="0" smtClean="0"/>
                  <a:t>Ottomotor 37%</a:t>
                </a:r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 smtClean="0"/>
                  <a:t>Automatikgetriebe 95</a:t>
                </a:r>
                <a:r>
                  <a:rPr lang="de-DE" sz="1800" dirty="0"/>
                  <a:t>% </a:t>
                </a:r>
                <a:endParaRPr lang="de-DE" sz="1800" dirty="0" smtClean="0"/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 smtClean="0"/>
                  <a:t>Differential 99% </a:t>
                </a:r>
              </a:p>
              <a:p>
                <a:endParaRPr lang="de-DE" sz="1800" dirty="0"/>
              </a:p>
              <a:p>
                <a:pPr marL="0" indent="0">
                  <a:buNone/>
                </a:pPr>
                <a:r>
                  <a:rPr lang="de-DE" sz="1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Ƞ</m:t>
                        </m:r>
                      </m:e>
                      <m:sub>
                        <m:r>
                          <a:rPr lang="de-DE" sz="1800" b="0" i="1" dirty="0" smtClean="0"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b="0" i="1" dirty="0" smtClean="0">
                        <a:latin typeface="Cambria Math"/>
                      </a:rPr>
                      <m:t>=0,37∗0,95∗0,99</m:t>
                    </m:r>
                  </m:oMath>
                </a14:m>
                <a:r>
                  <a:rPr lang="de-DE" sz="1800" dirty="0"/>
                  <a:t> </a:t>
                </a:r>
                <a:r>
                  <a:rPr lang="de-DE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Gesamtwirkungsgrad  = 0,348 = 34,8%</a:t>
                </a:r>
              </a:p>
              <a:p>
                <a:endParaRPr lang="de-DE" sz="1800" dirty="0"/>
              </a:p>
              <a:p>
                <a:r>
                  <a:rPr lang="de-DE" sz="1800" u="sng" dirty="0" smtClean="0"/>
                  <a:t>PKW mit Powersplit-Hybridantrieb</a:t>
                </a:r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 smtClean="0"/>
                  <a:t>Moderner </a:t>
                </a:r>
                <a:r>
                  <a:rPr lang="de-DE" sz="1800" dirty="0"/>
                  <a:t>Ottomotor 37</a:t>
                </a:r>
                <a:r>
                  <a:rPr lang="de-DE" sz="1800" dirty="0" smtClean="0"/>
                  <a:t>%</a:t>
                </a:r>
                <a:endParaRPr lang="de-DE" sz="1800" dirty="0"/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 smtClean="0"/>
                  <a:t>Generator 90 %</a:t>
                </a:r>
                <a:endParaRPr lang="de-DE" sz="1800" dirty="0"/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/>
                  <a:t>Aufladen des Akkus </a:t>
                </a:r>
                <a:r>
                  <a:rPr lang="de-DE" sz="1800" dirty="0" smtClean="0"/>
                  <a:t>85 %</a:t>
                </a:r>
                <a:endParaRPr lang="de-DE" sz="1800" dirty="0"/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/>
                  <a:t>Entladen des Akkus </a:t>
                </a:r>
                <a:r>
                  <a:rPr lang="de-DE" sz="1800" dirty="0" smtClean="0"/>
                  <a:t>90 %</a:t>
                </a:r>
                <a:endParaRPr lang="de-DE" sz="1800" dirty="0"/>
              </a:p>
              <a:p>
                <a:pPr>
                  <a:buFont typeface="Symbol" pitchFamily="18" charset="2"/>
                  <a:buChar char="-"/>
                </a:pPr>
                <a:r>
                  <a:rPr lang="de-DE" sz="1800" dirty="0" smtClean="0"/>
                  <a:t>Elektromotor 90 %</a:t>
                </a:r>
              </a:p>
              <a:p>
                <a:pPr>
                  <a:buFont typeface="Symbol" pitchFamily="18" charset="2"/>
                  <a:buChar char="-"/>
                </a:pPr>
                <a:endParaRPr lang="de-DE" sz="1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e-DE" sz="1800" dirty="0" smtClean="0"/>
                  <a:t>   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/>
                      </a:rPr>
                      <m:t>ƞ</m:t>
                    </m:r>
                    <m:r>
                      <a:rPr lang="de-DE" sz="1800" b="0" i="1" dirty="0" err="1" smtClean="0">
                        <a:latin typeface="Cambria Math"/>
                      </a:rPr>
                      <m:t>_</m:t>
                    </m:r>
                    <m:r>
                      <a:rPr lang="de-DE" sz="1800" b="0" i="1" dirty="0" err="1" smtClean="0">
                        <a:latin typeface="Cambria Math"/>
                      </a:rPr>
                      <m:t>𝑔𝑒𝑠</m:t>
                    </m:r>
                    <m:r>
                      <a:rPr lang="de-DE" sz="1800" b="0" i="1" dirty="0" smtClean="0">
                        <a:latin typeface="Cambria Math"/>
                      </a:rPr>
                      <m:t>= </m:t>
                    </m:r>
                    <m:r>
                      <a:rPr lang="de-DE" sz="1800" i="1" dirty="0" smtClean="0">
                        <a:latin typeface="Cambria Math"/>
                      </a:rPr>
                      <m:t>0,37∗0,9∗0,85∗0,9∗0,9   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Gesamtwirkungsgrad = 0,2293 = 22,93%</a:t>
                </a:r>
                <a:endParaRPr lang="de-DE" sz="1800" dirty="0"/>
              </a:p>
              <a:p>
                <a:endParaRPr lang="de-DE" sz="800" dirty="0" smtClean="0"/>
              </a:p>
              <a:p>
                <a:endParaRPr lang="de-DE" sz="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6165304"/>
              </a:xfrm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979"/>
            <a:ext cx="8229600" cy="764704"/>
          </a:xfrm>
        </p:spPr>
        <p:txBody>
          <a:bodyPr>
            <a:normAutofit/>
          </a:bodyPr>
          <a:lstStyle/>
          <a:p>
            <a:r>
              <a:rPr lang="de-DE" sz="3600" dirty="0" smtClean="0"/>
              <a:t>Kraftstoffverbrauchsreduzierung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u="sng" dirty="0" smtClean="0"/>
              <a:t>Der </a:t>
            </a:r>
            <a:r>
              <a:rPr lang="de-DE" sz="1900" u="sng" dirty="0"/>
              <a:t>Kraftstoffverbrauch von Hybridantrieben kann gegenüber reinen Otto- und Dieselantrieben durch vier Maßnahmen reduziert werden: </a:t>
            </a:r>
            <a:endParaRPr lang="de-DE" sz="1900" u="sng" dirty="0" smtClean="0"/>
          </a:p>
          <a:p>
            <a:pPr marL="0" indent="0">
              <a:buNone/>
            </a:pPr>
            <a:endParaRPr lang="de-DE" sz="1900" dirty="0"/>
          </a:p>
          <a:p>
            <a:r>
              <a:rPr lang="de-DE" sz="1900" dirty="0" smtClean="0"/>
              <a:t>Der </a:t>
            </a:r>
            <a:r>
              <a:rPr lang="de-DE" sz="1900" dirty="0"/>
              <a:t>Verbrennungsmotor </a:t>
            </a:r>
            <a:r>
              <a:rPr lang="de-DE" sz="1900" dirty="0" smtClean="0"/>
              <a:t>kann in </a:t>
            </a:r>
            <a:r>
              <a:rPr lang="de-DE" sz="1900" dirty="0"/>
              <a:t>Phasen </a:t>
            </a:r>
            <a:r>
              <a:rPr lang="de-DE" sz="1900" dirty="0" smtClean="0"/>
              <a:t>in denen er nicht benötigt wird abgeschaltet werden(z</a:t>
            </a:r>
            <a:r>
              <a:rPr lang="de-DE" sz="1900" dirty="0"/>
              <a:t>. B. im Leerlauf </a:t>
            </a:r>
            <a:r>
              <a:rPr lang="de-DE" sz="1900" dirty="0" smtClean="0"/>
              <a:t>oder schubbetrieb)</a:t>
            </a:r>
            <a:endParaRPr lang="de-DE" sz="1900" dirty="0"/>
          </a:p>
          <a:p>
            <a:endParaRPr lang="de-DE" sz="1900" dirty="0" smtClean="0"/>
          </a:p>
          <a:p>
            <a:r>
              <a:rPr lang="de-DE" sz="1900" dirty="0" smtClean="0"/>
              <a:t>Es können Betriebsbereiche </a:t>
            </a:r>
            <a:r>
              <a:rPr lang="de-DE" sz="1900" dirty="0"/>
              <a:t>vermieden werden, in denen der Wirkungsgrad des Verbrennungsmotors </a:t>
            </a:r>
            <a:r>
              <a:rPr lang="de-DE" sz="1900" dirty="0" smtClean="0"/>
              <a:t>sehr </a:t>
            </a:r>
            <a:r>
              <a:rPr lang="de-DE" sz="1900" dirty="0"/>
              <a:t>gering </a:t>
            </a:r>
            <a:r>
              <a:rPr lang="de-DE" sz="1900" dirty="0" smtClean="0"/>
              <a:t>ist</a:t>
            </a:r>
            <a:r>
              <a:rPr lang="de-DE" sz="1900" dirty="0"/>
              <a:t> </a:t>
            </a:r>
            <a:r>
              <a:rPr lang="de-DE" sz="1900" dirty="0" smtClean="0"/>
              <a:t>(z</a:t>
            </a:r>
            <a:r>
              <a:rPr lang="de-DE" sz="1900" dirty="0"/>
              <a:t>. B. </a:t>
            </a:r>
            <a:r>
              <a:rPr lang="de-DE" sz="1900" dirty="0" smtClean="0"/>
              <a:t>Niedriglastbereiche) </a:t>
            </a:r>
            <a:r>
              <a:rPr lang="de-DE" sz="1900" dirty="0"/>
              <a:t>Insbesondere im Stadtverkehr und im Stau wird so Kraftstoff eingespart.</a:t>
            </a:r>
          </a:p>
          <a:p>
            <a:pPr marL="0" indent="0">
              <a:buNone/>
            </a:pPr>
            <a:endParaRPr lang="de-DE" sz="1900" dirty="0" smtClean="0"/>
          </a:p>
          <a:p>
            <a:r>
              <a:rPr lang="de-DE" sz="1900" dirty="0" smtClean="0"/>
              <a:t>Produktion </a:t>
            </a:r>
            <a:r>
              <a:rPr lang="de-DE" sz="1900" dirty="0"/>
              <a:t>benötigter elektrischer </a:t>
            </a:r>
            <a:r>
              <a:rPr lang="de-DE" sz="1900" dirty="0" smtClean="0"/>
              <a:t>Energie kann in </a:t>
            </a:r>
            <a:r>
              <a:rPr lang="de-DE" sz="1900" dirty="0"/>
              <a:t>günstige Betriebsphasen des Verbrennungsmotors verlegt werden.</a:t>
            </a:r>
          </a:p>
          <a:p>
            <a:pPr marL="0" indent="0">
              <a:buNone/>
            </a:pPr>
            <a:endParaRPr lang="de-DE" sz="1900" dirty="0" smtClean="0"/>
          </a:p>
          <a:p>
            <a:r>
              <a:rPr lang="de-DE" sz="1900" dirty="0" smtClean="0"/>
              <a:t>Die E-Maschine kann </a:t>
            </a:r>
            <a:r>
              <a:rPr lang="de-DE" sz="1900" dirty="0"/>
              <a:t>den Verbrennungsmotor </a:t>
            </a:r>
            <a:r>
              <a:rPr lang="de-DE" sz="1900" dirty="0" smtClean="0"/>
              <a:t>bei Volllast (</a:t>
            </a:r>
            <a:r>
              <a:rPr lang="de-DE" sz="1900" dirty="0"/>
              <a:t>Ü</a:t>
            </a:r>
            <a:r>
              <a:rPr lang="de-DE" sz="1900" dirty="0" smtClean="0"/>
              <a:t>berholen, Bergauffahren) </a:t>
            </a:r>
            <a:r>
              <a:rPr lang="de-DE" sz="1900" dirty="0"/>
              <a:t>ergänzen, so dass der Verbrennungsmotor </a:t>
            </a:r>
            <a:r>
              <a:rPr lang="de-DE" sz="1900" dirty="0" smtClean="0"/>
              <a:t>bei gleicher Leistung kleiner </a:t>
            </a:r>
            <a:r>
              <a:rPr lang="de-DE" sz="1900" dirty="0"/>
              <a:t>ausgelegt werden kann. 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/>
              <a:t>H</a:t>
            </a:r>
            <a:r>
              <a:rPr lang="de-DE" sz="1800" dirty="0" smtClean="0"/>
              <a:t>andelt es sich um ein </a:t>
            </a:r>
            <a:r>
              <a:rPr lang="de-DE" sz="1800" dirty="0" err="1" smtClean="0"/>
              <a:t>Plug-in</a:t>
            </a:r>
            <a:r>
              <a:rPr lang="de-DE" sz="1800" dirty="0" smtClean="0"/>
              <a:t>-Hybrid werden rund 80% der durchschnittlichen Tagesfahrleistung rein elektrisch zurückgelegt.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832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836712"/>
          </a:xfrm>
        </p:spPr>
        <p:txBody>
          <a:bodyPr/>
          <a:lstStyle/>
          <a:p>
            <a:r>
              <a:rPr lang="de-DE" dirty="0"/>
              <a:t>Kostenbeispiel Toyota </a:t>
            </a:r>
            <a:r>
              <a:rPr lang="de-DE" dirty="0" err="1"/>
              <a:t>Auris</a:t>
            </a:r>
            <a:r>
              <a:rPr lang="de-DE" dirty="0"/>
              <a:t> Life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 flipH="1">
            <a:off x="502919" y="548680"/>
            <a:ext cx="7021409" cy="14401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0" y="1484784"/>
            <a:ext cx="44973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Voll-Hybrid mit stufenlosem Automatikgetriebe, </a:t>
            </a:r>
          </a:p>
          <a:p>
            <a:pPr marL="0" indent="0">
              <a:buNone/>
            </a:pPr>
            <a:r>
              <a:rPr lang="de-DE" sz="2000" dirty="0" smtClean="0"/>
              <a:t>1800ccm </a:t>
            </a:r>
            <a:r>
              <a:rPr lang="de-DE" sz="2000" dirty="0"/>
              <a:t>Benzinmotor mit 73 kW (99 </a:t>
            </a:r>
            <a:r>
              <a:rPr lang="de-DE" sz="2000" dirty="0" smtClean="0"/>
              <a:t>PS)</a:t>
            </a:r>
          </a:p>
          <a:p>
            <a:pPr marL="0" indent="0">
              <a:buNone/>
            </a:pPr>
            <a:r>
              <a:rPr lang="de-DE" sz="2000" dirty="0" smtClean="0"/>
              <a:t>Elektromotor </a:t>
            </a:r>
            <a:r>
              <a:rPr lang="de-DE" sz="2000" dirty="0"/>
              <a:t>mit 60 kW (82 PS) </a:t>
            </a:r>
          </a:p>
          <a:p>
            <a:pPr marL="0" indent="0">
              <a:buNone/>
            </a:pPr>
            <a:r>
              <a:rPr lang="de-DE" sz="2000" dirty="0" smtClean="0"/>
              <a:t>Systemleistung </a:t>
            </a:r>
            <a:r>
              <a:rPr lang="de-DE" sz="2000" dirty="0"/>
              <a:t>100 kW (136 PS)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/>
              <a:t>Kaufpreis:22.950,-</a:t>
            </a:r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/>
              <a:t>Verbrauch: 3,8l kombiniert</a:t>
            </a:r>
          </a:p>
          <a:p>
            <a:pPr marL="0" indent="0">
              <a:buNone/>
            </a:pPr>
            <a:r>
              <a:rPr lang="de-DE" sz="2000" dirty="0" smtClean="0"/>
              <a:t>                 </a:t>
            </a:r>
            <a:r>
              <a:rPr lang="de-DE" sz="2000" dirty="0"/>
              <a:t>150.000km </a:t>
            </a:r>
          </a:p>
          <a:p>
            <a:pPr marL="0" indent="0">
              <a:buNone/>
            </a:pPr>
            <a:r>
              <a:rPr lang="de-DE" sz="2000" dirty="0" smtClean="0"/>
              <a:t>              </a:t>
            </a:r>
            <a:r>
              <a:rPr lang="de-DE" sz="2000" dirty="0"/>
              <a:t>= 5.700l </a:t>
            </a:r>
          </a:p>
          <a:p>
            <a:pPr marL="0" indent="0">
              <a:buNone/>
            </a:pPr>
            <a:r>
              <a:rPr lang="de-DE" sz="2000" dirty="0" smtClean="0"/>
              <a:t>              </a:t>
            </a:r>
            <a:r>
              <a:rPr lang="de-DE" sz="2000" dirty="0"/>
              <a:t>= 8.835€ </a:t>
            </a:r>
          </a:p>
          <a:p>
            <a:pPr marL="0" indent="0">
              <a:buNone/>
            </a:pPr>
            <a:r>
              <a:rPr lang="de-DE" sz="2000" dirty="0" smtClean="0"/>
              <a:t>              </a:t>
            </a:r>
            <a:r>
              <a:rPr lang="de-DE" sz="2000" dirty="0"/>
              <a:t>= 31.785€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0" y="1124744"/>
            <a:ext cx="9144000" cy="432048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Angenommener Benzinpreis 1,55€/l ; t=10 Jahre ; Jahreslaufleistung=15.000km 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498975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     1600ccm </a:t>
            </a:r>
            <a:r>
              <a:rPr lang="de-DE" sz="2000" dirty="0"/>
              <a:t>Benzinmotor mit </a:t>
            </a:r>
            <a:r>
              <a:rPr lang="de-DE" sz="2000" dirty="0" smtClean="0"/>
              <a:t>  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Automatik-Getriebe</a:t>
            </a:r>
            <a:r>
              <a:rPr lang="de-DE" sz="2000" dirty="0"/>
              <a:t>,</a:t>
            </a:r>
          </a:p>
          <a:p>
            <a:pPr marL="0" indent="0">
              <a:buNone/>
            </a:pPr>
            <a:r>
              <a:rPr lang="de-DE" sz="2000" dirty="0"/>
              <a:t>       97 kW (132 PS)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Kaufpreis</a:t>
            </a:r>
            <a:r>
              <a:rPr lang="de-DE" sz="2000" dirty="0"/>
              <a:t>: 20.600,-</a:t>
            </a:r>
          </a:p>
          <a:p>
            <a:pPr marL="0" indent="0">
              <a:buNone/>
            </a:pPr>
            <a:r>
              <a:rPr lang="de-DE" sz="2000" dirty="0" smtClean="0"/>
              <a:t>Verbrauch:6,3l </a:t>
            </a:r>
            <a:r>
              <a:rPr lang="de-DE" sz="2000" dirty="0"/>
              <a:t>kombiniert  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150.000km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=</a:t>
            </a:r>
            <a:r>
              <a:rPr lang="de-DE" sz="2000" dirty="0"/>
              <a:t>9.450l</a:t>
            </a:r>
          </a:p>
          <a:p>
            <a:pPr marL="0" indent="0">
              <a:buNone/>
            </a:pPr>
            <a:r>
              <a:rPr lang="de-DE" sz="2000" dirty="0"/>
              <a:t>=14.647,50€   </a:t>
            </a:r>
          </a:p>
          <a:p>
            <a:pPr marL="0" indent="0">
              <a:buNone/>
            </a:pPr>
            <a:r>
              <a:rPr lang="de-DE" sz="2000" dirty="0"/>
              <a:t>=35.247,50€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19872" y="6361115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3.462,50€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931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1967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3"/>
              </a:rPr>
              <a:t>http://www.priuswiki.de/wiki/Hauptseite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www.et-energie-online.de/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4"/>
              </a:rPr>
              <a:t>http://www.motorlexikon.de/?</a:t>
            </a:r>
            <a:r>
              <a:rPr lang="de-DE" dirty="0" smtClean="0">
                <a:hlinkClick r:id="rId4"/>
              </a:rPr>
              <a:t>I=9479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5"/>
              </a:rPr>
              <a:t>http://997.de/parallel-hybrid-von-bosch-fur-alle-fahrzeugklassen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box.motorline.cc/autowelt/pdf/toyota_prius_funktion.pdf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www.toyota.de/Images/081028_Auris_PDB_0208_tcm281-546957.pdf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hlinkClick r:id="rId8"/>
              </a:rPr>
              <a:t>http</a:t>
            </a:r>
            <a:r>
              <a:rPr lang="de-DE" dirty="0">
                <a:hlinkClick r:id="rId8"/>
              </a:rPr>
              <a:t>://</a:t>
            </a:r>
            <a:r>
              <a:rPr lang="de-DE" dirty="0" smtClean="0">
                <a:hlinkClick r:id="rId8"/>
              </a:rPr>
              <a:t>www.im-auto.de/hybridantrieb.html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9"/>
              </a:rPr>
              <a:t>http://www.hybrid-autos.info</a:t>
            </a:r>
            <a:r>
              <a:rPr lang="de-DE" dirty="0" smtClean="0">
                <a:hlinkClick r:id="rId9"/>
              </a:rPr>
              <a:t>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10"/>
              </a:rPr>
              <a:t>http://eahart.com/prius/psd</a:t>
            </a:r>
            <a:r>
              <a:rPr lang="de-DE" dirty="0" smtClean="0">
                <a:hlinkClick r:id="rId10"/>
              </a:rPr>
              <a:t>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11"/>
              </a:rPr>
              <a:t>http://www.unsere-autos.de/unsere-forschung/elektromobilitaet/hybrid/hybridarten/microhybrid</a:t>
            </a:r>
            <a:r>
              <a:rPr lang="de-DE" dirty="0" smtClean="0">
                <a:hlinkClick r:id="rId11"/>
              </a:rPr>
              <a:t>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12"/>
              </a:rPr>
              <a:t>http://</a:t>
            </a:r>
            <a:r>
              <a:rPr lang="de-DE" dirty="0" smtClean="0">
                <a:hlinkClick r:id="rId12"/>
              </a:rPr>
              <a:t>www.elektroauto-tipp.de/modules.php?name=Battblei&amp;file=blei2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13"/>
              </a:rPr>
              <a:t>http://www.auto-infos.net/Hybridbatterien_15</a:t>
            </a:r>
            <a:r>
              <a:rPr lang="de-DE" dirty="0" smtClean="0">
                <a:hlinkClick r:id="rId13"/>
              </a:rPr>
              <a:t>/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hlinkClick r:id="rId14"/>
              </a:rPr>
              <a:t>http://</a:t>
            </a:r>
            <a:r>
              <a:rPr lang="de-DE" dirty="0" smtClean="0">
                <a:hlinkClick r:id="rId14"/>
              </a:rPr>
              <a:t>de.wikipedia.org/wiki/Nickel-Metallhydrid-Akkumulator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B</a:t>
            </a:r>
            <a:r>
              <a:rPr lang="de-DE" u="sng" dirty="0" smtClean="0"/>
              <a:t>edeutung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Hybrid kommt von dem lateinischen Begriff </a:t>
            </a:r>
            <a:r>
              <a:rPr lang="de-DE" sz="1800" dirty="0" err="1" smtClean="0"/>
              <a:t>Hybrida</a:t>
            </a:r>
            <a:r>
              <a:rPr lang="de-DE" sz="1800" dirty="0" smtClean="0"/>
              <a:t> das soviel heißt wie: Etwas Gebündeltes, Gekreuztes oder Gemischtes</a:t>
            </a:r>
          </a:p>
          <a:p>
            <a:endParaRPr lang="de-DE" sz="1800" dirty="0" smtClean="0"/>
          </a:p>
          <a:p>
            <a:r>
              <a:rPr lang="de-DE" sz="1800" dirty="0" smtClean="0"/>
              <a:t>Ein System bei denen mindestens zwei Technologien miteinander kombiniert werden</a:t>
            </a:r>
          </a:p>
          <a:p>
            <a:endParaRPr lang="de-DE" sz="1800" dirty="0"/>
          </a:p>
          <a:p>
            <a:r>
              <a:rPr lang="de-DE" sz="1800" dirty="0" smtClean="0"/>
              <a:t>Die UN-Wirtschaftskommission für Europa definierte 2003 den Begriff wie folgt: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Hybridfahrzeug bezeichnet ein Fahrzeug, das mindestens zwei                </a:t>
            </a:r>
          </a:p>
          <a:p>
            <a:pPr marL="0" indent="0">
              <a:buNone/>
            </a:pPr>
            <a:r>
              <a:rPr lang="de-DE" sz="1800" dirty="0" smtClean="0"/>
              <a:t>      </a:t>
            </a:r>
            <a:r>
              <a:rPr lang="de-DE" sz="1800" dirty="0" err="1" smtClean="0"/>
              <a:t>Energieumwandlern</a:t>
            </a:r>
            <a:r>
              <a:rPr lang="de-DE" sz="1800" dirty="0" smtClean="0"/>
              <a:t> und zwei Energiespeichersysteme im Fahrzeug           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eingebaut hat, um es anzutreiben.          </a:t>
            </a:r>
          </a:p>
        </p:txBody>
      </p:sp>
    </p:spTree>
    <p:extLst>
      <p:ext uri="{BB962C8B-B14F-4D97-AF65-F5344CB8AC3E}">
        <p14:creationId xmlns:p14="http://schemas.microsoft.com/office/powerpoint/2010/main" val="15203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e-DE" dirty="0" smtClean="0"/>
              <a:t>Warum Hybridantrieb?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11" y="1568549"/>
            <a:ext cx="9144000" cy="5289451"/>
          </a:xfrm>
        </p:spPr>
        <p:txBody>
          <a:bodyPr>
            <a:normAutofit fontScale="85000" lnSpcReduction="20000"/>
          </a:bodyPr>
          <a:lstStyle/>
          <a:p>
            <a:r>
              <a:rPr lang="de-DE" sz="2100" dirty="0"/>
              <a:t>Der </a:t>
            </a:r>
            <a:r>
              <a:rPr lang="de-DE" sz="2100" dirty="0" smtClean="0"/>
              <a:t>Verkehr </a:t>
            </a:r>
            <a:r>
              <a:rPr lang="de-DE" sz="2100" dirty="0"/>
              <a:t>in Deutschland </a:t>
            </a:r>
            <a:r>
              <a:rPr lang="de-DE" sz="2100" dirty="0" smtClean="0"/>
              <a:t>ist </a:t>
            </a:r>
            <a:r>
              <a:rPr lang="de-DE" sz="2100" dirty="0"/>
              <a:t>sehr stark von fossilen Energieträgern wie Erdöl und Erdgas abhängig </a:t>
            </a:r>
            <a:r>
              <a:rPr lang="de-DE" sz="2100" dirty="0" smtClean="0"/>
              <a:t>(2006  </a:t>
            </a:r>
            <a:r>
              <a:rPr lang="de-DE" sz="2100" dirty="0"/>
              <a:t>92 % </a:t>
            </a:r>
            <a:r>
              <a:rPr lang="de-DE" sz="2100" dirty="0" smtClean="0"/>
              <a:t>aller Fahrzeuge)</a:t>
            </a:r>
          </a:p>
          <a:p>
            <a:pPr marL="0" indent="0">
              <a:buNone/>
            </a:pPr>
            <a:endParaRPr lang="de-DE" sz="2100" dirty="0"/>
          </a:p>
          <a:p>
            <a:r>
              <a:rPr lang="de-DE" sz="2100" dirty="0"/>
              <a:t>Mit Hilfe </a:t>
            </a:r>
            <a:r>
              <a:rPr lang="de-DE" sz="2100" dirty="0" smtClean="0"/>
              <a:t>von Elektrofahrzeugen könnte </a:t>
            </a:r>
            <a:r>
              <a:rPr lang="de-DE" sz="2100" dirty="0"/>
              <a:t>diese Abhängigkeit </a:t>
            </a:r>
            <a:r>
              <a:rPr lang="de-DE" sz="2100" dirty="0" smtClean="0"/>
              <a:t>und </a:t>
            </a:r>
            <a:r>
              <a:rPr lang="de-DE" sz="2100" dirty="0"/>
              <a:t>auch der </a:t>
            </a:r>
            <a:r>
              <a:rPr lang="de-DE" sz="2100" dirty="0" smtClean="0"/>
              <a:t>damit verbundene CO2-Ausstoß </a:t>
            </a:r>
            <a:r>
              <a:rPr lang="de-DE" sz="2100" dirty="0"/>
              <a:t>des Verkehrssektors </a:t>
            </a:r>
            <a:r>
              <a:rPr lang="de-DE" sz="2100" dirty="0" smtClean="0"/>
              <a:t>stark </a:t>
            </a:r>
            <a:r>
              <a:rPr lang="de-DE" sz="2100" dirty="0"/>
              <a:t>reduziert </a:t>
            </a:r>
            <a:r>
              <a:rPr lang="de-DE" sz="2100" dirty="0" smtClean="0"/>
              <a:t>werden.</a:t>
            </a:r>
          </a:p>
          <a:p>
            <a:endParaRPr lang="de-DE" sz="2100" dirty="0"/>
          </a:p>
          <a:p>
            <a:r>
              <a:rPr lang="de-DE" sz="2100" dirty="0" smtClean="0"/>
              <a:t>Elektrofahrzeuge sind mit Ihrer geringen Reichweite und dem hohen Anschaffungspreis unattraktiv für viele potentielle Kunden</a:t>
            </a:r>
          </a:p>
          <a:p>
            <a:endParaRPr lang="de-DE" sz="2100" dirty="0"/>
          </a:p>
          <a:p>
            <a:r>
              <a:rPr lang="de-DE" sz="2100" dirty="0" smtClean="0"/>
              <a:t>Hybridfahrzeuge bieten eine gute vorrübergehende Lösung an</a:t>
            </a:r>
          </a:p>
          <a:p>
            <a:pPr>
              <a:buFont typeface="Symbol" pitchFamily="18" charset="2"/>
              <a:buChar char="-"/>
            </a:pPr>
            <a:r>
              <a:rPr lang="de-DE" sz="2100" dirty="0" smtClean="0"/>
              <a:t>Reichweite eines Fahrzeuges mit Verbrennungsmotor</a:t>
            </a:r>
          </a:p>
          <a:p>
            <a:pPr>
              <a:buFont typeface="Symbol" pitchFamily="18" charset="2"/>
              <a:buChar char="-"/>
            </a:pPr>
            <a:r>
              <a:rPr lang="de-DE" sz="2100" dirty="0" smtClean="0"/>
              <a:t>Anschaffungspreis erschwinglich</a:t>
            </a:r>
          </a:p>
          <a:p>
            <a:pPr>
              <a:buFont typeface="Symbol" pitchFamily="18" charset="2"/>
              <a:buChar char="-"/>
            </a:pPr>
            <a:r>
              <a:rPr lang="de-DE" sz="2100" dirty="0" smtClean="0"/>
              <a:t>Geringerer Kraftstoffverbrauch und folglich geringerer Schadstoffausstoß als konventioneller Verbrennungsmotor</a:t>
            </a:r>
          </a:p>
          <a:p>
            <a:pPr>
              <a:buFont typeface="Symbol" pitchFamily="18" charset="2"/>
              <a:buChar char="-"/>
            </a:pPr>
            <a:r>
              <a:rPr lang="de-DE" sz="2100" dirty="0" smtClean="0"/>
              <a:t>Keine Einbußen im Fahrkomfort   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8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de-DE" dirty="0" smtClean="0"/>
              <a:t>Hybrideinstufungen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976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2000" dirty="0" smtClean="0"/>
                  <a:t>Unabhängig von ihrem Prinzip werden die Hybridantriebe abhängig von der elektrischen Leistung und den damit verbundenen Funktionen in </a:t>
                </a:r>
                <a:r>
                  <a:rPr lang="de-DE" sz="2000" dirty="0" err="1"/>
                  <a:t>Micro</a:t>
                </a:r>
                <a:r>
                  <a:rPr lang="de-DE" sz="2000" dirty="0"/>
                  <a:t>-, Mild- und </a:t>
                </a:r>
                <a:r>
                  <a:rPr lang="de-DE" sz="2000" dirty="0" smtClean="0"/>
                  <a:t>Voll-Hybrid eingeteilt.</a:t>
                </a:r>
              </a:p>
              <a:p>
                <a:endParaRPr lang="de-DE" sz="2000" dirty="0"/>
              </a:p>
              <a:p>
                <a:r>
                  <a:rPr lang="de-DE" sz="2000" dirty="0"/>
                  <a:t>Eine Möglichkeit, die Unterscheidung </a:t>
                </a:r>
                <a:r>
                  <a:rPr lang="de-DE" sz="2000" dirty="0" smtClean="0"/>
                  <a:t>auszudrücken</a:t>
                </a:r>
                <a:r>
                  <a:rPr lang="de-DE" sz="2000" dirty="0"/>
                  <a:t>, ist </a:t>
                </a:r>
                <a:r>
                  <a:rPr lang="de-DE" sz="2000" dirty="0" smtClean="0"/>
                  <a:t>es, </a:t>
                </a:r>
                <a:r>
                  <a:rPr lang="de-DE" sz="2000" dirty="0"/>
                  <a:t>die Leistung des </a:t>
                </a:r>
                <a:r>
                  <a:rPr lang="de-DE" sz="2000" dirty="0" smtClean="0"/>
                  <a:t>Elektromotors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</a:t>
                </a:r>
                <a:r>
                  <a:rPr lang="de-DE" sz="2000" dirty="0"/>
                  <a:t>auf die Gesamtleistung aus </a:t>
                </a:r>
                <a:r>
                  <a:rPr lang="de-DE" sz="2000" dirty="0" smtClean="0"/>
                  <a:t>Elektromotor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</a:t>
                </a:r>
                <a:r>
                  <a:rPr lang="de-DE" sz="2000" dirty="0"/>
                  <a:t>und </a:t>
                </a:r>
                <a:r>
                  <a:rPr lang="de-DE" sz="2000" dirty="0" smtClean="0"/>
                  <a:t>Verbrennungsmotor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𝑉𝐾𝑀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</a:t>
                </a:r>
                <a:r>
                  <a:rPr lang="de-DE" sz="2000" dirty="0"/>
                  <a:t>zu beziehen: </a:t>
                </a:r>
              </a:p>
              <a:p>
                <a:pPr marL="0" indent="0">
                  <a:buNone/>
                </a:pPr>
                <a:r>
                  <a:rPr lang="de-DE" sz="2000" dirty="0"/>
                  <a:t> </a:t>
                </a:r>
                <a:r>
                  <a:rPr lang="de-DE" sz="2000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𝐻</m:t>
                    </m:r>
                    <m:r>
                      <a:rPr lang="de-DE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/>
                          </a:rPr>
                          <m:t>𝑃𝑒</m:t>
                        </m:r>
                      </m:num>
                      <m:den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</a:rPr>
                          <m:t>𝑃𝑒</m:t>
                        </m:r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𝑉𝐾𝑀</m:t>
                            </m:r>
                          </m:sub>
                        </m:sSub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smtClean="0"/>
                  <a:t>H=0,05                </a:t>
                </a:r>
                <a:r>
                  <a:rPr lang="de-DE" sz="2000" dirty="0" err="1" smtClean="0"/>
                  <a:t>Micro</a:t>
                </a:r>
                <a:r>
                  <a:rPr lang="de-DE" sz="2000" dirty="0" smtClean="0"/>
                  <a:t>-Hybride  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H=0,10                Mild-Hybride 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H=0,25                </a:t>
                </a:r>
                <a:r>
                  <a:rPr lang="de-DE" sz="2000" dirty="0" err="1" smtClean="0"/>
                  <a:t>Full</a:t>
                </a:r>
                <a:r>
                  <a:rPr lang="de-DE" sz="2000" dirty="0" smtClean="0"/>
                  <a:t>-Hybride</a:t>
                </a:r>
              </a:p>
              <a:p>
                <a:endParaRPr lang="de-DE" sz="2000" dirty="0"/>
              </a:p>
              <a:p>
                <a:r>
                  <a:rPr lang="de-DE" sz="2000" dirty="0"/>
                  <a:t>Die Grenzen zwischen den einzelne Leistungsvarianten sind fließend, so </a:t>
                </a:r>
                <a:r>
                  <a:rPr lang="de-DE" sz="2000" dirty="0" smtClean="0"/>
                  <a:t>ist  </a:t>
                </a:r>
                <a:r>
                  <a:rPr lang="de-DE" sz="2000" dirty="0"/>
                  <a:t>in einigen Fällen eine eindeutige Zuordnung nicht </a:t>
                </a:r>
                <a:r>
                  <a:rPr lang="de-DE" sz="2000" dirty="0" smtClean="0"/>
                  <a:t>möglich.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976664"/>
              </a:xfrm>
              <a:blipFill rotWithShape="1">
                <a:blip r:embed="rId2"/>
                <a:stretch>
                  <a:fillRect l="-815" t="-1019" r="-1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feil nach rechts 1"/>
          <p:cNvSpPr/>
          <p:nvPr/>
        </p:nvSpPr>
        <p:spPr>
          <a:xfrm>
            <a:off x="1390666" y="3786327"/>
            <a:ext cx="73493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27" y="4437112"/>
            <a:ext cx="7683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48" y="5088824"/>
            <a:ext cx="7683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6096000" cy="3741420"/>
          </a:xfrm>
        </p:spPr>
      </p:pic>
      <p:sp>
        <p:nvSpPr>
          <p:cNvPr id="6" name="Rechteck 5"/>
          <p:cNvSpPr/>
          <p:nvPr/>
        </p:nvSpPr>
        <p:spPr>
          <a:xfrm>
            <a:off x="2200776" y="660025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http://</a:t>
            </a:r>
            <a:r>
              <a:rPr lang="de-DE" sz="1000" dirty="0" smtClean="0"/>
              <a:t>www.motorlexikon.de/img.php4%3Ffotos/klein/H/Hye4.jpg&amp;imgrefurl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6805873" y="4469978"/>
            <a:ext cx="14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Micro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-Hybrid</a:t>
            </a:r>
            <a:endParaRPr lang="de-D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28257" y="4164538"/>
            <a:ext cx="1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/>
                </a:solidFill>
              </a:rPr>
              <a:t>Mild-Hybrid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04697" y="3429000"/>
            <a:ext cx="13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Voll-Hybrid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6834"/>
              </p:ext>
            </p:extLst>
          </p:nvPr>
        </p:nvGraphicFramePr>
        <p:xfrm>
          <a:off x="467544" y="90872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23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err="1" smtClean="0"/>
                        <a:t>Micro</a:t>
                      </a:r>
                      <a:r>
                        <a:rPr lang="de-DE" dirty="0" smtClean="0"/>
                        <a:t>-Hybrid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Mild-Hybrid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Voll-Hybrid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Max. elektrische</a:t>
                      </a:r>
                      <a:r>
                        <a:rPr lang="de-DE" baseline="0" dirty="0" smtClean="0"/>
                        <a:t> Leistung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        5kW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        20kW</a:t>
                      </a:r>
                    </a:p>
                    <a:p>
                      <a:pPr algn="ctr"/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       200kW</a:t>
                      </a:r>
                      <a:endParaRPr lang="de-DE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Systemspannung</a:t>
                      </a:r>
                    </a:p>
                    <a:p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42V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144V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200-660V</a:t>
                      </a:r>
                      <a:endParaRPr lang="de-DE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Max. Kraftstoffersparnis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3-8%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10-20%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30%</a:t>
                      </a:r>
                    </a:p>
                    <a:p>
                      <a:pPr algn="ctr"/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Mehrkosten bei der Anschaffung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+4%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+8-13%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 smtClean="0"/>
                    </a:p>
                    <a:p>
                      <a:pPr algn="ctr"/>
                      <a:r>
                        <a:rPr lang="de-DE" sz="2000" dirty="0" smtClean="0"/>
                        <a:t>+25%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u="sng" dirty="0" smtClean="0"/>
              <a:t>Der Mikro-Hybrid: </a:t>
            </a:r>
          </a:p>
          <a:p>
            <a:r>
              <a:rPr lang="de-DE" sz="1800" dirty="0" smtClean="0"/>
              <a:t>Starter und Generator werden durch einen bis zu 5kW starken mit 42V betriebenen Starter-Generator ersetzt.  Dieser wird entweder mithilfe eines Riemens angetrieben oder er ist direkt mit der Kurwellwelle verbunden.  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4284475" cy="34275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276872"/>
            <a:ext cx="5338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Mikro-Hybride besitzen eine </a:t>
            </a:r>
            <a:r>
              <a:rPr lang="de-DE" u="sng" dirty="0" smtClean="0"/>
              <a:t>Start-Stopp-Automatik</a:t>
            </a:r>
            <a:r>
              <a:rPr lang="de-DE" dirty="0" smtClean="0"/>
              <a:t>: 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Steht </a:t>
            </a:r>
            <a:r>
              <a:rPr lang="de-DE" dirty="0"/>
              <a:t>der Wagen </a:t>
            </a:r>
            <a:r>
              <a:rPr lang="de-DE" dirty="0" smtClean="0"/>
              <a:t>oder ist im Leerlauf, wird der Motor abgeschaltet.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Wird </a:t>
            </a:r>
            <a:r>
              <a:rPr lang="de-DE" dirty="0"/>
              <a:t>die Kupplung </a:t>
            </a:r>
            <a:r>
              <a:rPr lang="de-DE" dirty="0" smtClean="0"/>
              <a:t>betätigt oder </a:t>
            </a:r>
            <a:r>
              <a:rPr lang="de-DE" dirty="0"/>
              <a:t>die Bremse </a:t>
            </a:r>
          </a:p>
          <a:p>
            <a:r>
              <a:rPr lang="de-DE" dirty="0" smtClean="0"/>
              <a:t>      losgelassen springt </a:t>
            </a:r>
            <a:r>
              <a:rPr lang="de-DE" dirty="0"/>
              <a:t>der Motor automatisch wieder </a:t>
            </a:r>
            <a:r>
              <a:rPr lang="de-DE" dirty="0" smtClean="0"/>
              <a:t>    </a:t>
            </a:r>
          </a:p>
          <a:p>
            <a:r>
              <a:rPr lang="de-DE" dirty="0" smtClean="0"/>
              <a:t>      an</a:t>
            </a:r>
            <a:r>
              <a:rPr lang="de-DE" dirty="0"/>
              <a:t>. </a:t>
            </a:r>
          </a:p>
          <a:p>
            <a:r>
              <a:rPr lang="de-DE" dirty="0" smtClean="0"/>
              <a:t>      Hierbei </a:t>
            </a:r>
            <a:r>
              <a:rPr lang="de-DE" dirty="0"/>
              <a:t>wird durch </a:t>
            </a:r>
            <a:r>
              <a:rPr lang="de-DE" dirty="0" smtClean="0"/>
              <a:t>eine </a:t>
            </a:r>
            <a:r>
              <a:rPr lang="de-DE" dirty="0"/>
              <a:t>geänderte Motorsteuerung  </a:t>
            </a:r>
          </a:p>
          <a:p>
            <a:r>
              <a:rPr lang="de-DE" dirty="0" smtClean="0"/>
              <a:t>      ein </a:t>
            </a:r>
            <a:r>
              <a:rPr lang="de-DE" dirty="0"/>
              <a:t>besonders weicher Anlassvorgang erreicht </a:t>
            </a:r>
          </a:p>
          <a:p>
            <a:r>
              <a:rPr lang="de-DE" dirty="0" smtClean="0"/>
              <a:t>      (</a:t>
            </a:r>
            <a:r>
              <a:rPr lang="de-DE" dirty="0"/>
              <a:t>Zündung und Einspritzung werden erst bei </a:t>
            </a:r>
            <a:r>
              <a:rPr lang="de-DE" dirty="0" smtClean="0"/>
              <a:t>    </a:t>
            </a:r>
          </a:p>
          <a:p>
            <a:r>
              <a:rPr lang="de-DE" dirty="0"/>
              <a:t> </a:t>
            </a:r>
            <a:r>
              <a:rPr lang="de-DE" dirty="0" smtClean="0"/>
              <a:t>     Drehendem </a:t>
            </a:r>
            <a:r>
              <a:rPr lang="de-DE" dirty="0"/>
              <a:t>Motor </a:t>
            </a:r>
            <a:r>
              <a:rPr lang="de-DE" dirty="0" smtClean="0"/>
              <a:t>aktiv) 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5253693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/>
              <a:t>Rekuperation</a:t>
            </a:r>
            <a:r>
              <a:rPr lang="de-DE" u="sng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Im Schub- und Bremsbetrieb wird mithilfe des Starter-Generators die, in diesem Moment nicht benötigte, </a:t>
            </a:r>
            <a:r>
              <a:rPr lang="de-DE" dirty="0" smtClean="0"/>
              <a:t>in das Bordnetzt </a:t>
            </a:r>
            <a:r>
              <a:rPr lang="de-DE" dirty="0"/>
              <a:t>eingespeist. </a:t>
            </a:r>
          </a:p>
        </p:txBody>
      </p:sp>
    </p:spTree>
    <p:extLst>
      <p:ext uri="{BB962C8B-B14F-4D97-AF65-F5344CB8AC3E}">
        <p14:creationId xmlns:p14="http://schemas.microsoft.com/office/powerpoint/2010/main" val="1084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44208" y="1268760"/>
            <a:ext cx="19253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1.Verbrenningsmotor</a:t>
            </a:r>
          </a:p>
          <a:p>
            <a:r>
              <a:rPr lang="de-DE" sz="1400" dirty="0" smtClean="0"/>
              <a:t>2.Getriebe</a:t>
            </a:r>
          </a:p>
          <a:p>
            <a:r>
              <a:rPr lang="de-DE" sz="1400" dirty="0" smtClean="0"/>
              <a:t>3.Tank</a:t>
            </a:r>
          </a:p>
          <a:p>
            <a:r>
              <a:rPr lang="de-DE" sz="1400" dirty="0" smtClean="0"/>
              <a:t>4.Differential</a:t>
            </a:r>
          </a:p>
          <a:p>
            <a:r>
              <a:rPr lang="de-DE" sz="1400" dirty="0" smtClean="0"/>
              <a:t>5.E-Maschine</a:t>
            </a:r>
          </a:p>
          <a:p>
            <a:r>
              <a:rPr lang="de-DE" sz="1400" dirty="0" smtClean="0"/>
              <a:t>6.Kupplung</a:t>
            </a:r>
          </a:p>
          <a:p>
            <a:r>
              <a:rPr lang="de-DE" sz="1400" dirty="0" smtClean="0"/>
              <a:t>7.Leistungselektronik</a:t>
            </a:r>
          </a:p>
          <a:p>
            <a:r>
              <a:rPr lang="de-DE" sz="1400" dirty="0" smtClean="0"/>
              <a:t>8.Hochleistungsbatterie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341310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Zwischen Motor und Getriebe wird ein Kurbelwellen-Starter-Generator mit einer Leistung </a:t>
            </a:r>
            <a:r>
              <a:rPr lang="de-DE" dirty="0"/>
              <a:t>von ca</a:t>
            </a:r>
            <a:r>
              <a:rPr lang="de-DE" dirty="0" smtClean="0"/>
              <a:t>. 15-25kW eingebaut der mit 42-144V betrieben wird. 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Überschüssige mechanische Energie (Bremsen, Bergabfahren, Rollen) wird auf E-Maschine übertragen wo sie in elektrische Energie umgewandelt wird und in der Hochleistungsbatterie gespeichert wird.</a:t>
            </a:r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Wird viel Energie benötigt (Anfahren, Beschleunigen, Bergauffahren), wird die elektrische Energie wieder an die E-Maschine abgegeben die dann denn Verbrennungsmotor in Form von mechanischer Energie unterstützt.</a:t>
            </a:r>
          </a:p>
          <a:p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9" y="605445"/>
            <a:ext cx="56880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22" y="143780"/>
            <a:ext cx="836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Bei Mild-Hybriden wird i.d.R. ein Parallel-Hybrid-Antrieb verbaut :</a:t>
            </a:r>
            <a:endParaRPr lang="de-DE" sz="2400" u="sng" dirty="0"/>
          </a:p>
        </p:txBody>
      </p:sp>
    </p:spTree>
    <p:extLst>
      <p:ext uri="{BB962C8B-B14F-4D97-AF65-F5344CB8AC3E}">
        <p14:creationId xmlns:p14="http://schemas.microsoft.com/office/powerpoint/2010/main" val="33782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1787</Words>
  <Application>Microsoft Office PowerPoint</Application>
  <PresentationFormat>Bildschirmpräsentation (4:3)</PresentationFormat>
  <Paragraphs>398</Paragraphs>
  <Slides>28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Hybridantrieb im PKW</vt:lpstr>
      <vt:lpstr>Inhaltsverzeichnis</vt:lpstr>
      <vt:lpstr>Bedeutung</vt:lpstr>
      <vt:lpstr>Warum Hybridantrieb?</vt:lpstr>
      <vt:lpstr>Hybrideinstufungen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</vt:lpstr>
      <vt:lpstr>Powersplit-Hybrid am Beispiel des Toyota Prius II</vt:lpstr>
      <vt:lpstr>Komponenten des Powersplitt-Hybridantriebes</vt:lpstr>
      <vt:lpstr>Komponenten des Powersplit-Hybridantriebes</vt:lpstr>
      <vt:lpstr>Komponenten des Hybridantriebes</vt:lpstr>
      <vt:lpstr>Die Nickel-Metallhydrid Batterie  </vt:lpstr>
      <vt:lpstr>Komponenten des Hybridantriebes</vt:lpstr>
      <vt:lpstr>Komponenten des Hybridantriebes</vt:lpstr>
      <vt:lpstr>Komponenten des Hybridantriebes</vt:lpstr>
      <vt:lpstr>Betriebsmodi</vt:lpstr>
      <vt:lpstr>PowerPoint-Präsentation</vt:lpstr>
      <vt:lpstr>PowerPoint-Präsentation</vt:lpstr>
      <vt:lpstr>PowerPoint-Präsentation</vt:lpstr>
      <vt:lpstr>Wirkungsgrade</vt:lpstr>
      <vt:lpstr>Kraftstoffverbrauchsreduzierung</vt:lpstr>
      <vt:lpstr>Kostenbeispiel Toyota Auris Life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Hybridantrieb</dc:title>
  <dc:creator>Maik</dc:creator>
  <cp:lastModifiedBy>Maik</cp:lastModifiedBy>
  <cp:revision>145</cp:revision>
  <cp:lastPrinted>2011-04-15T05:01:27Z</cp:lastPrinted>
  <dcterms:created xsi:type="dcterms:W3CDTF">2011-04-02T09:23:52Z</dcterms:created>
  <dcterms:modified xsi:type="dcterms:W3CDTF">2011-04-15T05:13:44Z</dcterms:modified>
</cp:coreProperties>
</file>