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9" r:id="rId2"/>
    <p:sldId id="278" r:id="rId3"/>
    <p:sldId id="268" r:id="rId4"/>
    <p:sldId id="276" r:id="rId5"/>
    <p:sldId id="281" r:id="rId6"/>
    <p:sldId id="274" r:id="rId7"/>
    <p:sldId id="277" r:id="rId8"/>
    <p:sldId id="267" r:id="rId9"/>
    <p:sldId id="280" r:id="rId10"/>
    <p:sldId id="273" r:id="rId11"/>
    <p:sldId id="285" r:id="rId12"/>
    <p:sldId id="284" r:id="rId13"/>
    <p:sldId id="283" r:id="rId14"/>
    <p:sldId id="263" r:id="rId15"/>
    <p:sldId id="265" r:id="rId16"/>
    <p:sldId id="288" r:id="rId17"/>
    <p:sldId id="289" r:id="rId18"/>
    <p:sldId id="290" r:id="rId19"/>
    <p:sldId id="291" r:id="rId20"/>
    <p:sldId id="264" r:id="rId21"/>
    <p:sldId id="275" r:id="rId22"/>
    <p:sldId id="282" r:id="rId23"/>
    <p:sldId id="260" r:id="rId24"/>
    <p:sldId id="256" r:id="rId25"/>
    <p:sldId id="286" r:id="rId26"/>
    <p:sldId id="279" r:id="rId27"/>
    <p:sldId id="257" r:id="rId28"/>
    <p:sldId id="287" r:id="rId29"/>
    <p:sldId id="261" r:id="rId30"/>
    <p:sldId id="272" r:id="rId31"/>
    <p:sldId id="271" r:id="rId32"/>
    <p:sldId id="293" r:id="rId33"/>
    <p:sldId id="292" r:id="rId34"/>
    <p:sldId id="262" r:id="rId35"/>
    <p:sldId id="269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6" autoAdjust="0"/>
    <p:restoredTop sz="94612" autoAdjust="0"/>
  </p:normalViewPr>
  <p:slideViewPr>
    <p:cSldViewPr>
      <p:cViewPr varScale="1">
        <p:scale>
          <a:sx n="71" d="100"/>
          <a:sy n="71" d="100"/>
        </p:scale>
        <p:origin x="-2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8300-1C0B-4216-A069-F755A5FECD4D}" type="datetimeFigureOut">
              <a:rPr lang="de-DE" smtClean="0"/>
              <a:pPr/>
              <a:t>18.05.2015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4182-6EF3-4EC2-A14A-73AA653922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4182-6EF3-4EC2-A14A-73AA6539220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4182-6EF3-4EC2-A14A-73AA65392208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3DD-C7FD-41B5-9DA0-CF8BA35AACC1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6183-34C2-4F83-A811-0E7C2D73A98D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EE47-0117-40C0-A4FE-E82D1C5AF014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398F-B04A-442A-9823-0CB2E582EB56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8C47-5D13-47B7-B523-F38CE6969465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8D9-CEA7-4435-8443-F52B66BF1A53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DC6-5504-445C-BF05-AC3EBDA81986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F4A1-3F02-45B9-9A17-595125475C29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229600" cy="576064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714-8AEF-4668-97F2-CA644C3E80A0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034C-2014-45C7-8540-C90A77E8A487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11E4-51FA-4E4A-8379-208C5D884681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Giesler, BBS Winsen (</a:t>
            </a:r>
            <a:r>
              <a:rPr lang="de-DE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Luhe</a:t>
            </a:r>
            <a:r>
              <a:rPr lang="de-DE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 smtClean="0"/>
              <a:t>Messübungen</a:t>
            </a:r>
            <a:r>
              <a:rPr lang="de-DE" sz="4000" dirty="0" smtClean="0"/>
              <a:t> Kfz-Elektrik</a:t>
            </a:r>
          </a:p>
        </p:txBody>
      </p:sp>
      <p:sp>
        <p:nvSpPr>
          <p:cNvPr id="10" name="Rechteck 9"/>
          <p:cNvSpPr/>
          <p:nvPr/>
        </p:nvSpPr>
        <p:spPr>
          <a:xfrm>
            <a:off x="764194" y="116632"/>
            <a:ext cx="7615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Messübungen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Kfz-Elektrik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http://www.circuitspecialists.com/content/68771/29sj901-1.jpg"/>
          <p:cNvPicPr>
            <a:picLocks noChangeAspect="1" noChangeArrowheads="1"/>
          </p:cNvPicPr>
          <p:nvPr/>
        </p:nvPicPr>
        <p:blipFill>
          <a:blip r:embed="rId2" cstate="print"/>
          <a:srcRect l="7143" t="23214" r="7143" b="22694"/>
          <a:stretch>
            <a:fillRect/>
          </a:stretch>
        </p:blipFill>
        <p:spPr bwMode="auto">
          <a:xfrm>
            <a:off x="6804248" y="5385792"/>
            <a:ext cx="2376264" cy="1499592"/>
          </a:xfrm>
          <a:prstGeom prst="rect">
            <a:avLst/>
          </a:prstGeom>
          <a:noFill/>
        </p:spPr>
      </p:pic>
      <p:pic>
        <p:nvPicPr>
          <p:cNvPr id="19462" name="Picture 6" descr="http://wikis.zum.de/zum/images/4/47/URI_ohmsches-Geset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47" y="1412776"/>
            <a:ext cx="2023073" cy="15712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2" y="3429000"/>
            <a:ext cx="4846886" cy="25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bs-wiki.de/mediawiki/images/MultimeterUT6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4522">
            <a:off x="5706112" y="1082275"/>
            <a:ext cx="2417121" cy="493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92088"/>
          </a:xfrm>
        </p:spPr>
        <p:txBody>
          <a:bodyPr/>
          <a:lstStyle/>
          <a:p>
            <a:r>
              <a:rPr lang="de-DE" dirty="0" smtClean="0"/>
              <a:t>4. Übung:</a:t>
            </a:r>
            <a:br>
              <a:rPr lang="de-DE" dirty="0" smtClean="0"/>
            </a:br>
            <a:r>
              <a:rPr lang="de-DE" dirty="0" smtClean="0"/>
              <a:t>Parallelschaltung von Verbrauchern</a:t>
            </a:r>
            <a:endParaRPr lang="de-DE" dirty="0"/>
          </a:p>
        </p:txBody>
      </p:sp>
      <p:pic>
        <p:nvPicPr>
          <p:cNvPr id="3" name="Grafik 2" descr="Parallelschaltung_2_Lampen_Spann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25" y="1340768"/>
            <a:ext cx="8829063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5. Übung: Stromstärke messen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</a:t>
            </a:r>
            <a:r>
              <a:rPr lang="de-DE" sz="2000" i="1" dirty="0" smtClean="0"/>
              <a:t>nur einer </a:t>
            </a:r>
            <a:r>
              <a:rPr lang="de-DE" sz="2000" dirty="0" smtClean="0"/>
              <a:t>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Multimeter als Amperemeter an, um die Stromstärke messen zu können?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Ersetze die Glühlampe durch die 2. Lampe, welche Stromstärke ergibt sich?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Welche Gesamtstromstärke erwartest Du bei der Parallelschaltung beider Glühlampen? Überprüfe Deine Vorhersage durch entsprechende Messung.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die Gesamtstromstärke bei der Parallelschaltung von elektrischen Verbrauchern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Antworten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5. Übung: Stromstärke messen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</a:t>
            </a:r>
            <a:r>
              <a:rPr lang="de-DE" sz="2000" i="1" dirty="0" smtClean="0"/>
              <a:t>nur einer </a:t>
            </a:r>
            <a:r>
              <a:rPr lang="de-DE" sz="2000" dirty="0" smtClean="0"/>
              <a:t>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Multimeter als Amperemeter an, um die Stromstärke messen zu können? </a:t>
            </a:r>
            <a:r>
              <a:rPr lang="de-DE" sz="2000" dirty="0" smtClean="0">
                <a:solidFill>
                  <a:srgbClr val="92D050"/>
                </a:solidFill>
              </a:rPr>
              <a:t>Ein Amperemeter wird in Reihe geschaltet, das heißt, dass der Stromkreis an beliebiger Stelle unterbrochen wird und durch das Amperemeter wieder geschlossen wird.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Messwert?</a:t>
            </a:r>
            <a:r>
              <a:rPr lang="de-DE" sz="2000" dirty="0" smtClean="0">
                <a:solidFill>
                  <a:srgbClr val="92D050"/>
                </a:solidFill>
              </a:rPr>
              <a:t> Beispielsweise: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1 </a:t>
            </a:r>
            <a:r>
              <a:rPr lang="de-DE" sz="2000" dirty="0" smtClean="0">
                <a:solidFill>
                  <a:srgbClr val="92D050"/>
                </a:solidFill>
              </a:rPr>
              <a:t>= 32 mA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Ersetze die Glühlampe durch die 2. Lampe, welche Stromstärke ergibt sich? In etwa der gleiche Wert, z. B.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2 </a:t>
            </a:r>
            <a:r>
              <a:rPr lang="de-DE" sz="2000" dirty="0" smtClean="0">
                <a:solidFill>
                  <a:srgbClr val="92D050"/>
                </a:solidFill>
              </a:rPr>
              <a:t>= 36 mA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Welche Gesamtstromstärke erwartest Du bei der Parallelschaltung beider Glühlampen? Überprüfe Deine Vorhersage durch entsprechende Messung. </a:t>
            </a:r>
            <a:r>
              <a:rPr lang="de-DE" sz="2000" i="1" dirty="0" err="1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err="1" smtClean="0">
                <a:solidFill>
                  <a:srgbClr val="92D050"/>
                </a:solidFill>
              </a:rPr>
              <a:t>ges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 smtClean="0">
                <a:solidFill>
                  <a:srgbClr val="92D050"/>
                </a:solidFill>
              </a:rPr>
              <a:t>= 68 mA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die Gesamtstromstärke bei der Parallel-</a:t>
            </a:r>
            <a:r>
              <a:rPr lang="de-DE" sz="2000" dirty="0" err="1" smtClean="0"/>
              <a:t>schaltung</a:t>
            </a:r>
            <a:r>
              <a:rPr lang="de-DE" sz="2000" dirty="0" smtClean="0"/>
              <a:t> von elektrischen Verbrauchern berechnen? </a:t>
            </a:r>
            <a:r>
              <a:rPr lang="de-DE" sz="2000" i="1" dirty="0" err="1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err="1" smtClean="0">
                <a:solidFill>
                  <a:srgbClr val="92D050"/>
                </a:solidFill>
              </a:rPr>
              <a:t>ges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 smtClean="0">
                <a:solidFill>
                  <a:srgbClr val="92D050"/>
                </a:solidFill>
              </a:rPr>
              <a:t>=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1 </a:t>
            </a:r>
            <a:r>
              <a:rPr lang="de-DE" sz="2000" i="1" dirty="0" smtClean="0">
                <a:solidFill>
                  <a:srgbClr val="92D050"/>
                </a:solidFill>
              </a:rPr>
              <a:t> + 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2</a:t>
            </a:r>
            <a:r>
              <a:rPr lang="de-DE" sz="2000" i="1" dirty="0" smtClean="0">
                <a:solidFill>
                  <a:srgbClr val="92D050"/>
                </a:solidFill>
              </a:rPr>
              <a:t> + …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endParaRPr lang="de-DE" sz="2000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5210547" y="2739405"/>
            <a:ext cx="3240360" cy="540001"/>
            <a:chOff x="899592" y="5373215"/>
            <a:chExt cx="3240360" cy="540001"/>
          </a:xfrm>
        </p:grpSpPr>
        <p:sp>
          <p:nvSpPr>
            <p:cNvPr id="8" name="Textfeld 7"/>
            <p:cNvSpPr txBox="1"/>
            <p:nvPr/>
          </p:nvSpPr>
          <p:spPr>
            <a:xfrm>
              <a:off x="1619672" y="5373215"/>
              <a:ext cx="540000" cy="540000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92D050"/>
                  </a:solidFill>
                </a:rPr>
                <a:t>A</a:t>
              </a:r>
              <a:endParaRPr lang="de-DE" b="1" dirty="0">
                <a:solidFill>
                  <a:srgbClr val="92D050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171353" y="5651723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99592" y="5661248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3419872" y="5661248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2879872" y="5373216"/>
              <a:ext cx="540000" cy="540000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b="1" dirty="0">
                <a:solidFill>
                  <a:srgbClr val="92D050"/>
                </a:solidFill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>
            <a:xfrm rot="-2700000">
              <a:off x="2904490" y="5651456"/>
              <a:ext cx="50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2700000">
              <a:off x="2904490" y="5651456"/>
              <a:ext cx="50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6. Übung: „Zwischenprüfung“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3600886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Glühlampe).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beide Glühlampen in einem Leitungsstrang parallel und hierzu in einem 2. Leitungsstrang die LED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Amperemeter an, um a) die Gesamtstromstärke </a:t>
            </a:r>
            <a:r>
              <a:rPr lang="de-DE" sz="2000" i="1" dirty="0" err="1" smtClean="0"/>
              <a:t>I</a:t>
            </a:r>
            <a:r>
              <a:rPr lang="de-DE" sz="2000" i="1" baseline="-25000" dirty="0" err="1" smtClean="0"/>
              <a:t>ges</a:t>
            </a:r>
            <a:r>
              <a:rPr lang="de-DE" sz="2000" dirty="0" smtClean="0"/>
              <a:t> und b) die Teilstromstärken </a:t>
            </a:r>
            <a:r>
              <a:rPr lang="de-DE" sz="2000" i="1" dirty="0" smtClean="0"/>
              <a:t>I</a:t>
            </a:r>
            <a:r>
              <a:rPr lang="de-DE" sz="2000" i="1" baseline="-25000" dirty="0" smtClean="0"/>
              <a:t>1</a:t>
            </a:r>
            <a:r>
              <a:rPr lang="de-DE" sz="2000" dirty="0" smtClean="0"/>
              <a:t> und </a:t>
            </a:r>
            <a:r>
              <a:rPr lang="de-DE" sz="2000" i="1" dirty="0" smtClean="0"/>
              <a:t>I</a:t>
            </a:r>
            <a:r>
              <a:rPr lang="de-DE" sz="2000" i="1" baseline="-25000" dirty="0" smtClean="0"/>
              <a:t>2</a:t>
            </a:r>
            <a:r>
              <a:rPr lang="de-DE" sz="2000" dirty="0" smtClean="0"/>
              <a:t> in den beiden Leitungssträngen messen zu können?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Messwerte?</a:t>
            </a:r>
          </a:p>
        </p:txBody>
      </p:sp>
      <p:pic>
        <p:nvPicPr>
          <p:cNvPr id="19" name="Grafik 18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105" y="908720"/>
            <a:ext cx="488214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Teilstrom(stärke) der Diode</a:t>
            </a:r>
            <a:endParaRPr lang="de-DE" dirty="0"/>
          </a:p>
        </p:txBody>
      </p:sp>
      <p:pic>
        <p:nvPicPr>
          <p:cNvPr id="3" name="Grafik 2" descr="Stromstaerke_Teil_Di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402203"/>
            <a:ext cx="8892480" cy="554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Teilstrom(stärke) der Glühlampen</a:t>
            </a:r>
          </a:p>
          <a:p>
            <a:endParaRPr lang="de-DE" dirty="0"/>
          </a:p>
        </p:txBody>
      </p:sp>
      <p:pic>
        <p:nvPicPr>
          <p:cNvPr id="3" name="Grafik 2" descr="Stromstaer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4664"/>
            <a:ext cx="8928992" cy="574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Teilstrom(stärke) der Glühlampen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980728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Arbeitsheft Seite 107, Aufgabe 1 (Schaltplan)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Bearbeite die Teilaufgaben a, b, c im Arbeitsheft.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Bearbeite Aufgaben d und e mit folgenden Änderungen: alle Lampen E11…E14 aus Steckbrett-Sortiment (Nr. 3 und 4), statt der Sicherungen F18 und F19 Kippschalter (Nr. 5 und 6) verwenden.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Aufgaben f und g: Notiere alle </a:t>
            </a:r>
            <a:r>
              <a:rPr lang="de-DE" sz="2000" b="1" dirty="0" smtClean="0"/>
              <a:t>Stromstärken </a:t>
            </a:r>
            <a:r>
              <a:rPr lang="de-DE" sz="2000" b="1" i="1" dirty="0" smtClean="0"/>
              <a:t>I</a:t>
            </a:r>
            <a:r>
              <a:rPr lang="de-DE" sz="2000" b="1" dirty="0" smtClean="0"/>
              <a:t> in mA </a:t>
            </a:r>
            <a:r>
              <a:rPr lang="de-DE" sz="2000" dirty="0" smtClean="0"/>
              <a:t>und berechne die </a:t>
            </a:r>
            <a:r>
              <a:rPr lang="de-DE" sz="2000" b="1" dirty="0" smtClean="0"/>
              <a:t>Leistung einer Glühlampe in mW.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Schaltplan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17" y="777573"/>
            <a:ext cx="8165727" cy="555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Schaltung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10" name="Grafik 9" descr="WP_20150427_08_57_4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712" y="836712"/>
            <a:ext cx="721768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Schaltplan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6" name="Grafik 5" descr="Unbenan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0538"/>
            <a:ext cx="9144000" cy="35169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65315" y="1602674"/>
            <a:ext cx="91440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de-DE" sz="2000" b="1" dirty="0" smtClean="0">
                <a:solidFill>
                  <a:srgbClr val="FF0000"/>
                </a:solidFill>
              </a:rPr>
              <a:t>mA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140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70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70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312" y="180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Digitale Multimeter an der BBS Winsen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www.protrol.co.uk/Chauvin%20Arnoux%20Images/DMM/MX%2020.jpg"/>
          <p:cNvPicPr>
            <a:picLocks noChangeAspect="1" noChangeArrowheads="1"/>
          </p:cNvPicPr>
          <p:nvPr/>
        </p:nvPicPr>
        <p:blipFill>
          <a:blip r:embed="rId2" cstate="print"/>
          <a:srcRect l="4878" t="2569" r="2439" b="2320"/>
          <a:stretch>
            <a:fillRect/>
          </a:stretch>
        </p:blipFill>
        <p:spPr bwMode="auto">
          <a:xfrm>
            <a:off x="5436096" y="692696"/>
            <a:ext cx="2736304" cy="5904656"/>
          </a:xfrm>
          <a:prstGeom prst="rect">
            <a:avLst/>
          </a:prstGeom>
          <a:noFill/>
        </p:spPr>
      </p:pic>
      <p:pic>
        <p:nvPicPr>
          <p:cNvPr id="6" name="Picture 2" descr="http://www.bs-wiki.de/mediawiki/images/MultimeterUT6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4522">
            <a:off x="1097600" y="836389"/>
            <a:ext cx="2417121" cy="493933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499992" y="3573016"/>
            <a:ext cx="165618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DC Gleichstrom</a:t>
            </a:r>
            <a:endParaRPr lang="de-DE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43808" y="4869160"/>
            <a:ext cx="158417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COM in die Massebuchse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48264" y="6165304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ax. 300 mA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68144" y="335703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92072" y="459476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 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58032" y="583444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3                                                          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27624" y="148478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107504" y="6525344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Arbeitsheft S. 101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Gesamtstromstärke</a:t>
            </a:r>
            <a:endParaRPr lang="de-DE" dirty="0"/>
          </a:p>
        </p:txBody>
      </p:sp>
      <p:pic>
        <p:nvPicPr>
          <p:cNvPr id="3" name="Grafik 2" descr="Stromstaerke_gesa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7810"/>
            <a:ext cx="9073008" cy="5514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20072" y="692696"/>
            <a:ext cx="280831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Die Gesamtstromstärke ist die Summe aller Einzelströme.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912" y="0"/>
            <a:ext cx="913036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http://upload.wikimedia.org/wikipedia/commons/e/e3/3_Resistors.jpg"/>
          <p:cNvPicPr>
            <a:picLocks noChangeAspect="1" noChangeArrowheads="1"/>
          </p:cNvPicPr>
          <p:nvPr/>
        </p:nvPicPr>
        <p:blipFill>
          <a:blip r:embed="rId2" cstate="print"/>
          <a:srcRect l="5063" r="3810"/>
          <a:stretch>
            <a:fillRect/>
          </a:stretch>
        </p:blipFill>
        <p:spPr bwMode="auto">
          <a:xfrm>
            <a:off x="-3416" y="3185592"/>
            <a:ext cx="4526776" cy="3672408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b/b5/Potentiometer.jpg"/>
          <p:cNvPicPr>
            <a:picLocks noChangeAspect="1" noChangeArrowheads="1"/>
          </p:cNvPicPr>
          <p:nvPr/>
        </p:nvPicPr>
        <p:blipFill>
          <a:blip r:embed="rId3" cstate="print"/>
          <a:srcRect l="4721" t="9310" r="16226" b="20153"/>
          <a:stretch>
            <a:fillRect/>
          </a:stretch>
        </p:blipFill>
        <p:spPr bwMode="auto">
          <a:xfrm>
            <a:off x="5647630" y="15440"/>
            <a:ext cx="3100834" cy="3240360"/>
          </a:xfrm>
          <a:prstGeom prst="rect">
            <a:avLst/>
          </a:prstGeom>
          <a:noFill/>
        </p:spPr>
      </p:pic>
      <p:pic>
        <p:nvPicPr>
          <p:cNvPr id="3077" name="Picture 5" descr="http://www.ats-24.de/img/268/119130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0" y="1150500"/>
            <a:ext cx="3131840" cy="2350508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0" y="692696"/>
            <a:ext cx="2363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Ω</a:t>
            </a:r>
            <a:endParaRPr lang="de-DE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67544" y="188640"/>
            <a:ext cx="6840760" cy="792088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Messen von Widerständen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67544" y="6381328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Arbeitsheft S. 102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dvddemystifiziert.de/batterien/korro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5432" y="3284984"/>
            <a:ext cx="4762500" cy="3571875"/>
          </a:xfrm>
          <a:prstGeom prst="rect">
            <a:avLst/>
          </a:prstGeo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Reihenschaltung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7.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in Reihe.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das Multimeter als Ohmmeter an und 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Reihenschaltung von Widerständen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Reihenschaltung von Widerständen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7. Übung: Widerstand messen und berechnen</a:t>
            </a:r>
            <a:endParaRPr lang="de-DE" dirty="0"/>
          </a:p>
        </p:txBody>
      </p:sp>
      <p:pic>
        <p:nvPicPr>
          <p:cNvPr id="3" name="Grafik 2" descr="Widerstaende_in_Rei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26488"/>
            <a:ext cx="8856984" cy="498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Widerstaende_in_Reihe_Messw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367"/>
            <a:ext cx="8064896" cy="6348961"/>
          </a:xfrm>
          <a:prstGeom prst="rect">
            <a:avLst/>
          </a:prstGeom>
        </p:spPr>
      </p:pic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Reihenschaltung von Widerständen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563888" y="1805915"/>
            <a:ext cx="273630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Der Gesamtwiderstand ist die Summe aller Einzelwiderstände.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das Multimeter als Ohmmeter an und 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Parallelschaltung von Widerständen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parallel.</a:t>
            </a:r>
          </a:p>
        </p:txBody>
      </p:sp>
      <p:pic>
        <p:nvPicPr>
          <p:cNvPr id="15" name="Grafik 14" descr="Widerstaende_parall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795" y="1467926"/>
            <a:ext cx="7022581" cy="469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pic>
        <p:nvPicPr>
          <p:cNvPr id="5" name="Grafik 4" descr="Widerstaende_parallel_Messw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99" y="773855"/>
            <a:ext cx="7141645" cy="55633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76750" y="3803898"/>
            <a:ext cx="31683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Der Gesamtwiderstand ist kleiner als der kleinste Einzelwiderstand.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Widerstandsnetzwerk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9.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(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1</a:t>
            </a:r>
            <a:r>
              <a:rPr lang="de-DE" sz="2000" dirty="0" smtClean="0"/>
              <a:t> = 22 </a:t>
            </a:r>
            <a:r>
              <a:rPr lang="el-GR" sz="2000" dirty="0" smtClean="0"/>
              <a:t>Ω</a:t>
            </a:r>
            <a:r>
              <a:rPr lang="de-DE" sz="2000" dirty="0" smtClean="0"/>
              <a:t>, 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2</a:t>
            </a:r>
            <a:r>
              <a:rPr lang="de-DE" sz="2000" dirty="0" smtClean="0"/>
              <a:t> = 220 </a:t>
            </a:r>
            <a:r>
              <a:rPr lang="el-GR" sz="2000" dirty="0" smtClean="0"/>
              <a:t>Ω</a:t>
            </a:r>
            <a:r>
              <a:rPr lang="de-DE" sz="2000" dirty="0" smtClean="0"/>
              <a:t>) auf dem Steckbrett in Reihe und hierzu einen dritten Widerstand (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3</a:t>
            </a:r>
            <a:r>
              <a:rPr lang="de-DE" sz="2000" dirty="0" smtClean="0"/>
              <a:t> = 220 </a:t>
            </a:r>
            <a:r>
              <a:rPr lang="el-GR" sz="2000" dirty="0" smtClean="0"/>
              <a:t>Ω</a:t>
            </a:r>
            <a:r>
              <a:rPr lang="de-DE" sz="2000" dirty="0" smtClean="0"/>
              <a:t>)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Gemischtschaltung von Widerständen (Widerstandsnetzwerk)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gemischte Schaltung von Widerständen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Übung: Widerstandsnetzwerk</a:t>
            </a:r>
            <a:endParaRPr lang="de-DE" dirty="0"/>
          </a:p>
        </p:txBody>
      </p:sp>
      <p:pic>
        <p:nvPicPr>
          <p:cNvPr id="3" name="Grafik 2" descr="Widerstaende_gemischt_Messw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79063"/>
            <a:ext cx="7488832" cy="5086241"/>
          </a:xfrm>
          <a:prstGeom prst="rect">
            <a:avLst/>
          </a:prstGeom>
        </p:spPr>
      </p:pic>
      <p:sp>
        <p:nvSpPr>
          <p:cNvPr id="9" name="Gewitterblitz 8"/>
          <p:cNvSpPr/>
          <p:nvPr/>
        </p:nvSpPr>
        <p:spPr>
          <a:xfrm>
            <a:off x="4355976" y="1556792"/>
            <a:ext cx="2376264" cy="201622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unbestücktes Steckbrett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de-DE" dirty="0" smtClean="0"/>
              <a:t>1. Übung: Orientierung auf dem Steckbrett</a:t>
            </a:r>
            <a:endParaRPr lang="de-DE" dirty="0"/>
          </a:p>
        </p:txBody>
      </p:sp>
      <p:pic>
        <p:nvPicPr>
          <p:cNvPr id="3" name="Grafik 2" descr="Steckbrett_l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1081600"/>
            <a:ext cx="8964488" cy="48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einstellbarer Widerstand: Potentiometer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Übung: Potentiometer</a:t>
            </a:r>
            <a:endParaRPr lang="de-DE" dirty="0"/>
          </a:p>
        </p:txBody>
      </p:sp>
      <p:pic>
        <p:nvPicPr>
          <p:cNvPr id="3" name="Grafik 2" descr="Poti__fest.jpg"/>
          <p:cNvPicPr>
            <a:picLocks noChangeAspect="1"/>
          </p:cNvPicPr>
          <p:nvPr/>
        </p:nvPicPr>
        <p:blipFill>
          <a:blip r:embed="rId2" cstate="print"/>
          <a:srcRect l="22868"/>
          <a:stretch>
            <a:fillRect/>
          </a:stretch>
        </p:blipFill>
        <p:spPr>
          <a:xfrm>
            <a:off x="35496" y="1052737"/>
            <a:ext cx="4128937" cy="5184575"/>
          </a:xfrm>
          <a:prstGeom prst="rect">
            <a:avLst/>
          </a:prstGeom>
        </p:spPr>
      </p:pic>
      <p:pic>
        <p:nvPicPr>
          <p:cNvPr id="6148" name="Picture 4" descr="http://blog.openptv.org/wp-content/uploads/2011/07/Poti-Anschl%C3%BCs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636912"/>
            <a:ext cx="4032447" cy="3612215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b/b5/Potentiometer.jpg"/>
          <p:cNvPicPr>
            <a:picLocks noChangeAspect="1" noChangeArrowheads="1"/>
          </p:cNvPicPr>
          <p:nvPr/>
        </p:nvPicPr>
        <p:blipFill>
          <a:blip r:embed="rId4" cstate="print"/>
          <a:srcRect l="4721" t="9310" r="16226" b="20153"/>
          <a:stretch>
            <a:fillRect/>
          </a:stretch>
        </p:blipFill>
        <p:spPr bwMode="auto">
          <a:xfrm>
            <a:off x="6768752" y="476672"/>
            <a:ext cx="24117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Übung: Potentiometer</a:t>
            </a:r>
            <a:endParaRPr lang="de-DE" dirty="0"/>
          </a:p>
        </p:txBody>
      </p:sp>
      <p:pic>
        <p:nvPicPr>
          <p:cNvPr id="3" name="Grafik 2" descr="Pot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" y="1585367"/>
            <a:ext cx="4688981" cy="4392488"/>
          </a:xfrm>
          <a:prstGeom prst="rect">
            <a:avLst/>
          </a:prstGeom>
        </p:spPr>
      </p:pic>
      <p:pic>
        <p:nvPicPr>
          <p:cNvPr id="4" name="Grafik 3" descr="Pot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5089"/>
            <a:ext cx="4248472" cy="446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Spannungsteiler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Verbraucher (LED, Glühlampe) auf dem Steckbrett in Reihe und lege eine Spannung von 12 Volt an.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die Teilspannungen: a) parallel zur Diode, b) parallel zur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lassen sich die Teilspannungen bei der Reihenschaltung von Widerständen (bzw. Verbrauchern)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2 Verbraucher in Reihe geschaltet</a:t>
            </a:r>
          </a:p>
          <a:p>
            <a:endParaRPr lang="de-DE" dirty="0"/>
          </a:p>
        </p:txBody>
      </p:sp>
      <p:pic>
        <p:nvPicPr>
          <p:cNvPr id="3" name="Grafik 2" descr="Stromkrei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919306" cy="5328592"/>
          </a:xfrm>
          <a:prstGeom prst="rect">
            <a:avLst/>
          </a:prstGeom>
        </p:spPr>
      </p:pic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6064"/>
          </a:xfrm>
        </p:spPr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Teilspannung an der Glühlampe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pic>
        <p:nvPicPr>
          <p:cNvPr id="3" name="Grafik 2" descr="Teilspannun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1131274"/>
            <a:ext cx="9071992" cy="51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Teilspannung an der Diode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pic>
        <p:nvPicPr>
          <p:cNvPr id="3" name="Grafik 2" descr="Reihenschaltung_2_Lam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99326"/>
            <a:ext cx="8964488" cy="50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Antworten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Verbraucher (LED, Glühlampe) auf dem Steckbrett in Reihe und lege eine Spannung von 12 Volt an.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die Teilspannungen: a) parallel zur Diode, b) parallel zur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lassen sich die Teilspannungen bei der Reihenschaltung von Widerständen (bzw. Verbrauchern)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Schließer Öffner Wechsler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Relais</a:t>
            </a:r>
            <a:endParaRPr lang="de-DE" dirty="0"/>
          </a:p>
        </p:txBody>
      </p:sp>
      <p:pic>
        <p:nvPicPr>
          <p:cNvPr id="1026" name="Picture 2" descr="http://www.maurelma.ch/shop/Media/Shop/bild70a1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48000" cy="3048001"/>
          </a:xfrm>
          <a:prstGeom prst="rect">
            <a:avLst/>
          </a:prstGeom>
          <a:noFill/>
        </p:spPr>
      </p:pic>
      <p:pic>
        <p:nvPicPr>
          <p:cNvPr id="1028" name="Picture 4" descr="http://files.tradoria.de/41a03f69e5254f3ec59cb35a4b7545a5/images/183602801_727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56992"/>
            <a:ext cx="2967136" cy="2967136"/>
          </a:xfrm>
          <a:prstGeom prst="rect">
            <a:avLst/>
          </a:prstGeom>
          <a:noFill/>
        </p:spPr>
      </p:pic>
      <p:pic>
        <p:nvPicPr>
          <p:cNvPr id="5" name="Grafik 4" descr="Parallelschaltung_2_Lampen_Spannung.jpg"/>
          <p:cNvPicPr>
            <a:picLocks noChangeAspect="1"/>
          </p:cNvPicPr>
          <p:nvPr/>
        </p:nvPicPr>
        <p:blipFill>
          <a:blip r:embed="rId4" cstate="print"/>
          <a:srcRect l="32695" t="74873" r="49563" b="8111"/>
          <a:stretch>
            <a:fillRect/>
          </a:stretch>
        </p:blipFill>
        <p:spPr>
          <a:xfrm>
            <a:off x="323528" y="764704"/>
            <a:ext cx="3384376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Arbeitsheft S.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Relais</a:t>
            </a:r>
            <a:endParaRPr lang="de-DE" dirty="0"/>
          </a:p>
        </p:txBody>
      </p:sp>
      <p:pic>
        <p:nvPicPr>
          <p:cNvPr id="8" name="Grafik 7" descr="WP_20150518_09_05_34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32698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2008" y="6381328"/>
            <a:ext cx="8460432" cy="432048"/>
          </a:xfrm>
        </p:spPr>
        <p:txBody>
          <a:bodyPr>
            <a:normAutofit lnSpcReduction="10000"/>
          </a:bodyPr>
          <a:lstStyle/>
          <a:p>
            <a:pPr algn="l"/>
            <a:r>
              <a:rPr lang="de-DE" dirty="0" smtClean="0"/>
              <a:t>Steckbrett = Steckplatine = Experimentierplatte = </a:t>
            </a:r>
            <a:r>
              <a:rPr lang="de-DE" dirty="0" err="1" smtClean="0"/>
              <a:t>Electric</a:t>
            </a:r>
            <a:r>
              <a:rPr lang="de-DE" dirty="0" smtClean="0"/>
              <a:t> Board</a:t>
            </a:r>
            <a:endParaRPr lang="de-DE" dirty="0"/>
          </a:p>
        </p:txBody>
      </p:sp>
      <p:sp>
        <p:nvSpPr>
          <p:cNvPr id="36" name="Titel 3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76064"/>
          </a:xfrm>
        </p:spPr>
        <p:txBody>
          <a:bodyPr/>
          <a:lstStyle/>
          <a:p>
            <a:r>
              <a:rPr lang="de-DE" dirty="0" smtClean="0"/>
              <a:t>1. Übung: Orientierung auf dem „Steckbrett“</a:t>
            </a:r>
            <a:endParaRPr lang="de-DE" dirty="0"/>
          </a:p>
        </p:txBody>
      </p:sp>
      <p:sp>
        <p:nvSpPr>
          <p:cNvPr id="3" name="Foliennummernplatzhalt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A47ED-F2FD-414D-A507-6C07B489B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Steckbrett_l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8" y="1441640"/>
            <a:ext cx="8964488" cy="486768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98544" y="2706696"/>
            <a:ext cx="1800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Netzschalter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17576" y="1326808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Netzkabel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23928" y="4117405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Minus“ Klemme 31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44008" y="1758856"/>
            <a:ext cx="208823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Plus“ Klemme 30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64288" y="4030017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Steckfelder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23928" y="3343032"/>
            <a:ext cx="208823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Spannungsregler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10544" y="1237248"/>
            <a:ext cx="169168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Steckbrücken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5496" y="3693780"/>
            <a:ext cx="158417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steckbare</a:t>
            </a:r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Bauelemente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34080" y="240692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044288" y="101932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 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799368" y="386654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	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932040" y="229604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3                                                             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086752" y="371280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7                                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19488" y="303558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             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668344" y="154283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6                                  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93296" y="338585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8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Steckbrett</a:t>
            </a:r>
            <a:endParaRPr lang="de-DE" dirty="0"/>
          </a:p>
        </p:txBody>
      </p:sp>
      <p:pic>
        <p:nvPicPr>
          <p:cNvPr id="11" name="Grafik 10" descr="Electric Board 1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2034263" y="197505"/>
            <a:ext cx="4848873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de-D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Übung: Orientierung auf dem Steckbrett</a:t>
            </a:r>
            <a:endParaRPr lang="de-DE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Einstellen der Bordspannung </a:t>
            </a:r>
          </a:p>
          <a:p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/>
          <a:lstStyle/>
          <a:p>
            <a:r>
              <a:rPr lang="de-DE" dirty="0" smtClean="0"/>
              <a:t>2. Übung: Spannung messen und einstellen</a:t>
            </a:r>
            <a:endParaRPr lang="de-DE" dirty="0"/>
          </a:p>
        </p:txBody>
      </p:sp>
      <p:pic>
        <p:nvPicPr>
          <p:cNvPr id="3" name="Grafik 2" descr="12V_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32106"/>
            <a:ext cx="9036496" cy="4774899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-1800000">
            <a:off x="3580943" y="2644423"/>
            <a:ext cx="792088" cy="7200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12160" y="1344250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Plus“ Klemme 30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12160" y="5590981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Minus“ Klemme 31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4778499" y="2134597"/>
            <a:ext cx="3960000" cy="0"/>
          </a:xfrm>
          <a:prstGeom prst="line">
            <a:avLst/>
          </a:prstGeom>
          <a:ln w="635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8743131" y="2133456"/>
            <a:ext cx="1141" cy="1188000"/>
          </a:xfrm>
          <a:prstGeom prst="line">
            <a:avLst/>
          </a:prstGeom>
          <a:ln w="635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5076056" y="5446965"/>
            <a:ext cx="3672000" cy="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8749605" y="3646765"/>
            <a:ext cx="1" cy="180020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5076056" y="3646765"/>
            <a:ext cx="1" cy="180020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Batteriepole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724128" y="404664"/>
            <a:ext cx="2808312" cy="5760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4" descr="http://www.bildung-niedersachsen.de/elektrotechnik/img/s_Primaerzel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20522" y="2010104"/>
            <a:ext cx="1976613" cy="2176779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6981360" y="1807816"/>
            <a:ext cx="288032" cy="288032"/>
          </a:xfrm>
          <a:prstGeom prst="ellipse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981360" y="4077072"/>
            <a:ext cx="288032" cy="288032"/>
          </a:xfrm>
          <a:prstGeom prst="ellipse">
            <a:avLst/>
          </a:prstGeom>
          <a:solidFill>
            <a:schemeClr val="tx1"/>
          </a:solidFill>
          <a:ln w="635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66952" y="40466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Batterie Plus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Klemme 30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63704" y="489296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Batterie Minus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Klemme 31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Masse, COM, GND</a:t>
            </a:r>
            <a:endParaRPr lang="de-DE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2583" y="2089423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</a:t>
            </a:r>
          </a:p>
          <a:p>
            <a:pPr algn="ctr"/>
            <a:r>
              <a:rPr lang="de-DE" sz="4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pic>
        <p:nvPicPr>
          <p:cNvPr id="38914" name="Picture 2" descr="http://www.dvddemystifiziert.de/batterien/kor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3429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eine Glühlampe als Verbraucher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Übung: einfacher Stromkreis</a:t>
            </a:r>
            <a:endParaRPr lang="de-DE" dirty="0"/>
          </a:p>
        </p:txBody>
      </p:sp>
      <p:pic>
        <p:nvPicPr>
          <p:cNvPr id="3" name="Grafik 2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265844"/>
            <a:ext cx="8820472" cy="468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64096"/>
          </a:xfrm>
        </p:spPr>
        <p:txBody>
          <a:bodyPr/>
          <a:lstStyle/>
          <a:p>
            <a:r>
              <a:rPr lang="de-DE" dirty="0" smtClean="0"/>
              <a:t>4. Übung:</a:t>
            </a:r>
            <a:br>
              <a:rPr lang="de-DE" dirty="0" smtClean="0"/>
            </a:br>
            <a:r>
              <a:rPr lang="de-DE" dirty="0" smtClean="0"/>
              <a:t>Parallelschaltung von Verbrauchern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4072423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einer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eine Leuchtdiode als 2. Verbraucher parallel zur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Ändert sich die Spannung bzw. die Helligkeit der Glühlampe?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Erkläre deine Beobachtungen.</a:t>
            </a:r>
          </a:p>
        </p:txBody>
      </p:sp>
      <p:pic>
        <p:nvPicPr>
          <p:cNvPr id="6" name="Grafik 5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746" y="1355626"/>
            <a:ext cx="488214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Bildschirmpräsentation (4:3)</PresentationFormat>
  <Paragraphs>196</Paragraphs>
  <Slides>38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Folie 1</vt:lpstr>
      <vt:lpstr>Digitale Multimeter an der BBS Winsen</vt:lpstr>
      <vt:lpstr>1. Übung: Orientierung auf dem Steckbrett</vt:lpstr>
      <vt:lpstr>1. Übung: Orientierung auf dem „Steckbrett“</vt:lpstr>
      <vt:lpstr>1. Übung: Orientierung auf dem Steckbrett</vt:lpstr>
      <vt:lpstr>2. Übung: Spannung messen und einstellen</vt:lpstr>
      <vt:lpstr>Folie 7</vt:lpstr>
      <vt:lpstr>3. Übung: einfacher Stromkreis</vt:lpstr>
      <vt:lpstr>4. Übung: Parallelschaltung von Verbrauchern</vt:lpstr>
      <vt:lpstr>4. Übung: Parallelschaltung von Verbrauchern</vt:lpstr>
      <vt:lpstr>5. Übung: Stromstärke messen</vt:lpstr>
      <vt:lpstr>5. Übung: Stromstärke messen</vt:lpstr>
      <vt:lpstr>6. Übung: „Zwischenprüfung“</vt:lpstr>
      <vt:lpstr>Folie 14</vt:lpstr>
      <vt:lpstr>Folie 15</vt:lpstr>
      <vt:lpstr>7. Übung: Beleuchtungsanlage</vt:lpstr>
      <vt:lpstr>7. Übung: Beleuchtungsanlage</vt:lpstr>
      <vt:lpstr>7. Übung: Beleuchtungsanlage</vt:lpstr>
      <vt:lpstr>7. Übung: Beleuchtungsanlage</vt:lpstr>
      <vt:lpstr>Folie 20</vt:lpstr>
      <vt:lpstr>Folie 21</vt:lpstr>
      <vt:lpstr>7. Übung: Widerstand messen und berechnen</vt:lpstr>
      <vt:lpstr>7. Übung: Widerstand messen und berechnen</vt:lpstr>
      <vt:lpstr>Folie 24</vt:lpstr>
      <vt:lpstr>8. Übung: Widerstand messen und berechnen</vt:lpstr>
      <vt:lpstr>8. Übung: Widerstand messen und berechnen</vt:lpstr>
      <vt:lpstr>8. Übung: Widerstand messen und berechnen</vt:lpstr>
      <vt:lpstr>9. Übung: Widerstand messen und berechnen</vt:lpstr>
      <vt:lpstr>9. Übung: Widerstandsnetzwerk</vt:lpstr>
      <vt:lpstr>10. Übung: Potentiometer</vt:lpstr>
      <vt:lpstr>10. Übung: Potentiometer</vt:lpstr>
      <vt:lpstr>11. Übung: Spannungsteiler</vt:lpstr>
      <vt:lpstr>11. Übung: Spannungsteiler</vt:lpstr>
      <vt:lpstr>11. Übung: Spannungsteiler</vt:lpstr>
      <vt:lpstr>11. Übung: Spannungsteiler</vt:lpstr>
      <vt:lpstr>11. Übung: Spannungsteiler</vt:lpstr>
      <vt:lpstr>Relais</vt:lpstr>
      <vt:lpstr>Relais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Detlef</dc:creator>
  <cp:lastModifiedBy>Detlef</cp:lastModifiedBy>
  <cp:revision>174</cp:revision>
  <dcterms:created xsi:type="dcterms:W3CDTF">2015-04-17T16:39:07Z</dcterms:created>
  <dcterms:modified xsi:type="dcterms:W3CDTF">2015-05-18T09:30:04Z</dcterms:modified>
</cp:coreProperties>
</file>