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84" r:id="rId3"/>
    <p:sldId id="257" r:id="rId4"/>
    <p:sldId id="258" r:id="rId5"/>
    <p:sldId id="261" r:id="rId6"/>
    <p:sldId id="260" r:id="rId7"/>
    <p:sldId id="262" r:id="rId8"/>
    <p:sldId id="263" r:id="rId9"/>
    <p:sldId id="265" r:id="rId10"/>
    <p:sldId id="259" r:id="rId11"/>
    <p:sldId id="264" r:id="rId12"/>
    <p:sldId id="266" r:id="rId13"/>
    <p:sldId id="268" r:id="rId14"/>
    <p:sldId id="267" r:id="rId15"/>
    <p:sldId id="269" r:id="rId16"/>
    <p:sldId id="270" r:id="rId17"/>
    <p:sldId id="272" r:id="rId18"/>
    <p:sldId id="271" r:id="rId19"/>
    <p:sldId id="273" r:id="rId20"/>
    <p:sldId id="277" r:id="rId21"/>
    <p:sldId id="280" r:id="rId22"/>
    <p:sldId id="278" r:id="rId23"/>
    <p:sldId id="279" r:id="rId24"/>
    <p:sldId id="281" r:id="rId25"/>
    <p:sldId id="275" r:id="rId26"/>
    <p:sldId id="282" r:id="rId27"/>
    <p:sldId id="283" r:id="rId28"/>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homas" initials="T"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79929" autoAdjust="0"/>
  </p:normalViewPr>
  <p:slideViewPr>
    <p:cSldViewPr>
      <p:cViewPr varScale="1">
        <p:scale>
          <a:sx n="58" d="100"/>
          <a:sy n="58" d="100"/>
        </p:scale>
        <p:origin x="-84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2AFFEC-76B3-4ABF-AEB4-B0B18A881A86}" type="datetimeFigureOut">
              <a:rPr lang="de-DE" smtClean="0"/>
              <a:pPr/>
              <a:t>09.01.2011</a:t>
            </a:fld>
            <a:endParaRPr lang="de-DE" dirty="0"/>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043485-202C-4267-8256-D238D4E01F9B}" type="slidenum">
              <a:rPr lang="de-DE" smtClean="0"/>
              <a:pPr/>
              <a:t>‹Nr.›</a:t>
            </a:fld>
            <a:endParaRPr lang="de-DE"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200" kern="1200" dirty="0" smtClean="0">
                <a:solidFill>
                  <a:schemeClr val="tx1"/>
                </a:solidFill>
                <a:latin typeface="+mn-lt"/>
                <a:ea typeface="+mn-ea"/>
                <a:cs typeface="+mn-cs"/>
              </a:rPr>
              <a:t>Die Explosion kostete alle sieben Besatzungsmittgliedern das Leben. Die Kosten sollen sich auf etwa $100 Mio. Dollar belaufen. </a:t>
            </a:r>
          </a:p>
          <a:p>
            <a:r>
              <a:rPr lang="de-DE" sz="1200" kern="1200" dirty="0" smtClean="0">
                <a:solidFill>
                  <a:schemeClr val="tx1"/>
                </a:solidFill>
                <a:latin typeface="+mn-lt"/>
                <a:ea typeface="+mn-ea"/>
                <a:cs typeface="+mn-cs"/>
              </a:rPr>
              <a:t>Der Auslöser dieser Tragödie waren poröse Dichtringe der Feststoffraketen, die an den Außenseiten des Haupttangs angebracht sind.  Die Dichtungen sind bei kalten Nachttemperaturen porös geworden und haben beim Start Gase freigegeben die sich wiederum beim Start entzündet haben. Die rechte Feststoffrakete hat sich gelöst den Haupttank aufgerissen und 2 Mio. Liter flüssiger Wasser- und Sauerstoff explodierten.</a:t>
            </a:r>
          </a:p>
          <a:p>
            <a:r>
              <a:rPr lang="de-DE" sz="1200" kern="1200" dirty="0" smtClean="0">
                <a:solidFill>
                  <a:schemeClr val="tx1"/>
                </a:solidFill>
                <a:latin typeface="+mn-lt"/>
                <a:ea typeface="+mn-ea"/>
                <a:cs typeface="+mn-cs"/>
              </a:rPr>
              <a:t>Die Absturzuntersuchungen dauerten 2  Jahre, erst dann wurden die Shuttle-Flüge wieder aufgenommen.</a:t>
            </a:r>
          </a:p>
          <a:p>
            <a:endParaRPr lang="de-DE" dirty="0"/>
          </a:p>
        </p:txBody>
      </p:sp>
      <p:sp>
        <p:nvSpPr>
          <p:cNvPr id="4" name="Foliennummernplatzhalter 3"/>
          <p:cNvSpPr>
            <a:spLocks noGrp="1"/>
          </p:cNvSpPr>
          <p:nvPr>
            <p:ph type="sldNum" sz="quarter" idx="10"/>
          </p:nvPr>
        </p:nvSpPr>
        <p:spPr/>
        <p:txBody>
          <a:bodyPr/>
          <a:lstStyle/>
          <a:p>
            <a:fld id="{5D043485-202C-4267-8256-D238D4E01F9B}" type="slidenum">
              <a:rPr lang="de-DE" smtClean="0"/>
              <a:pPr/>
              <a:t>2</a:t>
            </a:fld>
            <a:endParaRPr 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buFontTx/>
              <a:buChar char="-"/>
            </a:pPr>
            <a:r>
              <a:rPr lang="de-DE" dirty="0" smtClean="0"/>
              <a:t>Man verwendet dann statische oder dynamische Dichtungen</a:t>
            </a:r>
          </a:p>
          <a:p>
            <a:pPr>
              <a:buFontTx/>
              <a:buNone/>
            </a:pPr>
            <a:endParaRPr lang="de-DE" dirty="0" smtClean="0"/>
          </a:p>
          <a:p>
            <a:pPr>
              <a:buFontTx/>
              <a:buChar char="-"/>
            </a:pPr>
            <a:r>
              <a:rPr lang="de-DE" dirty="0" smtClean="0"/>
              <a:t>Einbauverhältnisse: Durchbiegen</a:t>
            </a:r>
            <a:r>
              <a:rPr lang="de-DE" baseline="0" dirty="0" smtClean="0"/>
              <a:t> der Welle, unterschiedliche Wärmeausdehnung, Verschleiß der Dichtlaufflächen, elastisch/ plastische Verformung der Bauteile und Dichtungen</a:t>
            </a:r>
          </a:p>
          <a:p>
            <a:pPr>
              <a:buFontTx/>
              <a:buChar char="-"/>
            </a:pPr>
            <a:endParaRPr lang="de-DE" baseline="0" dirty="0" smtClean="0"/>
          </a:p>
          <a:p>
            <a:pPr>
              <a:buFontTx/>
              <a:buChar char="-"/>
            </a:pPr>
            <a:r>
              <a:rPr lang="de-DE" baseline="0" dirty="0" smtClean="0"/>
              <a:t>Was ist mit meinen Mitteln möglich? In Bezug auf Fertigung und Montage.</a:t>
            </a:r>
          </a:p>
          <a:p>
            <a:pPr>
              <a:buFontTx/>
              <a:buChar char="-"/>
            </a:pPr>
            <a:endParaRPr lang="de-DE" baseline="0" dirty="0" smtClean="0"/>
          </a:p>
          <a:p>
            <a:pPr>
              <a:buFontTx/>
              <a:buChar char="-"/>
            </a:pPr>
            <a:r>
              <a:rPr lang="de-DE" baseline="0" dirty="0" smtClean="0"/>
              <a:t>Die richtige Auswahl einer Dichtung beschränkt sich also nicht nur auf die vorhandenen Betriebsbedingungen und die abzudichtenden Medien, sondern muss als Funktionselement im Zusammenwirken mit den angrenzenden Bauelementen betrachtet werden.</a:t>
            </a:r>
          </a:p>
          <a:p>
            <a:endParaRPr lang="de-DE" dirty="0"/>
          </a:p>
        </p:txBody>
      </p:sp>
      <p:sp>
        <p:nvSpPr>
          <p:cNvPr id="4" name="Foliennummernplatzhalter 3"/>
          <p:cNvSpPr>
            <a:spLocks noGrp="1"/>
          </p:cNvSpPr>
          <p:nvPr>
            <p:ph type="sldNum" sz="quarter" idx="10"/>
          </p:nvPr>
        </p:nvSpPr>
        <p:spPr/>
        <p:txBody>
          <a:bodyPr/>
          <a:lstStyle/>
          <a:p>
            <a:fld id="{5D043485-202C-4267-8256-D238D4E01F9B}" type="slidenum">
              <a:rPr lang="de-DE" smtClean="0"/>
              <a:pPr/>
              <a:t>11</a:t>
            </a:fld>
            <a:endParaRPr lang="de-D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buFontTx/>
              <a:buChar char="-"/>
            </a:pPr>
            <a:r>
              <a:rPr lang="de-DE" dirty="0" smtClean="0"/>
              <a:t>Zu a)</a:t>
            </a:r>
          </a:p>
          <a:p>
            <a:pPr>
              <a:buFontTx/>
              <a:buNone/>
            </a:pPr>
            <a:endParaRPr lang="de-DE" dirty="0" smtClean="0"/>
          </a:p>
          <a:p>
            <a:pPr>
              <a:buFontTx/>
              <a:buNone/>
            </a:pPr>
            <a:r>
              <a:rPr lang="de-DE" dirty="0" smtClean="0"/>
              <a:t>-Rohrschweißverbindung,</a:t>
            </a:r>
            <a:r>
              <a:rPr lang="de-DE" baseline="0" dirty="0" smtClean="0"/>
              <a:t> die Rohrkräfte werden durch den Flansch aufgenommen</a:t>
            </a:r>
          </a:p>
          <a:p>
            <a:pPr>
              <a:buFontTx/>
              <a:buNone/>
            </a:pPr>
            <a:endParaRPr lang="de-DE" baseline="0" dirty="0" smtClean="0"/>
          </a:p>
          <a:p>
            <a:pPr>
              <a:buFontTx/>
              <a:buChar char="-"/>
            </a:pPr>
            <a:r>
              <a:rPr lang="de-DE" baseline="0" dirty="0" smtClean="0"/>
              <a:t>Es ist daher wichtig für die Fügepartner, über die große Kräfte geleitet werden, dass sie steife Flansche und einen möglichst gleichmäßigen Pressungsverlauf entlang der Dichtlinie besitzen. Das gilt auch für die nachfolgende Flanschverbindung.</a:t>
            </a:r>
          </a:p>
          <a:p>
            <a:pPr>
              <a:buFontTx/>
              <a:buNone/>
            </a:pPr>
            <a:endParaRPr lang="de-DE" baseline="0" dirty="0" smtClean="0"/>
          </a:p>
          <a:p>
            <a:pPr>
              <a:buFontTx/>
              <a:buChar char="-"/>
            </a:pPr>
            <a:r>
              <a:rPr lang="de-DE" baseline="0" dirty="0" smtClean="0"/>
              <a:t> die Dichtschweißung in der Mitte kann durch Abschleifen wieder entfernt werden und das Rohr wieder zerlegt werden</a:t>
            </a:r>
          </a:p>
          <a:p>
            <a:pPr>
              <a:buFontTx/>
              <a:buChar char="-"/>
            </a:pPr>
            <a:endParaRPr lang="de-DE" baseline="0" dirty="0" smtClean="0"/>
          </a:p>
          <a:p>
            <a:pPr>
              <a:buFontTx/>
              <a:buChar char="-"/>
            </a:pPr>
            <a:r>
              <a:rPr lang="de-DE" baseline="0" dirty="0" smtClean="0"/>
              <a:t>Zu b)</a:t>
            </a:r>
          </a:p>
          <a:p>
            <a:pPr>
              <a:buFontTx/>
              <a:buChar char="-"/>
            </a:pPr>
            <a:endParaRPr lang="de-DE" baseline="0" dirty="0" smtClean="0"/>
          </a:p>
          <a:p>
            <a:pPr>
              <a:buFontTx/>
              <a:buChar char="-"/>
            </a:pPr>
            <a:r>
              <a:rPr lang="de-DE" baseline="0" dirty="0" smtClean="0"/>
              <a:t>Flanschmit Nut und Feder in der die Dichtung eingeschlossen ist und einen ähnlichen Kraftverlauf hat wie a)</a:t>
            </a:r>
            <a:endParaRPr lang="de-DE" dirty="0"/>
          </a:p>
        </p:txBody>
      </p:sp>
      <p:sp>
        <p:nvSpPr>
          <p:cNvPr id="4" name="Foliennummernplatzhalter 3"/>
          <p:cNvSpPr>
            <a:spLocks noGrp="1"/>
          </p:cNvSpPr>
          <p:nvPr>
            <p:ph type="sldNum" sz="quarter" idx="10"/>
          </p:nvPr>
        </p:nvSpPr>
        <p:spPr/>
        <p:txBody>
          <a:bodyPr/>
          <a:lstStyle/>
          <a:p>
            <a:fld id="{5D043485-202C-4267-8256-D238D4E01F9B}" type="slidenum">
              <a:rPr lang="de-DE" smtClean="0"/>
              <a:pPr/>
              <a:t>13</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buFontTx/>
              <a:buChar char="-"/>
            </a:pPr>
            <a:r>
              <a:rPr lang="de-DE" dirty="0" smtClean="0"/>
              <a:t>Zu sehen ist eine lösbare Verbindung ohne Dichtelement</a:t>
            </a:r>
          </a:p>
          <a:p>
            <a:pPr>
              <a:buFontTx/>
              <a:buChar char="-"/>
            </a:pPr>
            <a:r>
              <a:rPr lang="de-DE" dirty="0" smtClean="0"/>
              <a:t> ohne</a:t>
            </a:r>
            <a:r>
              <a:rPr lang="de-DE" baseline="0" dirty="0" smtClean="0"/>
              <a:t> Dichtelemente ist nur mit sehr hohen Anpressdrücken realisierbar, die Flansche müssen daher dementsprechend massiv ausgelegt sein.</a:t>
            </a:r>
          </a:p>
          <a:p>
            <a:pPr>
              <a:buFontTx/>
              <a:buChar char="-"/>
            </a:pPr>
            <a:r>
              <a:rPr lang="de-DE" baseline="0" dirty="0" smtClean="0"/>
              <a:t> die Oberflächen müssen von hoher Güte sein (geschliffen, geläppt, tuschiert)</a:t>
            </a:r>
          </a:p>
          <a:p>
            <a:pPr>
              <a:buFontTx/>
              <a:buChar char="-"/>
            </a:pPr>
            <a:endParaRPr lang="de-DE" dirty="0"/>
          </a:p>
        </p:txBody>
      </p:sp>
      <p:sp>
        <p:nvSpPr>
          <p:cNvPr id="4" name="Foliennummernplatzhalter 3"/>
          <p:cNvSpPr>
            <a:spLocks noGrp="1"/>
          </p:cNvSpPr>
          <p:nvPr>
            <p:ph type="sldNum" sz="quarter" idx="10"/>
          </p:nvPr>
        </p:nvSpPr>
        <p:spPr/>
        <p:txBody>
          <a:bodyPr/>
          <a:lstStyle/>
          <a:p>
            <a:fld id="{5D043485-202C-4267-8256-D238D4E01F9B}" type="slidenum">
              <a:rPr lang="de-DE" smtClean="0"/>
              <a:pPr/>
              <a:t>14</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buFontTx/>
              <a:buNone/>
            </a:pPr>
            <a:r>
              <a:rPr lang="de-DE" dirty="0" smtClean="0"/>
              <a:t>-</a:t>
            </a:r>
            <a:r>
              <a:rPr lang="de-DE" baseline="0" dirty="0" smtClean="0"/>
              <a:t> Bei</a:t>
            </a:r>
            <a:r>
              <a:rPr lang="de-DE" dirty="0" smtClean="0"/>
              <a:t> Flächendichtungen werden vorwiegend weiche Stoffe verwendet</a:t>
            </a:r>
            <a:r>
              <a:rPr lang="de-DE" baseline="0" dirty="0" smtClean="0"/>
              <a:t> (Papier, Pappe, Kork, Gummi, Kunststoffe)</a:t>
            </a:r>
          </a:p>
          <a:p>
            <a:pPr>
              <a:buFontTx/>
              <a:buChar char="-"/>
            </a:pPr>
            <a:endParaRPr lang="de-DE" baseline="0" dirty="0" smtClean="0"/>
          </a:p>
          <a:p>
            <a:pPr>
              <a:buFontTx/>
              <a:buChar char="-"/>
            </a:pPr>
            <a:r>
              <a:rPr lang="de-DE" baseline="0" dirty="0" smtClean="0"/>
              <a:t>Die Auslegung der Dichtung ist im Regelwerk DIN und AN 2000 Merkblättern meist ein Teil der Flanschauslegung und erfolgt mit Hilfe von Dichtungskennwerten. </a:t>
            </a:r>
          </a:p>
          <a:p>
            <a:pPr>
              <a:buFontTx/>
              <a:buChar char="-"/>
            </a:pPr>
            <a:r>
              <a:rPr lang="de-DE" baseline="0" dirty="0" smtClean="0"/>
              <a:t>diese Dichtungskennwerte beschreiben im wesentlichen das Abdichtungsvermögen, die Betriebsdruckbelastbarkeit, die Rückfederung, die Kriechneigung, die Temperatur- und chemische Beständigkeit. </a:t>
            </a:r>
          </a:p>
          <a:p>
            <a:pPr>
              <a:buFontTx/>
              <a:buChar char="-"/>
            </a:pPr>
            <a:endParaRPr lang="de-DE" baseline="0" dirty="0" smtClean="0"/>
          </a:p>
          <a:p>
            <a:pPr>
              <a:buFontTx/>
              <a:buChar char="-"/>
            </a:pPr>
            <a:r>
              <a:rPr lang="de-DE" baseline="0" dirty="0" smtClean="0"/>
              <a:t>Reicht die Beständigkeit gegenüber den geführten Medien nicht aus, werden Mehrstoffdichtungen oder Metallweichstoffdichtungen verwendet, bei denen das elastische Dichtmaterial durch eine metallische Hülle geschützt wird oder metallische Einlagen eine schützende Funktion ausüben.</a:t>
            </a:r>
          </a:p>
          <a:p>
            <a:pPr>
              <a:buFontTx/>
              <a:buChar char="-"/>
            </a:pPr>
            <a:endParaRPr lang="de-DE" baseline="0" dirty="0" smtClean="0"/>
          </a:p>
          <a:p>
            <a:pPr>
              <a:buFontTx/>
              <a:buChar char="-"/>
            </a:pPr>
            <a:r>
              <a:rPr lang="de-DE" baseline="0" dirty="0" smtClean="0"/>
              <a:t>Für die Aufnahme werden meistens Rechtecknuten vorgesehen. Deren Flächeninhalt soll ca. 25% größer sein, damit der Druck an einer möglichst großen O-Ringfläche angreifen kann und ein geringes Quellen des O-Ringes möglich ist. Die </a:t>
            </a:r>
            <a:r>
              <a:rPr lang="de-DE" baseline="0" dirty="0" err="1" smtClean="0"/>
              <a:t>Nuttiefe</a:t>
            </a:r>
            <a:r>
              <a:rPr lang="de-DE" baseline="0" dirty="0" smtClean="0"/>
              <a:t> muss kleiner sein als der O-Ringdurchmesser, damit der O-Ring eine Vorpressung erhält.</a:t>
            </a:r>
          </a:p>
        </p:txBody>
      </p:sp>
      <p:sp>
        <p:nvSpPr>
          <p:cNvPr id="4" name="Foliennummernplatzhalter 3"/>
          <p:cNvSpPr>
            <a:spLocks noGrp="1"/>
          </p:cNvSpPr>
          <p:nvPr>
            <p:ph type="sldNum" sz="quarter" idx="10"/>
          </p:nvPr>
        </p:nvSpPr>
        <p:spPr/>
        <p:txBody>
          <a:bodyPr/>
          <a:lstStyle/>
          <a:p>
            <a:fld id="{5D043485-202C-4267-8256-D238D4E01F9B}" type="slidenum">
              <a:rPr lang="de-DE" smtClean="0"/>
              <a:pPr/>
              <a:t>15</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buFontTx/>
              <a:buChar char="-"/>
            </a:pPr>
            <a:r>
              <a:rPr lang="de-DE" dirty="0" smtClean="0"/>
              <a:t>O-Ringe sind die am häufigsten eingesetzten Dichtelemente.</a:t>
            </a:r>
            <a:r>
              <a:rPr lang="de-DE" baseline="0" dirty="0" smtClean="0"/>
              <a:t> Dies ist durch ihre Vielseitigkeit begründet. Sie werden sowohl als statische und auch als dynamische Dichtung eingesetzt.</a:t>
            </a:r>
          </a:p>
          <a:p>
            <a:pPr>
              <a:buFontTx/>
              <a:buChar char="-"/>
            </a:pPr>
            <a:r>
              <a:rPr lang="de-DE" baseline="0" dirty="0" smtClean="0"/>
              <a:t>Bei statischen Drücken werden sie Drücken von bis zu 1000 Bar ausgesetzt.</a:t>
            </a:r>
          </a:p>
          <a:p>
            <a:pPr>
              <a:buFontTx/>
              <a:buChar char="-"/>
            </a:pPr>
            <a:r>
              <a:rPr lang="de-DE" baseline="0" dirty="0" smtClean="0"/>
              <a:t>Im dynamischen Betrieb, wird meist ein zusätzlicher Stützring verwendet, der ein Eiquetschen des O-Ringes verhindern soll.</a:t>
            </a:r>
          </a:p>
          <a:p>
            <a:pPr>
              <a:buFontTx/>
              <a:buNone/>
            </a:pPr>
            <a:endParaRPr lang="de-DE" baseline="0" dirty="0" smtClean="0"/>
          </a:p>
          <a:p>
            <a:pPr marL="0" marR="0" indent="0" algn="l" defTabSz="914400" rtl="0" eaLnBrk="1" fontAlgn="auto" latinLnBrk="0" hangingPunct="1">
              <a:lnSpc>
                <a:spcPct val="100000"/>
              </a:lnSpc>
              <a:spcBef>
                <a:spcPts val="0"/>
              </a:spcBef>
              <a:spcAft>
                <a:spcPts val="0"/>
              </a:spcAft>
              <a:buClrTx/>
              <a:buSzTx/>
              <a:buFontTx/>
              <a:buChar char="-"/>
              <a:tabLst/>
              <a:defRPr/>
            </a:pPr>
            <a:r>
              <a:rPr lang="de-DE" baseline="0" dirty="0" smtClean="0"/>
              <a:t>Für die Aufnahme werden meistens Rechtecknuten vorgesehen. Deren Flächeninhalt soll ca. 25% größer sein, damit der Druck an einer möglichst großen O-Ringfläche angreifen kann und ein geringes Quellen des O-Ringes möglich ist. Die Nuttiefe muss kleiner sein als der O-Ringdurchmesser, damit der O-Ring eine Vorpressung erhält.</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-TB 19-2b sind Richtwerte für verschiedene Nutenformen</a:t>
            </a:r>
          </a:p>
          <a:p>
            <a:pPr>
              <a:buFontTx/>
              <a:buChar char="-"/>
            </a:pPr>
            <a:endParaRPr lang="de-DE" baseline="0" dirty="0" smtClean="0"/>
          </a:p>
          <a:p>
            <a:pPr>
              <a:buFontTx/>
              <a:buChar char="-"/>
            </a:pPr>
            <a:endParaRPr lang="de-DE" baseline="0" dirty="0" smtClean="0"/>
          </a:p>
          <a:p>
            <a:pPr>
              <a:buFontTx/>
              <a:buChar char="-"/>
            </a:pPr>
            <a:endParaRPr lang="de-DE" baseline="0" dirty="0" smtClean="0"/>
          </a:p>
        </p:txBody>
      </p:sp>
      <p:sp>
        <p:nvSpPr>
          <p:cNvPr id="4" name="Foliennummernplatzhalter 3"/>
          <p:cNvSpPr>
            <a:spLocks noGrp="1"/>
          </p:cNvSpPr>
          <p:nvPr>
            <p:ph type="sldNum" sz="quarter" idx="10"/>
          </p:nvPr>
        </p:nvSpPr>
        <p:spPr/>
        <p:txBody>
          <a:bodyPr/>
          <a:lstStyle/>
          <a:p>
            <a:fld id="{5D043485-202C-4267-8256-D238D4E01F9B}" type="slidenum">
              <a:rPr lang="de-DE" smtClean="0"/>
              <a:pPr/>
              <a:t>16</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buFontTx/>
              <a:buChar char="-"/>
            </a:pPr>
            <a:r>
              <a:rPr lang="de-DE" dirty="0" smtClean="0"/>
              <a:t>Die Rechtecknut</a:t>
            </a:r>
            <a:r>
              <a:rPr lang="de-DE" baseline="0" dirty="0" smtClean="0"/>
              <a:t> ist der Dreiecksnut vorzuziehen, da die für die Dichtfunktion wichtige Einhaltung der Tolerierung unbedingt einzuhalten ist</a:t>
            </a:r>
          </a:p>
          <a:p>
            <a:pPr>
              <a:buFontTx/>
              <a:buChar char="-"/>
            </a:pPr>
            <a:r>
              <a:rPr lang="de-DE" baseline="0" dirty="0" smtClean="0"/>
              <a:t>Bei der Dreiecksnut wird dies schwieriger herzustellen und damit teurer</a:t>
            </a:r>
          </a:p>
          <a:p>
            <a:pPr>
              <a:buFontTx/>
              <a:buChar char="-"/>
            </a:pPr>
            <a:r>
              <a:rPr lang="de-DE" baseline="0" dirty="0" smtClean="0"/>
              <a:t>Die Trapetznut wird verwendet man wenn der O-Ring durch die Nut festgehalten werden soll.</a:t>
            </a:r>
          </a:p>
          <a:p>
            <a:pPr>
              <a:buFontTx/>
              <a:buChar char="-"/>
            </a:pPr>
            <a:endParaRPr lang="de-DE" baseline="0" dirty="0" smtClean="0"/>
          </a:p>
          <a:p>
            <a:pPr>
              <a:buFontTx/>
              <a:buChar char="-"/>
            </a:pPr>
            <a:r>
              <a:rPr lang="de-DE" baseline="0" dirty="0" smtClean="0"/>
              <a:t>O-Ringe dürfen bei der Montage nicht über scharfe Kanten oder Gewinde gezogen werden, da es sonst zu Beschädigungen kommt.</a:t>
            </a:r>
            <a:endParaRPr lang="de-DE" dirty="0"/>
          </a:p>
        </p:txBody>
      </p:sp>
      <p:sp>
        <p:nvSpPr>
          <p:cNvPr id="4" name="Foliennummernplatzhalter 3"/>
          <p:cNvSpPr>
            <a:spLocks noGrp="1"/>
          </p:cNvSpPr>
          <p:nvPr>
            <p:ph type="sldNum" sz="quarter" idx="10"/>
          </p:nvPr>
        </p:nvSpPr>
        <p:spPr/>
        <p:txBody>
          <a:bodyPr/>
          <a:lstStyle/>
          <a:p>
            <a:fld id="{5D043485-202C-4267-8256-D238D4E01F9B}" type="slidenum">
              <a:rPr lang="de-DE" smtClean="0"/>
              <a:pPr/>
              <a:t>17</a:t>
            </a:fld>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-Hermetische Dichtungen bestehen</a:t>
            </a:r>
            <a:r>
              <a:rPr lang="de-DE" baseline="0" dirty="0" smtClean="0"/>
              <a:t> aus einem hochelastischen Glied (Faltenbalg oder Membran) die den Bewegungen der Maschinenteilen ohne Gleiten folgen kann.</a:t>
            </a:r>
          </a:p>
          <a:p>
            <a:r>
              <a:rPr lang="de-DE" baseline="0" dirty="0" smtClean="0"/>
              <a:t>-Sie sind reibungs- verschleiß- und wartungsfrei</a:t>
            </a:r>
          </a:p>
          <a:p>
            <a:endParaRPr lang="de-DE" baseline="0" dirty="0" smtClean="0"/>
          </a:p>
          <a:p>
            <a:r>
              <a:rPr lang="de-DE" baseline="0" dirty="0" smtClean="0"/>
              <a:t>-Als Werkstoffe dienen Gummi, gewebeverstärkter Gummi, Kunststoffe, Leder, Messing, rostfreier Stahl</a:t>
            </a:r>
          </a:p>
          <a:p>
            <a:endParaRPr lang="de-DE" baseline="0" dirty="0" smtClean="0"/>
          </a:p>
          <a:p>
            <a:r>
              <a:rPr lang="de-DE" baseline="0" dirty="0" smtClean="0"/>
              <a:t>-Membrandichtungen werden als Flach- und Wellmembran in Pumpen, Mess- und Regelgeräten verwendet.</a:t>
            </a:r>
          </a:p>
        </p:txBody>
      </p:sp>
      <p:sp>
        <p:nvSpPr>
          <p:cNvPr id="4" name="Foliennummernplatzhalter 3"/>
          <p:cNvSpPr>
            <a:spLocks noGrp="1"/>
          </p:cNvSpPr>
          <p:nvPr>
            <p:ph type="sldNum" sz="quarter" idx="10"/>
          </p:nvPr>
        </p:nvSpPr>
        <p:spPr/>
        <p:txBody>
          <a:bodyPr/>
          <a:lstStyle/>
          <a:p>
            <a:fld id="{5D043485-202C-4267-8256-D238D4E01F9B}" type="slidenum">
              <a:rPr lang="de-DE" smtClean="0"/>
              <a:pPr/>
              <a:t>18</a:t>
            </a:fld>
            <a:endParaRPr lang="de-DE"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buFontTx/>
              <a:buChar char="-"/>
            </a:pPr>
            <a:r>
              <a:rPr lang="de-DE" dirty="0" smtClean="0"/>
              <a:t>TB</a:t>
            </a:r>
            <a:r>
              <a:rPr lang="de-DE" baseline="0" dirty="0" smtClean="0"/>
              <a:t> </a:t>
            </a:r>
            <a:r>
              <a:rPr lang="de-DE" dirty="0" smtClean="0"/>
              <a:t>19-9 zeigt eine kleine</a:t>
            </a:r>
            <a:r>
              <a:rPr lang="de-DE" baseline="0" dirty="0" smtClean="0"/>
              <a:t> Auswahl an dynamischen Dichtungen</a:t>
            </a:r>
          </a:p>
          <a:p>
            <a:pPr>
              <a:buFontTx/>
              <a:buNone/>
            </a:pPr>
            <a:endParaRPr lang="de-DE" baseline="0" dirty="0" smtClean="0"/>
          </a:p>
          <a:p>
            <a:pPr>
              <a:buFontTx/>
              <a:buChar char="-"/>
            </a:pPr>
            <a:r>
              <a:rPr lang="de-DE" baseline="0" dirty="0" smtClean="0"/>
              <a:t> auf einige werde ich noch im Folgenden eingehen</a:t>
            </a:r>
            <a:endParaRPr lang="de-DE" dirty="0"/>
          </a:p>
        </p:txBody>
      </p:sp>
      <p:sp>
        <p:nvSpPr>
          <p:cNvPr id="4" name="Foliennummernplatzhalter 3"/>
          <p:cNvSpPr>
            <a:spLocks noGrp="1"/>
          </p:cNvSpPr>
          <p:nvPr>
            <p:ph type="sldNum" sz="quarter" idx="10"/>
          </p:nvPr>
        </p:nvSpPr>
        <p:spPr/>
        <p:txBody>
          <a:bodyPr/>
          <a:lstStyle/>
          <a:p>
            <a:fld id="{5D043485-202C-4267-8256-D238D4E01F9B}" type="slidenum">
              <a:rPr lang="de-DE" smtClean="0"/>
              <a:pPr/>
              <a:t>19</a:t>
            </a:fld>
            <a:endParaRPr lang="de-DE"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buFontTx/>
              <a:buNone/>
            </a:pPr>
            <a:r>
              <a:rPr lang="de-DE" dirty="0" smtClean="0"/>
              <a:t> Seite 667 im Roloff/</a:t>
            </a:r>
            <a:r>
              <a:rPr lang="de-DE" baseline="0" dirty="0" smtClean="0"/>
              <a:t> </a:t>
            </a:r>
            <a:r>
              <a:rPr lang="de-DE" dirty="0" smtClean="0"/>
              <a:t>Matek</a:t>
            </a:r>
          </a:p>
          <a:p>
            <a:pPr>
              <a:buFontTx/>
              <a:buChar char="-"/>
            </a:pPr>
            <a:endParaRPr lang="de-DE" dirty="0" smtClean="0"/>
          </a:p>
          <a:p>
            <a:pPr>
              <a:buFontTx/>
              <a:buChar char="-"/>
            </a:pPr>
            <a:r>
              <a:rPr lang="de-DE" dirty="0" smtClean="0"/>
              <a:t>Radial-Wellendichtringe nach DIN</a:t>
            </a:r>
            <a:r>
              <a:rPr lang="de-DE" baseline="0" dirty="0" smtClean="0"/>
              <a:t> 1760</a:t>
            </a:r>
            <a:r>
              <a:rPr lang="de-DE" dirty="0" smtClean="0"/>
              <a:t> werden</a:t>
            </a:r>
            <a:r>
              <a:rPr lang="de-DE" baseline="0" dirty="0" smtClean="0"/>
              <a:t> am häufigsten bei Fett- und Ölgeschmierten Wälzlager eingesetzt</a:t>
            </a:r>
          </a:p>
          <a:p>
            <a:pPr>
              <a:buFontTx/>
              <a:buChar char="-"/>
            </a:pPr>
            <a:r>
              <a:rPr lang="de-DE" baseline="0" dirty="0" smtClean="0"/>
              <a:t>Hohe Dichtwirkung und Lebensdauer</a:t>
            </a:r>
          </a:p>
          <a:p>
            <a:pPr>
              <a:buFontTx/>
              <a:buChar char="-"/>
            </a:pPr>
            <a:r>
              <a:rPr lang="de-DE" baseline="0" dirty="0" smtClean="0"/>
              <a:t> Sie dichten statisch an ihrer Außenseite gegenüber dem Gehäuse ab und innen gegenüber der rotierenden Welle mit einer Lippe</a:t>
            </a:r>
          </a:p>
          <a:p>
            <a:pPr>
              <a:buFontTx/>
              <a:buChar char="-"/>
            </a:pPr>
            <a:r>
              <a:rPr lang="de-DE" baseline="0" dirty="0" smtClean="0"/>
              <a:t>Die Dichtlippe sollte immer zum Medium das abgedichtet werden soll gerichtet sein</a:t>
            </a:r>
          </a:p>
          <a:p>
            <a:pPr>
              <a:buFontTx/>
              <a:buChar char="-"/>
            </a:pPr>
            <a:r>
              <a:rPr lang="de-DE" baseline="0" dirty="0" smtClean="0"/>
              <a:t> Bild a) gegen das Austreten eines Schmiermittels</a:t>
            </a:r>
          </a:p>
          <a:p>
            <a:pPr>
              <a:buFontTx/>
              <a:buChar char="-"/>
            </a:pPr>
            <a:r>
              <a:rPr lang="de-DE" baseline="0" dirty="0" smtClean="0"/>
              <a:t> Bild b) gegen das Eindringen von Außen</a:t>
            </a:r>
          </a:p>
          <a:p>
            <a:pPr>
              <a:buFontTx/>
              <a:buNone/>
            </a:pPr>
            <a:r>
              <a:rPr lang="de-DE" baseline="0" dirty="0" smtClean="0"/>
              <a:t>- Bild c) 1 ist ein Stützring, 2 ist eine Fettfüllung</a:t>
            </a:r>
          </a:p>
          <a:p>
            <a:pPr>
              <a:buFontTx/>
              <a:buChar char="-"/>
            </a:pPr>
            <a:endParaRPr lang="de-DE" baseline="0" dirty="0" smtClean="0"/>
          </a:p>
          <a:p>
            <a:pPr>
              <a:buFontTx/>
              <a:buChar char="-"/>
            </a:pPr>
            <a:r>
              <a:rPr lang="de-DE" baseline="0" dirty="0" smtClean="0"/>
              <a:t>Verschiedene Bauformen</a:t>
            </a:r>
          </a:p>
          <a:p>
            <a:pPr>
              <a:buFontTx/>
              <a:buNone/>
            </a:pPr>
            <a:r>
              <a:rPr lang="de-DE" baseline="0" dirty="0" smtClean="0"/>
              <a:t> a) Form A Radial-Wellendichtring mit Dichtlippe</a:t>
            </a:r>
          </a:p>
          <a:p>
            <a:pPr>
              <a:buFontTx/>
              <a:buNone/>
            </a:pPr>
            <a:r>
              <a:rPr lang="de-DE" baseline="0" dirty="0" smtClean="0"/>
              <a:t> b) Form AS mit Dicht- und Staublippe nach DIN 3760</a:t>
            </a:r>
          </a:p>
          <a:p>
            <a:pPr>
              <a:buFontTx/>
              <a:buNone/>
            </a:pPr>
            <a:r>
              <a:rPr lang="de-DE" baseline="0" dirty="0" smtClean="0"/>
              <a:t> F ist eine Schlauchfeder (umlaufende Spiralfeder)</a:t>
            </a:r>
          </a:p>
          <a:p>
            <a:pPr>
              <a:buFontTx/>
              <a:buNone/>
            </a:pPr>
            <a:r>
              <a:rPr lang="de-DE" baseline="0" dirty="0" smtClean="0"/>
              <a:t> V ist ein Metallring der die Form des Wellendichtringes garantiert</a:t>
            </a:r>
          </a:p>
          <a:p>
            <a:pPr>
              <a:buFontTx/>
              <a:buNone/>
            </a:pPr>
            <a:r>
              <a:rPr lang="de-DE" baseline="0" dirty="0" smtClean="0"/>
              <a:t> c) mit zwei Dichtlippen zum Trennen zweier Medien</a:t>
            </a:r>
          </a:p>
          <a:p>
            <a:pPr>
              <a:buFontTx/>
              <a:buNone/>
            </a:pPr>
            <a:r>
              <a:rPr lang="de-DE" baseline="0" dirty="0" smtClean="0"/>
              <a:t> d) Kassendichtung für sehr große Schmutzbelastung</a:t>
            </a:r>
          </a:p>
          <a:p>
            <a:pPr>
              <a:buFontTx/>
              <a:buNone/>
            </a:pPr>
            <a:r>
              <a:rPr lang="de-DE" baseline="0" dirty="0" smtClean="0"/>
              <a:t> e) Außendichtung für umlaufende Außenteile</a:t>
            </a:r>
          </a:p>
          <a:p>
            <a:pPr>
              <a:buFontTx/>
              <a:buNone/>
            </a:pPr>
            <a:r>
              <a:rPr lang="de-DE" baseline="0" dirty="0" smtClean="0"/>
              <a:t> f) für höhere Drücke mit PTFE- Dichtlippe</a:t>
            </a:r>
          </a:p>
          <a:p>
            <a:pPr>
              <a:buFontTx/>
              <a:buNone/>
            </a:pPr>
            <a:r>
              <a:rPr lang="de-DE" baseline="0" dirty="0" smtClean="0"/>
              <a:t> g) mit Gewebeeinlage an Stelle des Metallringes für große Durchmesser</a:t>
            </a:r>
          </a:p>
          <a:p>
            <a:pPr>
              <a:buFontTx/>
              <a:buNone/>
            </a:pPr>
            <a:endParaRPr lang="de-DE" baseline="0" dirty="0" smtClean="0"/>
          </a:p>
        </p:txBody>
      </p:sp>
      <p:sp>
        <p:nvSpPr>
          <p:cNvPr id="4" name="Foliennummernplatzhalter 3"/>
          <p:cNvSpPr>
            <a:spLocks noGrp="1"/>
          </p:cNvSpPr>
          <p:nvPr>
            <p:ph type="sldNum" sz="quarter" idx="10"/>
          </p:nvPr>
        </p:nvSpPr>
        <p:spPr/>
        <p:txBody>
          <a:bodyPr/>
          <a:lstStyle/>
          <a:p>
            <a:fld id="{5D043485-202C-4267-8256-D238D4E01F9B}" type="slidenum">
              <a:rPr lang="de-DE" smtClean="0"/>
              <a:pPr/>
              <a:t>20</a:t>
            </a:fld>
            <a:endParaRPr lang="de-D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buFontTx/>
              <a:buChar char="-"/>
            </a:pPr>
            <a:r>
              <a:rPr lang="de-DE" dirty="0" smtClean="0"/>
              <a:t>Seite 668 im Roloff/</a:t>
            </a:r>
            <a:r>
              <a:rPr lang="de-DE" dirty="0" err="1" smtClean="0"/>
              <a:t>Matek</a:t>
            </a:r>
            <a:endParaRPr lang="de-DE" dirty="0" smtClean="0"/>
          </a:p>
          <a:p>
            <a:pPr>
              <a:buFontTx/>
              <a:buChar char="-"/>
            </a:pPr>
            <a:endParaRPr lang="de-DE" dirty="0" smtClean="0"/>
          </a:p>
          <a:p>
            <a:pPr>
              <a:buFontTx/>
              <a:buChar char="-"/>
            </a:pPr>
            <a:r>
              <a:rPr lang="de-DE" dirty="0" smtClean="0"/>
              <a:t>Wellendichtringe sind gegenüber Lageabweichung der Welle sehr empfindlich</a:t>
            </a:r>
          </a:p>
          <a:p>
            <a:pPr>
              <a:buFontTx/>
              <a:buChar char="-"/>
            </a:pPr>
            <a:r>
              <a:rPr lang="de-DE" dirty="0" smtClean="0"/>
              <a:t>Sie sollten auch möglichst nahe am Lager eingebaut werden</a:t>
            </a:r>
            <a:endParaRPr lang="de-DE" dirty="0"/>
          </a:p>
        </p:txBody>
      </p:sp>
      <p:sp>
        <p:nvSpPr>
          <p:cNvPr id="4" name="Foliennummernplatzhalter 3"/>
          <p:cNvSpPr>
            <a:spLocks noGrp="1"/>
          </p:cNvSpPr>
          <p:nvPr>
            <p:ph type="sldNum" sz="quarter" idx="10"/>
          </p:nvPr>
        </p:nvSpPr>
        <p:spPr/>
        <p:txBody>
          <a:bodyPr/>
          <a:lstStyle/>
          <a:p>
            <a:fld id="{5D043485-202C-4267-8256-D238D4E01F9B}" type="slidenum">
              <a:rPr lang="de-DE" smtClean="0"/>
              <a:pPr/>
              <a:t>21</a:t>
            </a:fld>
            <a:endParaRPr lang="de-D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D043485-202C-4267-8256-D238D4E01F9B}" type="slidenum">
              <a:rPr lang="de-DE" smtClean="0"/>
              <a:pPr/>
              <a:t>3</a:t>
            </a:fld>
            <a:endParaRPr 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buFontTx/>
              <a:buChar char="-"/>
            </a:pPr>
            <a:r>
              <a:rPr lang="de-DE" dirty="0" smtClean="0"/>
              <a:t>Im oberen Bild sind federnde Abdeckscheiben die je nach Lagergestaltung mit dem Innenring oder dem Außenring verspannt werden können</a:t>
            </a:r>
          </a:p>
          <a:p>
            <a:pPr>
              <a:buFontTx/>
              <a:buChar char="-"/>
            </a:pPr>
            <a:r>
              <a:rPr lang="de-DE" dirty="0" smtClean="0"/>
              <a:t> nach einer Einlaufzeit bildet sich ein sehr enger Spalt so dass danach</a:t>
            </a:r>
            <a:r>
              <a:rPr lang="de-DE" baseline="0" dirty="0" smtClean="0"/>
              <a:t> eine berührungslose Abdichtung vorliegt</a:t>
            </a:r>
          </a:p>
          <a:p>
            <a:pPr>
              <a:buFontTx/>
              <a:buChar char="-"/>
            </a:pPr>
            <a:r>
              <a:rPr lang="de-DE" baseline="0" dirty="0" smtClean="0"/>
              <a:t>Durch Verwendung von zwei von Federscheiben kann ein zusätzlicher Fettraum geschaffen werden</a:t>
            </a:r>
          </a:p>
          <a:p>
            <a:pPr>
              <a:buFontTx/>
              <a:buChar char="-"/>
            </a:pPr>
            <a:endParaRPr lang="de-DE" baseline="0" dirty="0" smtClean="0"/>
          </a:p>
          <a:p>
            <a:pPr>
              <a:buFontTx/>
              <a:buChar char="-"/>
            </a:pPr>
            <a:r>
              <a:rPr lang="de-DE" baseline="0" dirty="0" smtClean="0"/>
              <a:t>V-Ringe sind einfach aufgebaute Lippendichtungen meist aus weichem Gummi</a:t>
            </a:r>
          </a:p>
          <a:p>
            <a:pPr>
              <a:buFontTx/>
              <a:buChar char="-"/>
            </a:pPr>
            <a:r>
              <a:rPr lang="de-DE" baseline="0" dirty="0" smtClean="0"/>
              <a:t>Durch die elastische Verformung drückt die Lippe gegen die Gehäusefläche, diese sollte feingedreht (Ra= 0,4-2,5um) je nach Medium und Geschwindigkeit</a:t>
            </a:r>
          </a:p>
          <a:p>
            <a:pPr>
              <a:buFontTx/>
              <a:buChar char="-"/>
            </a:pPr>
            <a:r>
              <a:rPr lang="de-DE" baseline="0" dirty="0" smtClean="0"/>
              <a:t>Die Welle kann dagegen rau sein dann hält der Ring besser durch ein bestimmtes Untermaß sitzt der Ring fest und dichtet gegen die Welle ab</a:t>
            </a:r>
          </a:p>
          <a:p>
            <a:pPr>
              <a:buFontTx/>
              <a:buChar char="-"/>
            </a:pPr>
            <a:r>
              <a:rPr lang="de-DE" baseline="0" dirty="0" smtClean="0"/>
              <a:t>Bei hohen Umfangsgeschwindigkeiten (v=15m/s) hebt die Lippe ab und wirkt so als radiale Spaltdichtung</a:t>
            </a:r>
          </a:p>
          <a:p>
            <a:pPr>
              <a:buFontTx/>
              <a:buChar char="-"/>
            </a:pPr>
            <a:r>
              <a:rPr lang="de-DE" baseline="0" dirty="0" smtClean="0"/>
              <a:t>Durch überschieben eines Halteringes kann der Ring bis zu 30m/s verwendet werden (b)</a:t>
            </a:r>
          </a:p>
          <a:p>
            <a:pPr>
              <a:buFontTx/>
              <a:buChar char="-"/>
            </a:pPr>
            <a:r>
              <a:rPr lang="de-DE" baseline="0" dirty="0" smtClean="0"/>
              <a:t>In Bild c ist ein Gamma-Ring zusehen, er besitzt bereits einen an vulkanisierten Metallmantel (bis zu 20m/s)</a:t>
            </a:r>
          </a:p>
          <a:p>
            <a:pPr>
              <a:buFontTx/>
              <a:buChar char="-"/>
            </a:pPr>
            <a:r>
              <a:rPr lang="de-DE" baseline="0" dirty="0" smtClean="0"/>
              <a:t>Durch die spezielle Bauform verzeihen V-Ringe sogar Fuchtungsfehler zwischen Welle und Gehäuse</a:t>
            </a:r>
          </a:p>
          <a:p>
            <a:pPr>
              <a:buFontTx/>
              <a:buChar char="-"/>
            </a:pPr>
            <a:r>
              <a:rPr lang="de-DE" baseline="0" dirty="0" smtClean="0"/>
              <a:t>Sie werden sehr gerne zum Abdichten von Pendelrollenlager genutzt</a:t>
            </a:r>
          </a:p>
          <a:p>
            <a:pPr>
              <a:buFontTx/>
              <a:buNone/>
            </a:pPr>
            <a:endParaRPr lang="de-DE" baseline="0" dirty="0" smtClean="0"/>
          </a:p>
          <a:p>
            <a:pPr>
              <a:buFontTx/>
              <a:buChar char="-"/>
            </a:pPr>
            <a:endParaRPr lang="de-DE" baseline="0" dirty="0" smtClean="0"/>
          </a:p>
          <a:p>
            <a:pPr>
              <a:buFontTx/>
              <a:buChar char="-"/>
            </a:pPr>
            <a:endParaRPr lang="de-DE" baseline="0" dirty="0" smtClean="0"/>
          </a:p>
          <a:p>
            <a:pPr>
              <a:buFontTx/>
              <a:buChar char="-"/>
            </a:pPr>
            <a:endParaRPr lang="de-DE" baseline="0" dirty="0" smtClean="0"/>
          </a:p>
          <a:p>
            <a:pPr>
              <a:buFontTx/>
              <a:buChar char="-"/>
            </a:pPr>
            <a:endParaRPr lang="de-DE" dirty="0"/>
          </a:p>
        </p:txBody>
      </p:sp>
      <p:sp>
        <p:nvSpPr>
          <p:cNvPr id="4" name="Foliennummernplatzhalter 3"/>
          <p:cNvSpPr>
            <a:spLocks noGrp="1"/>
          </p:cNvSpPr>
          <p:nvPr>
            <p:ph type="sldNum" sz="quarter" idx="10"/>
          </p:nvPr>
        </p:nvSpPr>
        <p:spPr/>
        <p:txBody>
          <a:bodyPr/>
          <a:lstStyle/>
          <a:p>
            <a:fld id="{5D043485-202C-4267-8256-D238D4E01F9B}" type="slidenum">
              <a:rPr lang="de-DE" smtClean="0"/>
              <a:pPr/>
              <a:t>22</a:t>
            </a:fld>
            <a:endParaRPr lang="de-DE"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fontAlgn="auto">
              <a:spcBef>
                <a:spcPts val="0"/>
              </a:spcBef>
              <a:spcAft>
                <a:spcPts val="0"/>
              </a:spcAft>
              <a:buFontTx/>
              <a:buChar char="-"/>
              <a:defRPr/>
            </a:pPr>
            <a:r>
              <a:rPr lang="de-DE" dirty="0" smtClean="0"/>
              <a:t> Ältesten Dichtungen für bewegte Teile</a:t>
            </a:r>
          </a:p>
          <a:p>
            <a:pPr fontAlgn="auto">
              <a:spcBef>
                <a:spcPts val="0"/>
              </a:spcBef>
              <a:spcAft>
                <a:spcPts val="0"/>
              </a:spcAft>
              <a:buFontTx/>
              <a:buChar char="-"/>
              <a:defRPr/>
            </a:pPr>
            <a:r>
              <a:rPr lang="de-DE" dirty="0" smtClean="0"/>
              <a:t> bestehen aus Weichstoffpackungen mit einem oder mehreren elastischen Packungsringen die in einem Ringraum gestopft werden </a:t>
            </a:r>
          </a:p>
          <a:p>
            <a:pPr fontAlgn="auto">
              <a:spcBef>
                <a:spcPts val="0"/>
              </a:spcBef>
              <a:spcAft>
                <a:spcPts val="0"/>
              </a:spcAft>
              <a:buFontTx/>
              <a:buChar char="-"/>
              <a:defRPr/>
            </a:pPr>
            <a:r>
              <a:rPr lang="de-DE" dirty="0" smtClean="0"/>
              <a:t> durch axiale Verspannung der Brille über Schrauben wird die Packung gegen die Dichtflächen gepresst</a:t>
            </a:r>
          </a:p>
          <a:p>
            <a:pPr fontAlgn="auto">
              <a:spcBef>
                <a:spcPts val="0"/>
              </a:spcBef>
              <a:spcAft>
                <a:spcPts val="0"/>
              </a:spcAft>
              <a:buFontTx/>
              <a:buChar char="-"/>
              <a:defRPr/>
            </a:pPr>
            <a:r>
              <a:rPr lang="de-DE" dirty="0" smtClean="0"/>
              <a:t> der Betriebsdruck drückt die Packung gegen die Brille und erzeugt so den nötigen Gegendruck</a:t>
            </a:r>
          </a:p>
          <a:p>
            <a:endParaRPr lang="de-DE" dirty="0"/>
          </a:p>
        </p:txBody>
      </p:sp>
      <p:sp>
        <p:nvSpPr>
          <p:cNvPr id="4" name="Foliennummernplatzhalter 3"/>
          <p:cNvSpPr>
            <a:spLocks noGrp="1"/>
          </p:cNvSpPr>
          <p:nvPr>
            <p:ph type="sldNum" sz="quarter" idx="10"/>
          </p:nvPr>
        </p:nvSpPr>
        <p:spPr/>
        <p:txBody>
          <a:bodyPr/>
          <a:lstStyle/>
          <a:p>
            <a:fld id="{5D043485-202C-4267-8256-D238D4E01F9B}" type="slidenum">
              <a:rPr lang="de-DE" smtClean="0"/>
              <a:pPr/>
              <a:t>23</a:t>
            </a:fld>
            <a:endParaRPr lang="de-DE"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-Bei berührungsfreien Dichtungen wird die Dichtwirkung enger Spalten ausgenutzt.</a:t>
            </a:r>
          </a:p>
          <a:p>
            <a:r>
              <a:rPr lang="de-DE" dirty="0" smtClean="0"/>
              <a:t>-durch</a:t>
            </a:r>
            <a:r>
              <a:rPr lang="de-DE" baseline="0" dirty="0" smtClean="0"/>
              <a:t> verschleiß- und reibungsfreie Arbeiten haben sie eine nahezu unbegrenzte Haltbarkeit</a:t>
            </a:r>
          </a:p>
          <a:p>
            <a:pPr>
              <a:buFontTx/>
              <a:buChar char="-"/>
            </a:pPr>
            <a:r>
              <a:rPr lang="de-DE" baseline="0" dirty="0" smtClean="0"/>
              <a:t>Gegenüber Berührungsdichtungen ist aber mit höheren Leckverlusten aufgrund des Spaltes zu rechnen</a:t>
            </a:r>
          </a:p>
          <a:p>
            <a:pPr>
              <a:buFontTx/>
              <a:buChar char="-"/>
            </a:pPr>
            <a:r>
              <a:rPr lang="de-DE" dirty="0" smtClean="0"/>
              <a:t>Der Einsatz erfolgt vorwiegend bei Achsen und Welle mit hoher Drehzahl und ohne Druckunterschied</a:t>
            </a:r>
          </a:p>
          <a:p>
            <a:pPr>
              <a:buFontTx/>
              <a:buChar char="-"/>
            </a:pPr>
            <a:endParaRPr lang="de-DE" dirty="0" smtClean="0"/>
          </a:p>
          <a:p>
            <a:pPr marL="228600" indent="-228600">
              <a:buFontTx/>
              <a:buAutoNum type="alphaLcParenR"/>
            </a:pPr>
            <a:r>
              <a:rPr lang="de-DE" dirty="0" smtClean="0"/>
              <a:t>Einfache Spaltdichtung -genügt wo mit einfachen Verschmutzungen zu rechnen ist</a:t>
            </a:r>
          </a:p>
          <a:p>
            <a:pPr marL="228600" indent="-228600">
              <a:buFontTx/>
              <a:buAutoNum type="alphaLcParenR"/>
            </a:pPr>
            <a:r>
              <a:rPr lang="de-DE" dirty="0" smtClean="0"/>
              <a:t>Rillendichtung</a:t>
            </a:r>
            <a:r>
              <a:rPr lang="de-DE" baseline="0" dirty="0" smtClean="0"/>
              <a:t> – ist wirksamer gegenüber a) Verwendung Elektromotoren, Spindeln von Werkzeugmaschinen</a:t>
            </a:r>
          </a:p>
          <a:p>
            <a:pPr marL="228600" indent="-228600">
              <a:buFontTx/>
              <a:buAutoNum type="alphaLcParenR"/>
            </a:pPr>
            <a:r>
              <a:rPr lang="de-DE" baseline="0" dirty="0" smtClean="0"/>
              <a:t>Labyrintdichtung – ist am wirksamsten gegenüber a), b) da die mit Fett gefüllten Gänge das Eindringen von Fremdkörpern verhindert</a:t>
            </a:r>
          </a:p>
          <a:p>
            <a:pPr marL="228600" indent="-228600">
              <a:buFontTx/>
              <a:buChar char="-"/>
            </a:pPr>
            <a:r>
              <a:rPr lang="de-DE" baseline="0" dirty="0" smtClean="0"/>
              <a:t>Verwendung in elektrischen Fahrmotoren, Zementmühlen, Schleifspindeln, Achslagern</a:t>
            </a:r>
          </a:p>
          <a:p>
            <a:pPr marL="228600" indent="-228600">
              <a:buFontTx/>
              <a:buNone/>
            </a:pPr>
            <a:endParaRPr lang="de-DE" baseline="0" dirty="0" smtClean="0"/>
          </a:p>
          <a:p>
            <a:pPr marL="228600" indent="-228600">
              <a:buFontTx/>
              <a:buNone/>
            </a:pPr>
            <a:r>
              <a:rPr lang="de-DE" baseline="0" dirty="0" smtClean="0"/>
              <a:t>-Labyrintdichtungen lassen sich preiswert und platzsparend aus handelsüblichen Dichtlamellen oder gepresstem Stahlblech aufbauen.</a:t>
            </a:r>
          </a:p>
          <a:p>
            <a:pPr marL="228600" indent="-228600">
              <a:buFontTx/>
              <a:buChar char="-"/>
            </a:pPr>
            <a:r>
              <a:rPr lang="de-DE" baseline="0" dirty="0" smtClean="0"/>
              <a:t>Die Dichtwirkung kann dabei mit der Anzahl der Lamellensätze nach Bedarf variiert werden.</a:t>
            </a:r>
          </a:p>
          <a:p>
            <a:pPr marL="228600" indent="-228600">
              <a:buFontTx/>
              <a:buChar char="-"/>
            </a:pPr>
            <a:r>
              <a:rPr lang="de-DE" baseline="0" dirty="0" smtClean="0"/>
              <a:t>Konstruktionsrichtlinien unter TB 19-9b</a:t>
            </a:r>
            <a:endParaRPr lang="de-DE" dirty="0" smtClean="0"/>
          </a:p>
        </p:txBody>
      </p:sp>
      <p:sp>
        <p:nvSpPr>
          <p:cNvPr id="4" name="Foliennummernplatzhalter 3"/>
          <p:cNvSpPr>
            <a:spLocks noGrp="1"/>
          </p:cNvSpPr>
          <p:nvPr>
            <p:ph type="sldNum" sz="quarter" idx="10"/>
          </p:nvPr>
        </p:nvSpPr>
        <p:spPr/>
        <p:txBody>
          <a:bodyPr/>
          <a:lstStyle/>
          <a:p>
            <a:fld id="{5D043485-202C-4267-8256-D238D4E01F9B}" type="slidenum">
              <a:rPr lang="de-DE" smtClean="0"/>
              <a:pPr/>
              <a:t>24</a:t>
            </a:fld>
            <a:endParaRPr lang="de-DE"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D043485-202C-4267-8256-D238D4E01F9B}" type="slidenum">
              <a:rPr lang="de-DE" smtClean="0"/>
              <a:pPr/>
              <a:t>25</a:t>
            </a:fld>
            <a:endParaRPr lang="de-D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-bei ruhenden Bauteilen ist von einer</a:t>
            </a:r>
            <a:r>
              <a:rPr lang="de-DE" baseline="0" dirty="0" smtClean="0"/>
              <a:t> technischen Dichtheit die Rede, die für flüssige und gasförmige Medien gefordert ist</a:t>
            </a:r>
          </a:p>
          <a:p>
            <a:r>
              <a:rPr lang="de-DE" baseline="0" dirty="0" smtClean="0"/>
              <a:t>-bei gasförmigen Stoffen kann es aber auch zu Diffusionsverlusten kommen</a:t>
            </a:r>
          </a:p>
          <a:p>
            <a:r>
              <a:rPr lang="de-DE" baseline="0" dirty="0" smtClean="0"/>
              <a:t>-bei bewegten Teilen kann es auf drei Wegen zu Undichtigkeiten kommen</a:t>
            </a:r>
          </a:p>
          <a:p>
            <a:pPr marL="228600" indent="-228600">
              <a:buAutoNum type="arabicPeriod"/>
            </a:pPr>
            <a:r>
              <a:rPr lang="de-DE" baseline="0" dirty="0" smtClean="0"/>
              <a:t>Gehäuse und Dichtung</a:t>
            </a:r>
          </a:p>
          <a:p>
            <a:pPr marL="228600" indent="-228600">
              <a:buAutoNum type="arabicPeriod"/>
            </a:pPr>
            <a:r>
              <a:rPr lang="de-DE" baseline="0" dirty="0" smtClean="0"/>
              <a:t>Welle und Dichtung</a:t>
            </a:r>
          </a:p>
          <a:p>
            <a:pPr marL="228600" indent="-228600">
              <a:buAutoNum type="arabicPeriod"/>
            </a:pPr>
            <a:r>
              <a:rPr lang="de-DE" baseline="0" dirty="0" smtClean="0"/>
              <a:t>Durch die Dichtung selbst (Diffusionsverluste)</a:t>
            </a:r>
            <a:endParaRPr lang="de-DE" dirty="0"/>
          </a:p>
        </p:txBody>
      </p:sp>
      <p:sp>
        <p:nvSpPr>
          <p:cNvPr id="4" name="Foliennummernplatzhalter 3"/>
          <p:cNvSpPr>
            <a:spLocks noGrp="1"/>
          </p:cNvSpPr>
          <p:nvPr>
            <p:ph type="sldNum" sz="quarter" idx="10"/>
          </p:nvPr>
        </p:nvSpPr>
        <p:spPr/>
        <p:txBody>
          <a:bodyPr/>
          <a:lstStyle/>
          <a:p>
            <a:fld id="{5D043485-202C-4267-8256-D238D4E01F9B}" type="slidenum">
              <a:rPr lang="de-DE" smtClean="0"/>
              <a:pPr/>
              <a:t>4</a:t>
            </a:fld>
            <a:endParaRPr lang="de-D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buFontTx/>
              <a:buChar char="-"/>
            </a:pPr>
            <a:r>
              <a:rPr lang="de-DE" baseline="0" dirty="0" smtClean="0"/>
              <a:t>das Problem des auseinanderhalten verschiedener Elemente ist so alt wie die Menschheit selbst</a:t>
            </a:r>
          </a:p>
          <a:p>
            <a:pPr>
              <a:buFontTx/>
              <a:buNone/>
            </a:pPr>
            <a:endParaRPr lang="de-DE" baseline="0" dirty="0" smtClean="0"/>
          </a:p>
          <a:p>
            <a:pPr>
              <a:buFontTx/>
              <a:buChar char="-"/>
            </a:pPr>
            <a:r>
              <a:rPr lang="de-DE" baseline="0" dirty="0" smtClean="0"/>
              <a:t>Nordamerikanische Ureinwohner haben vorhandene Ölsande ausgekocht und zum abdichten ihrer Kanus verwendet </a:t>
            </a:r>
            <a:endParaRPr lang="de-DE" dirty="0"/>
          </a:p>
        </p:txBody>
      </p:sp>
      <p:sp>
        <p:nvSpPr>
          <p:cNvPr id="4" name="Foliennummernplatzhalter 3"/>
          <p:cNvSpPr>
            <a:spLocks noGrp="1"/>
          </p:cNvSpPr>
          <p:nvPr>
            <p:ph type="sldNum" sz="quarter" idx="10"/>
          </p:nvPr>
        </p:nvSpPr>
        <p:spPr/>
        <p:txBody>
          <a:bodyPr/>
          <a:lstStyle/>
          <a:p>
            <a:fld id="{5D043485-202C-4267-8256-D238D4E01F9B}" type="slidenum">
              <a:rPr lang="de-DE" smtClean="0"/>
              <a:pPr/>
              <a:t>5</a:t>
            </a:fld>
            <a:endParaRPr lang="de-D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-zur Abdichtung der Planken benutzte man</a:t>
            </a:r>
            <a:r>
              <a:rPr lang="de-DE" baseline="0" dirty="0" smtClean="0"/>
              <a:t> im Mittelalter Hanf und Pech (Bitumen) tritt in einigen Gegenden an die Erdoberfläche</a:t>
            </a:r>
          </a:p>
          <a:p>
            <a:endParaRPr lang="de-DE" baseline="0" dirty="0" smtClean="0"/>
          </a:p>
          <a:p>
            <a:r>
              <a:rPr lang="de-DE" baseline="0" dirty="0" smtClean="0"/>
              <a:t>-Abdichtverfahren „das Kalfaktern“ beschreibt die Einbringung der Dichtstoffe in verschiedenen Arbeitsschritten</a:t>
            </a:r>
            <a:endParaRPr lang="de-DE" dirty="0"/>
          </a:p>
        </p:txBody>
      </p:sp>
      <p:sp>
        <p:nvSpPr>
          <p:cNvPr id="4" name="Foliennummernplatzhalter 3"/>
          <p:cNvSpPr>
            <a:spLocks noGrp="1"/>
          </p:cNvSpPr>
          <p:nvPr>
            <p:ph type="sldNum" sz="quarter" idx="10"/>
          </p:nvPr>
        </p:nvSpPr>
        <p:spPr/>
        <p:txBody>
          <a:bodyPr/>
          <a:lstStyle/>
          <a:p>
            <a:fld id="{5D043485-202C-4267-8256-D238D4E01F9B}" type="slidenum">
              <a:rPr lang="de-DE" smtClean="0"/>
              <a:pPr/>
              <a:t>6</a:t>
            </a:fld>
            <a:endParaRPr 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buFontTx/>
              <a:buChar char="-"/>
            </a:pPr>
            <a:r>
              <a:rPr lang="de-DE" dirty="0" smtClean="0"/>
              <a:t>In diesem Boot gibt es keine Baugruppe die nicht abgedichtet ist</a:t>
            </a:r>
          </a:p>
          <a:p>
            <a:pPr>
              <a:buFontTx/>
              <a:buNone/>
            </a:pPr>
            <a:endParaRPr lang="de-DE" dirty="0" smtClean="0"/>
          </a:p>
          <a:p>
            <a:pPr>
              <a:buFontTx/>
              <a:buChar char="-"/>
            </a:pPr>
            <a:r>
              <a:rPr lang="de-DE" dirty="0" smtClean="0"/>
              <a:t>das</a:t>
            </a:r>
            <a:r>
              <a:rPr lang="de-DE" baseline="0" dirty="0" smtClean="0"/>
              <a:t> lässt sich auf unseren gesamten Lebensbereich übertragen</a:t>
            </a:r>
          </a:p>
          <a:p>
            <a:pPr>
              <a:buFontTx/>
              <a:buNone/>
            </a:pP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-ein paar Beispiele</a:t>
            </a:r>
          </a:p>
          <a:p>
            <a:pPr>
              <a:buFontTx/>
              <a:buNone/>
            </a:pPr>
            <a:endParaRPr lang="de-DE" dirty="0" smtClean="0"/>
          </a:p>
        </p:txBody>
      </p:sp>
      <p:sp>
        <p:nvSpPr>
          <p:cNvPr id="4" name="Foliennummernplatzhalter 3"/>
          <p:cNvSpPr>
            <a:spLocks noGrp="1"/>
          </p:cNvSpPr>
          <p:nvPr>
            <p:ph type="sldNum" sz="quarter" idx="10"/>
          </p:nvPr>
        </p:nvSpPr>
        <p:spPr/>
        <p:txBody>
          <a:bodyPr/>
          <a:lstStyle/>
          <a:p>
            <a:fld id="{5D043485-202C-4267-8256-D238D4E01F9B}" type="slidenum">
              <a:rPr lang="de-DE" smtClean="0"/>
              <a:pPr/>
              <a:t>7</a:t>
            </a:fld>
            <a:endParaRPr 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Char char="-"/>
              <a:tabLst/>
              <a:defRPr/>
            </a:pPr>
            <a:r>
              <a:rPr lang="de-DE" dirty="0" smtClean="0"/>
              <a:t>modernen Dichtungselemente</a:t>
            </a:r>
            <a:r>
              <a:rPr lang="de-DE" baseline="0" dirty="0" smtClean="0"/>
              <a:t> bestehen aus einer Vielzahl an Materialien (meistens aus Kunststoffen oder Metallen z.B. Kupfer)</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indent="0" algn="l" defTabSz="914400" rtl="0" eaLnBrk="1" fontAlgn="auto" latinLnBrk="0" hangingPunct="1">
              <a:lnSpc>
                <a:spcPct val="100000"/>
              </a:lnSpc>
              <a:spcBef>
                <a:spcPts val="0"/>
              </a:spcBef>
              <a:spcAft>
                <a:spcPts val="0"/>
              </a:spcAft>
              <a:buClrTx/>
              <a:buSzTx/>
              <a:buFontTx/>
              <a:buChar char="-"/>
              <a:tabLst/>
              <a:defRPr/>
            </a:pPr>
            <a:r>
              <a:rPr lang="de-DE" baseline="0" dirty="0" smtClean="0"/>
              <a:t>Aber nach welchen Richtlinien gehen wir vor?</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p:txBody>
      </p:sp>
      <p:sp>
        <p:nvSpPr>
          <p:cNvPr id="4" name="Foliennummernplatzhalter 3"/>
          <p:cNvSpPr>
            <a:spLocks noGrp="1"/>
          </p:cNvSpPr>
          <p:nvPr>
            <p:ph type="sldNum" sz="quarter" idx="10"/>
          </p:nvPr>
        </p:nvSpPr>
        <p:spPr/>
        <p:txBody>
          <a:bodyPr/>
          <a:lstStyle/>
          <a:p>
            <a:fld id="{5D043485-202C-4267-8256-D238D4E01F9B}" type="slidenum">
              <a:rPr lang="de-DE" smtClean="0"/>
              <a:pPr/>
              <a:t>8</a:t>
            </a:fld>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-welche</a:t>
            </a:r>
            <a:r>
              <a:rPr lang="de-DE" baseline="0" dirty="0" smtClean="0"/>
              <a:t> Eigenschaften muss ein Dichtstoff haben?</a:t>
            </a:r>
            <a:endParaRPr lang="de-DE" dirty="0"/>
          </a:p>
        </p:txBody>
      </p:sp>
      <p:sp>
        <p:nvSpPr>
          <p:cNvPr id="4" name="Foliennummernplatzhalter 3"/>
          <p:cNvSpPr>
            <a:spLocks noGrp="1"/>
          </p:cNvSpPr>
          <p:nvPr>
            <p:ph type="sldNum" sz="quarter" idx="10"/>
          </p:nvPr>
        </p:nvSpPr>
        <p:spPr/>
        <p:txBody>
          <a:bodyPr/>
          <a:lstStyle/>
          <a:p>
            <a:fld id="{5D043485-202C-4267-8256-D238D4E01F9B}" type="slidenum">
              <a:rPr lang="de-DE" smtClean="0"/>
              <a:pPr/>
              <a:t>9</a:t>
            </a:fld>
            <a:endParaRPr lang="de-D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Char char="-"/>
              <a:tabLst/>
              <a:defRPr/>
            </a:pPr>
            <a:r>
              <a:rPr lang="de-DE" baseline="0" dirty="0" smtClean="0"/>
              <a:t>Eine Dichtung ist nur wirksam, wenn die Dichtflächen auf einander abgestimmt sind</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 Welche konstruktiven Forderungen werden dann an uns gestellt?</a:t>
            </a:r>
          </a:p>
        </p:txBody>
      </p:sp>
      <p:sp>
        <p:nvSpPr>
          <p:cNvPr id="4" name="Foliennummernplatzhalter 3"/>
          <p:cNvSpPr>
            <a:spLocks noGrp="1"/>
          </p:cNvSpPr>
          <p:nvPr>
            <p:ph type="sldNum" sz="quarter" idx="10"/>
          </p:nvPr>
        </p:nvSpPr>
        <p:spPr/>
        <p:txBody>
          <a:bodyPr/>
          <a:lstStyle/>
          <a:p>
            <a:fld id="{5D043485-202C-4267-8256-D238D4E01F9B}" type="slidenum">
              <a:rPr lang="de-DE" smtClean="0"/>
              <a:pPr/>
              <a:t>10</a:t>
            </a:fld>
            <a:endParaRPr lang="de-DE"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1FBBE10A-4EC3-4B9A-A4A6-7A132CFDCCC7}" type="datetime1">
              <a:rPr lang="de-DE" smtClean="0"/>
              <a:pPr/>
              <a:t>09.01.2011</a:t>
            </a:fld>
            <a:endParaRPr lang="de-DE" dirty="0"/>
          </a:p>
        </p:txBody>
      </p:sp>
      <p:sp>
        <p:nvSpPr>
          <p:cNvPr id="5" name="Fußzeilenplatzhalter 4"/>
          <p:cNvSpPr>
            <a:spLocks noGrp="1"/>
          </p:cNvSpPr>
          <p:nvPr>
            <p:ph type="ftr" sz="quarter" idx="11"/>
          </p:nvPr>
        </p:nvSpPr>
        <p:spPr/>
        <p:txBody>
          <a:bodyPr/>
          <a:lstStyle/>
          <a:p>
            <a:r>
              <a:rPr lang="de-DE" dirty="0" smtClean="0"/>
              <a:t>Thomas Jennert</a:t>
            </a:r>
            <a:endParaRPr lang="de-DE" dirty="0"/>
          </a:p>
        </p:txBody>
      </p:sp>
      <p:sp>
        <p:nvSpPr>
          <p:cNvPr id="6" name="Foliennummernplatzhalter 5"/>
          <p:cNvSpPr>
            <a:spLocks noGrp="1"/>
          </p:cNvSpPr>
          <p:nvPr>
            <p:ph type="sldNum" sz="quarter" idx="12"/>
          </p:nvPr>
        </p:nvSpPr>
        <p:spPr/>
        <p:txBody>
          <a:bodyPr/>
          <a:lstStyle/>
          <a:p>
            <a:fld id="{1D0C2A86-4F6D-419F-B419-6CB29FA9A4D5}" type="slidenum">
              <a:rPr lang="de-DE" smtClean="0"/>
              <a:pPr/>
              <a:t>‹Nr.›</a:t>
            </a:fld>
            <a:endParaRPr lang="de-D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2C55349-C792-4357-B5D9-BFF74E0EA801}" type="datetime1">
              <a:rPr lang="de-DE" smtClean="0"/>
              <a:pPr/>
              <a:t>09.01.2011</a:t>
            </a:fld>
            <a:endParaRPr lang="de-DE" dirty="0"/>
          </a:p>
        </p:txBody>
      </p:sp>
      <p:sp>
        <p:nvSpPr>
          <p:cNvPr id="5" name="Fußzeilenplatzhalter 4"/>
          <p:cNvSpPr>
            <a:spLocks noGrp="1"/>
          </p:cNvSpPr>
          <p:nvPr>
            <p:ph type="ftr" sz="quarter" idx="11"/>
          </p:nvPr>
        </p:nvSpPr>
        <p:spPr/>
        <p:txBody>
          <a:bodyPr/>
          <a:lstStyle/>
          <a:p>
            <a:r>
              <a:rPr lang="de-DE" dirty="0" smtClean="0"/>
              <a:t>Thomas Jennert</a:t>
            </a:r>
            <a:endParaRPr lang="de-DE" dirty="0"/>
          </a:p>
        </p:txBody>
      </p:sp>
      <p:sp>
        <p:nvSpPr>
          <p:cNvPr id="6" name="Foliennummernplatzhalter 5"/>
          <p:cNvSpPr>
            <a:spLocks noGrp="1"/>
          </p:cNvSpPr>
          <p:nvPr>
            <p:ph type="sldNum" sz="quarter" idx="12"/>
          </p:nvPr>
        </p:nvSpPr>
        <p:spPr/>
        <p:txBody>
          <a:bodyPr/>
          <a:lstStyle/>
          <a:p>
            <a:fld id="{1D0C2A86-4F6D-419F-B419-6CB29FA9A4D5}" type="slidenum">
              <a:rPr lang="de-DE" smtClean="0"/>
              <a:pPr/>
              <a:t>‹Nr.›</a:t>
            </a:fld>
            <a:endParaRPr lang="de-D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39302FC-6C9D-4A4E-A51E-F104B96FF6D9}" type="datetime1">
              <a:rPr lang="de-DE" smtClean="0"/>
              <a:pPr/>
              <a:t>09.01.2011</a:t>
            </a:fld>
            <a:endParaRPr lang="de-DE" dirty="0"/>
          </a:p>
        </p:txBody>
      </p:sp>
      <p:sp>
        <p:nvSpPr>
          <p:cNvPr id="5" name="Fußzeilenplatzhalter 4"/>
          <p:cNvSpPr>
            <a:spLocks noGrp="1"/>
          </p:cNvSpPr>
          <p:nvPr>
            <p:ph type="ftr" sz="quarter" idx="11"/>
          </p:nvPr>
        </p:nvSpPr>
        <p:spPr/>
        <p:txBody>
          <a:bodyPr/>
          <a:lstStyle/>
          <a:p>
            <a:r>
              <a:rPr lang="de-DE" dirty="0" smtClean="0"/>
              <a:t>Thomas Jennert</a:t>
            </a:r>
            <a:endParaRPr lang="de-DE" dirty="0"/>
          </a:p>
        </p:txBody>
      </p:sp>
      <p:sp>
        <p:nvSpPr>
          <p:cNvPr id="6" name="Foliennummernplatzhalter 5"/>
          <p:cNvSpPr>
            <a:spLocks noGrp="1"/>
          </p:cNvSpPr>
          <p:nvPr>
            <p:ph type="sldNum" sz="quarter" idx="12"/>
          </p:nvPr>
        </p:nvSpPr>
        <p:spPr/>
        <p:txBody>
          <a:bodyPr/>
          <a:lstStyle/>
          <a:p>
            <a:fld id="{1D0C2A86-4F6D-419F-B419-6CB29FA9A4D5}" type="slidenum">
              <a:rPr lang="de-DE" smtClean="0"/>
              <a:pPr/>
              <a:t>‹Nr.›</a:t>
            </a:fld>
            <a:endParaRPr 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5635173D-86D5-482F-86E7-EF2854FBBBE6}" type="datetime1">
              <a:rPr lang="de-DE" smtClean="0"/>
              <a:pPr/>
              <a:t>09.01.2011</a:t>
            </a:fld>
            <a:endParaRPr lang="de-DE" dirty="0"/>
          </a:p>
        </p:txBody>
      </p:sp>
      <p:sp>
        <p:nvSpPr>
          <p:cNvPr id="5" name="Fußzeilenplatzhalter 4"/>
          <p:cNvSpPr>
            <a:spLocks noGrp="1"/>
          </p:cNvSpPr>
          <p:nvPr>
            <p:ph type="ftr" sz="quarter" idx="11"/>
          </p:nvPr>
        </p:nvSpPr>
        <p:spPr/>
        <p:txBody>
          <a:bodyPr/>
          <a:lstStyle/>
          <a:p>
            <a:r>
              <a:rPr lang="de-DE" dirty="0" smtClean="0"/>
              <a:t>Thomas Jennert</a:t>
            </a:r>
            <a:endParaRPr lang="de-DE" dirty="0"/>
          </a:p>
        </p:txBody>
      </p:sp>
      <p:sp>
        <p:nvSpPr>
          <p:cNvPr id="6" name="Foliennummernplatzhalter 5"/>
          <p:cNvSpPr>
            <a:spLocks noGrp="1"/>
          </p:cNvSpPr>
          <p:nvPr>
            <p:ph type="sldNum" sz="quarter" idx="12"/>
          </p:nvPr>
        </p:nvSpPr>
        <p:spPr/>
        <p:txBody>
          <a:bodyPr/>
          <a:lstStyle/>
          <a:p>
            <a:fld id="{1D0C2A86-4F6D-419F-B419-6CB29FA9A4D5}" type="slidenum">
              <a:rPr lang="de-DE" smtClean="0"/>
              <a:pPr/>
              <a:t>‹Nr.›</a:t>
            </a:fld>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9EE546F3-1162-4CC0-907B-42BDD92A4837}" type="datetime1">
              <a:rPr lang="de-DE" smtClean="0"/>
              <a:pPr/>
              <a:t>09.01.2011</a:t>
            </a:fld>
            <a:endParaRPr lang="de-DE" dirty="0"/>
          </a:p>
        </p:txBody>
      </p:sp>
      <p:sp>
        <p:nvSpPr>
          <p:cNvPr id="5" name="Fußzeilenplatzhalter 4"/>
          <p:cNvSpPr>
            <a:spLocks noGrp="1"/>
          </p:cNvSpPr>
          <p:nvPr>
            <p:ph type="ftr" sz="quarter" idx="11"/>
          </p:nvPr>
        </p:nvSpPr>
        <p:spPr/>
        <p:txBody>
          <a:bodyPr/>
          <a:lstStyle/>
          <a:p>
            <a:r>
              <a:rPr lang="de-DE" dirty="0" smtClean="0"/>
              <a:t>Thomas Jennert</a:t>
            </a:r>
            <a:endParaRPr lang="de-DE" dirty="0"/>
          </a:p>
        </p:txBody>
      </p:sp>
      <p:sp>
        <p:nvSpPr>
          <p:cNvPr id="6" name="Foliennummernplatzhalter 5"/>
          <p:cNvSpPr>
            <a:spLocks noGrp="1"/>
          </p:cNvSpPr>
          <p:nvPr>
            <p:ph type="sldNum" sz="quarter" idx="12"/>
          </p:nvPr>
        </p:nvSpPr>
        <p:spPr/>
        <p:txBody>
          <a:bodyPr/>
          <a:lstStyle/>
          <a:p>
            <a:fld id="{1D0C2A86-4F6D-419F-B419-6CB29FA9A4D5}" type="slidenum">
              <a:rPr lang="de-DE" smtClean="0"/>
              <a:pPr/>
              <a:t>‹Nr.›</a:t>
            </a:fld>
            <a:endParaRPr lang="de-D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A761DCD6-6242-4CB0-A7B6-C960C645B5BE}" type="datetime1">
              <a:rPr lang="de-DE" smtClean="0"/>
              <a:pPr/>
              <a:t>09.01.2011</a:t>
            </a:fld>
            <a:endParaRPr lang="de-DE" dirty="0"/>
          </a:p>
        </p:txBody>
      </p:sp>
      <p:sp>
        <p:nvSpPr>
          <p:cNvPr id="6" name="Fußzeilenplatzhalter 5"/>
          <p:cNvSpPr>
            <a:spLocks noGrp="1"/>
          </p:cNvSpPr>
          <p:nvPr>
            <p:ph type="ftr" sz="quarter" idx="11"/>
          </p:nvPr>
        </p:nvSpPr>
        <p:spPr/>
        <p:txBody>
          <a:bodyPr/>
          <a:lstStyle/>
          <a:p>
            <a:r>
              <a:rPr lang="de-DE" dirty="0" smtClean="0"/>
              <a:t>Thomas Jennert</a:t>
            </a:r>
            <a:endParaRPr lang="de-DE" dirty="0"/>
          </a:p>
        </p:txBody>
      </p:sp>
      <p:sp>
        <p:nvSpPr>
          <p:cNvPr id="7" name="Foliennummernplatzhalter 6"/>
          <p:cNvSpPr>
            <a:spLocks noGrp="1"/>
          </p:cNvSpPr>
          <p:nvPr>
            <p:ph type="sldNum" sz="quarter" idx="12"/>
          </p:nvPr>
        </p:nvSpPr>
        <p:spPr/>
        <p:txBody>
          <a:bodyPr/>
          <a:lstStyle/>
          <a:p>
            <a:fld id="{1D0C2A86-4F6D-419F-B419-6CB29FA9A4D5}" type="slidenum">
              <a:rPr lang="de-DE" smtClean="0"/>
              <a:pPr/>
              <a:t>‹Nr.›</a:t>
            </a:fld>
            <a:endParaRPr lang="de-D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18CB5A65-280E-42DA-82F4-291624B6D2B0}" type="datetime1">
              <a:rPr lang="de-DE" smtClean="0"/>
              <a:pPr/>
              <a:t>09.01.2011</a:t>
            </a:fld>
            <a:endParaRPr lang="de-DE" dirty="0"/>
          </a:p>
        </p:txBody>
      </p:sp>
      <p:sp>
        <p:nvSpPr>
          <p:cNvPr id="8" name="Fußzeilenplatzhalter 7"/>
          <p:cNvSpPr>
            <a:spLocks noGrp="1"/>
          </p:cNvSpPr>
          <p:nvPr>
            <p:ph type="ftr" sz="quarter" idx="11"/>
          </p:nvPr>
        </p:nvSpPr>
        <p:spPr/>
        <p:txBody>
          <a:bodyPr/>
          <a:lstStyle/>
          <a:p>
            <a:r>
              <a:rPr lang="de-DE" dirty="0" smtClean="0"/>
              <a:t>Thomas Jennert</a:t>
            </a:r>
            <a:endParaRPr lang="de-DE" dirty="0"/>
          </a:p>
        </p:txBody>
      </p:sp>
      <p:sp>
        <p:nvSpPr>
          <p:cNvPr id="9" name="Foliennummernplatzhalter 8"/>
          <p:cNvSpPr>
            <a:spLocks noGrp="1"/>
          </p:cNvSpPr>
          <p:nvPr>
            <p:ph type="sldNum" sz="quarter" idx="12"/>
          </p:nvPr>
        </p:nvSpPr>
        <p:spPr/>
        <p:txBody>
          <a:bodyPr/>
          <a:lstStyle/>
          <a:p>
            <a:fld id="{1D0C2A86-4F6D-419F-B419-6CB29FA9A4D5}" type="slidenum">
              <a:rPr lang="de-DE" smtClean="0"/>
              <a:pPr/>
              <a:t>‹Nr.›</a:t>
            </a:fld>
            <a:endParaRPr lang="de-D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8EF49D58-56DA-4E34-A9C0-92CB2A1B291C}" type="datetime1">
              <a:rPr lang="de-DE" smtClean="0"/>
              <a:pPr/>
              <a:t>09.01.2011</a:t>
            </a:fld>
            <a:endParaRPr lang="de-DE" dirty="0"/>
          </a:p>
        </p:txBody>
      </p:sp>
      <p:sp>
        <p:nvSpPr>
          <p:cNvPr id="4" name="Fußzeilenplatzhalter 3"/>
          <p:cNvSpPr>
            <a:spLocks noGrp="1"/>
          </p:cNvSpPr>
          <p:nvPr>
            <p:ph type="ftr" sz="quarter" idx="11"/>
          </p:nvPr>
        </p:nvSpPr>
        <p:spPr/>
        <p:txBody>
          <a:bodyPr/>
          <a:lstStyle/>
          <a:p>
            <a:r>
              <a:rPr lang="de-DE" dirty="0" smtClean="0"/>
              <a:t>Thomas Jennert</a:t>
            </a:r>
            <a:endParaRPr lang="de-DE" dirty="0"/>
          </a:p>
        </p:txBody>
      </p:sp>
      <p:sp>
        <p:nvSpPr>
          <p:cNvPr id="5" name="Foliennummernplatzhalter 4"/>
          <p:cNvSpPr>
            <a:spLocks noGrp="1"/>
          </p:cNvSpPr>
          <p:nvPr>
            <p:ph type="sldNum" sz="quarter" idx="12"/>
          </p:nvPr>
        </p:nvSpPr>
        <p:spPr/>
        <p:txBody>
          <a:bodyPr/>
          <a:lstStyle/>
          <a:p>
            <a:fld id="{1D0C2A86-4F6D-419F-B419-6CB29FA9A4D5}" type="slidenum">
              <a:rPr lang="de-DE" smtClean="0"/>
              <a:pPr/>
              <a:t>‹Nr.›</a:t>
            </a:fld>
            <a:endParaRPr lang="de-D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FE31FD6-49B2-479E-8D36-F8FDF8A83611}" type="datetime1">
              <a:rPr lang="de-DE" smtClean="0"/>
              <a:pPr/>
              <a:t>09.01.2011</a:t>
            </a:fld>
            <a:endParaRPr lang="de-DE" dirty="0"/>
          </a:p>
        </p:txBody>
      </p:sp>
      <p:sp>
        <p:nvSpPr>
          <p:cNvPr id="3" name="Fußzeilenplatzhalter 2"/>
          <p:cNvSpPr>
            <a:spLocks noGrp="1"/>
          </p:cNvSpPr>
          <p:nvPr>
            <p:ph type="ftr" sz="quarter" idx="11"/>
          </p:nvPr>
        </p:nvSpPr>
        <p:spPr/>
        <p:txBody>
          <a:bodyPr/>
          <a:lstStyle/>
          <a:p>
            <a:r>
              <a:rPr lang="de-DE" dirty="0" smtClean="0"/>
              <a:t>Thomas Jennert</a:t>
            </a:r>
            <a:endParaRPr lang="de-DE" dirty="0"/>
          </a:p>
        </p:txBody>
      </p:sp>
      <p:sp>
        <p:nvSpPr>
          <p:cNvPr id="4" name="Foliennummernplatzhalter 3"/>
          <p:cNvSpPr>
            <a:spLocks noGrp="1"/>
          </p:cNvSpPr>
          <p:nvPr>
            <p:ph type="sldNum" sz="quarter" idx="12"/>
          </p:nvPr>
        </p:nvSpPr>
        <p:spPr/>
        <p:txBody>
          <a:bodyPr/>
          <a:lstStyle/>
          <a:p>
            <a:fld id="{1D0C2A86-4F6D-419F-B419-6CB29FA9A4D5}" type="slidenum">
              <a:rPr lang="de-DE" smtClean="0"/>
              <a:pPr/>
              <a:t>‹Nr.›</a:t>
            </a:fld>
            <a:endParaRPr lang="de-D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73A79C04-866C-4877-80DE-41F46FFDC173}" type="datetime1">
              <a:rPr lang="de-DE" smtClean="0"/>
              <a:pPr/>
              <a:t>09.01.2011</a:t>
            </a:fld>
            <a:endParaRPr lang="de-DE" dirty="0"/>
          </a:p>
        </p:txBody>
      </p:sp>
      <p:sp>
        <p:nvSpPr>
          <p:cNvPr id="6" name="Fußzeilenplatzhalter 5"/>
          <p:cNvSpPr>
            <a:spLocks noGrp="1"/>
          </p:cNvSpPr>
          <p:nvPr>
            <p:ph type="ftr" sz="quarter" idx="11"/>
          </p:nvPr>
        </p:nvSpPr>
        <p:spPr/>
        <p:txBody>
          <a:bodyPr/>
          <a:lstStyle/>
          <a:p>
            <a:r>
              <a:rPr lang="de-DE" dirty="0" smtClean="0"/>
              <a:t>Thomas Jennert</a:t>
            </a:r>
            <a:endParaRPr lang="de-DE" dirty="0"/>
          </a:p>
        </p:txBody>
      </p:sp>
      <p:sp>
        <p:nvSpPr>
          <p:cNvPr id="7" name="Foliennummernplatzhalter 6"/>
          <p:cNvSpPr>
            <a:spLocks noGrp="1"/>
          </p:cNvSpPr>
          <p:nvPr>
            <p:ph type="sldNum" sz="quarter" idx="12"/>
          </p:nvPr>
        </p:nvSpPr>
        <p:spPr/>
        <p:txBody>
          <a:bodyPr/>
          <a:lstStyle/>
          <a:p>
            <a:fld id="{1D0C2A86-4F6D-419F-B419-6CB29FA9A4D5}" type="slidenum">
              <a:rPr lang="de-DE" smtClean="0"/>
              <a:pPr/>
              <a:t>‹Nr.›</a:t>
            </a:fld>
            <a:endParaRPr lang="de-D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4BE9F037-41C3-4499-AD3D-45AC78752189}" type="datetime1">
              <a:rPr lang="de-DE" smtClean="0"/>
              <a:pPr/>
              <a:t>09.01.2011</a:t>
            </a:fld>
            <a:endParaRPr lang="de-DE" dirty="0"/>
          </a:p>
        </p:txBody>
      </p:sp>
      <p:sp>
        <p:nvSpPr>
          <p:cNvPr id="6" name="Fußzeilenplatzhalter 5"/>
          <p:cNvSpPr>
            <a:spLocks noGrp="1"/>
          </p:cNvSpPr>
          <p:nvPr>
            <p:ph type="ftr" sz="quarter" idx="11"/>
          </p:nvPr>
        </p:nvSpPr>
        <p:spPr/>
        <p:txBody>
          <a:bodyPr/>
          <a:lstStyle/>
          <a:p>
            <a:r>
              <a:rPr lang="de-DE" dirty="0" smtClean="0"/>
              <a:t>Thomas Jennert</a:t>
            </a:r>
            <a:endParaRPr lang="de-DE" dirty="0"/>
          </a:p>
        </p:txBody>
      </p:sp>
      <p:sp>
        <p:nvSpPr>
          <p:cNvPr id="7" name="Foliennummernplatzhalter 6"/>
          <p:cNvSpPr>
            <a:spLocks noGrp="1"/>
          </p:cNvSpPr>
          <p:nvPr>
            <p:ph type="sldNum" sz="quarter" idx="12"/>
          </p:nvPr>
        </p:nvSpPr>
        <p:spPr/>
        <p:txBody>
          <a:bodyPr/>
          <a:lstStyle/>
          <a:p>
            <a:fld id="{1D0C2A86-4F6D-419F-B419-6CB29FA9A4D5}" type="slidenum">
              <a:rPr lang="de-DE" smtClean="0"/>
              <a:pPr/>
              <a:t>‹Nr.›</a:t>
            </a:fld>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5C113B-4BBE-48D0-9544-11A41E2E43E4}" type="datetime1">
              <a:rPr lang="de-DE" smtClean="0"/>
              <a:pPr/>
              <a:t>09.01.2011</a:t>
            </a:fld>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smtClean="0"/>
              <a:t>Thomas Jennert</a:t>
            </a:r>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0C2A86-4F6D-419F-B419-6CB29FA9A4D5}" type="slidenum">
              <a:rPr lang="de-DE" smtClean="0"/>
              <a:pPr/>
              <a:t>‹Nr.›</a:t>
            </a:fld>
            <a:endParaRPr lang="de-D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_10T4UYpzV8"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907704" y="332656"/>
            <a:ext cx="5326360" cy="1196752"/>
          </a:xfrm>
        </p:spPr>
        <p:txBody>
          <a:bodyPr>
            <a:normAutofit/>
          </a:bodyPr>
          <a:lstStyle/>
          <a:p>
            <a:r>
              <a:rPr lang="de-DE" sz="5400" dirty="0" smtClean="0"/>
              <a:t>Dichtungen</a:t>
            </a:r>
            <a:endParaRPr lang="de-DE" sz="5400" dirty="0"/>
          </a:p>
        </p:txBody>
      </p:sp>
      <p:pic>
        <p:nvPicPr>
          <p:cNvPr id="4" name="Grafik 3"/>
          <p:cNvPicPr/>
          <p:nvPr/>
        </p:nvPicPr>
        <p:blipFill>
          <a:blip r:embed="rId2" cstate="print"/>
          <a:srcRect/>
          <a:stretch>
            <a:fillRect/>
          </a:stretch>
        </p:blipFill>
        <p:spPr bwMode="auto">
          <a:xfrm>
            <a:off x="971600" y="1700808"/>
            <a:ext cx="7056784" cy="4104456"/>
          </a:xfrm>
          <a:prstGeom prst="rect">
            <a:avLst/>
          </a:prstGeom>
          <a:noFill/>
          <a:ln w="9525">
            <a:noFill/>
            <a:miter lim="800000"/>
            <a:headEnd/>
            <a:tailEnd/>
          </a:ln>
        </p:spPr>
      </p:pic>
      <p:sp>
        <p:nvSpPr>
          <p:cNvPr id="5" name="Fußzeilenplatzhalter 4"/>
          <p:cNvSpPr>
            <a:spLocks noGrp="1"/>
          </p:cNvSpPr>
          <p:nvPr>
            <p:ph type="ftr" sz="quarter" idx="11"/>
          </p:nvPr>
        </p:nvSpPr>
        <p:spPr>
          <a:xfrm>
            <a:off x="2699792" y="6309320"/>
            <a:ext cx="3600400" cy="412155"/>
          </a:xfrm>
        </p:spPr>
        <p:txBody>
          <a:bodyPr/>
          <a:lstStyle/>
          <a:p>
            <a:r>
              <a:rPr lang="de-DE" dirty="0" smtClean="0"/>
              <a:t>Präsentation im Fach Entwicklung und Konstruktion am </a:t>
            </a:r>
            <a:r>
              <a:rPr lang="de-DE" dirty="0" smtClean="0"/>
              <a:t>11.12 </a:t>
            </a:r>
            <a:r>
              <a:rPr lang="de-DE" dirty="0" smtClean="0"/>
              <a:t>2010 von Thomas Jennert </a:t>
            </a:r>
            <a:endParaRPr lang="de-D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548680"/>
            <a:ext cx="8229600" cy="1512168"/>
          </a:xfrm>
        </p:spPr>
        <p:txBody>
          <a:bodyPr>
            <a:normAutofit fontScale="90000"/>
          </a:bodyPr>
          <a:lstStyle/>
          <a:p>
            <a:r>
              <a:rPr lang="de-DE" sz="5400" dirty="0" smtClean="0"/>
              <a:t>Funktion und Wirkung</a:t>
            </a:r>
            <a:br>
              <a:rPr lang="de-DE" sz="5400" dirty="0" smtClean="0"/>
            </a:br>
            <a:r>
              <a:rPr lang="de-DE" sz="4000" dirty="0" smtClean="0">
                <a:solidFill>
                  <a:srgbClr val="C00000"/>
                </a:solidFill>
              </a:rPr>
              <a:t>Eigenschaften von Dichtungswerkstoffen </a:t>
            </a:r>
            <a:r>
              <a:rPr lang="de-DE" sz="5400" dirty="0" smtClean="0">
                <a:solidFill>
                  <a:srgbClr val="C00000"/>
                </a:solidFill>
              </a:rPr>
              <a:t/>
            </a:r>
            <a:br>
              <a:rPr lang="de-DE" sz="5400" dirty="0" smtClean="0">
                <a:solidFill>
                  <a:srgbClr val="C00000"/>
                </a:solidFill>
              </a:rPr>
            </a:br>
            <a:endParaRPr lang="de-DE" sz="5400" dirty="0"/>
          </a:p>
        </p:txBody>
      </p:sp>
      <p:sp>
        <p:nvSpPr>
          <p:cNvPr id="3" name="Inhaltsplatzhalter 2"/>
          <p:cNvSpPr>
            <a:spLocks noGrp="1"/>
          </p:cNvSpPr>
          <p:nvPr>
            <p:ph idx="1"/>
          </p:nvPr>
        </p:nvSpPr>
        <p:spPr>
          <a:xfrm>
            <a:off x="467544" y="1844824"/>
            <a:ext cx="8229600" cy="4525963"/>
          </a:xfrm>
          <a:solidFill>
            <a:schemeClr val="bg1"/>
          </a:solidFill>
          <a:ln>
            <a:solidFill>
              <a:schemeClr val="bg1"/>
            </a:solidFill>
          </a:ln>
        </p:spPr>
        <p:txBody>
          <a:bodyPr>
            <a:normAutofit lnSpcReduction="10000"/>
          </a:bodyPr>
          <a:lstStyle/>
          <a:p>
            <a:pPr>
              <a:buNone/>
            </a:pPr>
            <a:endParaRPr lang="de-DE" sz="3000" dirty="0" smtClean="0">
              <a:solidFill>
                <a:srgbClr val="C00000"/>
              </a:solidFill>
            </a:endParaRPr>
          </a:p>
          <a:p>
            <a:pPr>
              <a:buNone/>
            </a:pPr>
            <a:r>
              <a:rPr lang="de-DE" dirty="0" smtClean="0"/>
              <a:t>- temperaturbeständig</a:t>
            </a:r>
          </a:p>
          <a:p>
            <a:pPr>
              <a:buNone/>
            </a:pPr>
            <a:r>
              <a:rPr lang="de-DE" dirty="0" smtClean="0"/>
              <a:t>- Elastizität</a:t>
            </a:r>
          </a:p>
          <a:p>
            <a:pPr>
              <a:buNone/>
            </a:pPr>
            <a:r>
              <a:rPr lang="de-DE" dirty="0" smtClean="0"/>
              <a:t>- Widerstandsfähigkeit gegenüber Alterung und Aufquellen</a:t>
            </a:r>
          </a:p>
          <a:p>
            <a:pPr>
              <a:buFontTx/>
              <a:buChar char="-"/>
            </a:pPr>
            <a:r>
              <a:rPr lang="de-DE" dirty="0" smtClean="0"/>
              <a:t>Chemische Widerstandsfähigkeit</a:t>
            </a:r>
          </a:p>
          <a:p>
            <a:pPr>
              <a:buFontTx/>
              <a:buChar char="-"/>
            </a:pPr>
            <a:r>
              <a:rPr lang="de-DE" dirty="0" smtClean="0"/>
              <a:t>Gleitfähigkeit</a:t>
            </a:r>
          </a:p>
          <a:p>
            <a:pPr>
              <a:buFontTx/>
              <a:buChar char="-"/>
            </a:pPr>
            <a:r>
              <a:rPr lang="de-DE" dirty="0" smtClean="0"/>
              <a:t>Abriebverhalten</a:t>
            </a:r>
          </a:p>
          <a:p>
            <a:pPr>
              <a:buNone/>
            </a:pPr>
            <a:endParaRPr lang="de-DE" dirty="0" smtClean="0"/>
          </a:p>
          <a:p>
            <a:endParaRPr lang="de-DE" dirty="0"/>
          </a:p>
        </p:txBody>
      </p:sp>
      <p:sp>
        <p:nvSpPr>
          <p:cNvPr id="4" name="Fußzeilenplatzhalter 3"/>
          <p:cNvSpPr>
            <a:spLocks noGrp="1"/>
          </p:cNvSpPr>
          <p:nvPr>
            <p:ph type="ftr" sz="quarter" idx="11"/>
          </p:nvPr>
        </p:nvSpPr>
        <p:spPr>
          <a:xfrm>
            <a:off x="2843808" y="6381328"/>
            <a:ext cx="3672408" cy="340147"/>
          </a:xfrm>
        </p:spPr>
        <p:txBody>
          <a:bodyPr/>
          <a:lstStyle/>
          <a:p>
            <a:r>
              <a:rPr lang="de-DE" dirty="0" smtClean="0"/>
              <a:t>Präsentation im Fach Entwicklung und Konstruktion am </a:t>
            </a:r>
            <a:r>
              <a:rPr lang="de-DE" dirty="0" smtClean="0"/>
              <a:t>11.12 </a:t>
            </a:r>
            <a:r>
              <a:rPr lang="de-DE" dirty="0" smtClean="0"/>
              <a:t>2010 von Thomas Jennert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z="5300" dirty="0" smtClean="0"/>
              <a:t>Funktion und Wirkung</a:t>
            </a:r>
            <a:r>
              <a:rPr lang="de-DE" dirty="0" smtClean="0"/>
              <a:t/>
            </a:r>
            <a:br>
              <a:rPr lang="de-DE" dirty="0" smtClean="0"/>
            </a:br>
            <a:r>
              <a:rPr lang="de-DE" sz="4000" dirty="0" smtClean="0">
                <a:solidFill>
                  <a:srgbClr val="C00000"/>
                </a:solidFill>
              </a:rPr>
              <a:t>konstruktive Vorgaben</a:t>
            </a:r>
            <a:endParaRPr lang="de-DE" sz="4000" dirty="0">
              <a:solidFill>
                <a:srgbClr val="C00000"/>
              </a:solidFill>
            </a:endParaRPr>
          </a:p>
        </p:txBody>
      </p:sp>
      <p:sp>
        <p:nvSpPr>
          <p:cNvPr id="3" name="Inhaltsplatzhalter 2"/>
          <p:cNvSpPr>
            <a:spLocks noGrp="1"/>
          </p:cNvSpPr>
          <p:nvPr>
            <p:ph idx="1"/>
          </p:nvPr>
        </p:nvSpPr>
        <p:spPr>
          <a:xfrm>
            <a:off x="467544" y="1988840"/>
            <a:ext cx="8229600" cy="4525963"/>
          </a:xfrm>
        </p:spPr>
        <p:txBody>
          <a:bodyPr>
            <a:normAutofit/>
          </a:bodyPr>
          <a:lstStyle/>
          <a:p>
            <a:pPr>
              <a:buFontTx/>
              <a:buChar char="-"/>
            </a:pPr>
            <a:r>
              <a:rPr lang="de-DE" dirty="0" smtClean="0"/>
              <a:t>Ruhende oder bewegte Dichtflächen</a:t>
            </a:r>
          </a:p>
          <a:p>
            <a:pPr>
              <a:buFontTx/>
              <a:buChar char="-"/>
            </a:pPr>
            <a:r>
              <a:rPr lang="de-DE" dirty="0" smtClean="0"/>
              <a:t>Oberflächenhärte und Rauheit</a:t>
            </a:r>
          </a:p>
          <a:p>
            <a:pPr>
              <a:buFontTx/>
              <a:buChar char="-"/>
            </a:pPr>
            <a:r>
              <a:rPr lang="de-DE" dirty="0" smtClean="0"/>
              <a:t>Form- und Lagetoleranzen</a:t>
            </a:r>
          </a:p>
          <a:p>
            <a:pPr>
              <a:buFontTx/>
              <a:buChar char="-"/>
            </a:pPr>
            <a:r>
              <a:rPr lang="de-DE" dirty="0" smtClean="0"/>
              <a:t>Einbauverhältnisse unter Betriebsbedingungen</a:t>
            </a:r>
          </a:p>
          <a:p>
            <a:pPr>
              <a:buFontTx/>
              <a:buChar char="-"/>
            </a:pPr>
            <a:r>
              <a:rPr lang="de-DE" dirty="0" smtClean="0"/>
              <a:t>Fertigung und Montage</a:t>
            </a:r>
          </a:p>
          <a:p>
            <a:pPr>
              <a:buFontTx/>
              <a:buChar char="-"/>
            </a:pPr>
            <a:r>
              <a:rPr lang="de-DE" dirty="0" smtClean="0"/>
              <a:t>Erfahrungen der Hersteller</a:t>
            </a:r>
            <a:endParaRPr lang="de-DE" dirty="0"/>
          </a:p>
        </p:txBody>
      </p:sp>
      <p:sp>
        <p:nvSpPr>
          <p:cNvPr id="4" name="Fußzeilenplatzhalter 3"/>
          <p:cNvSpPr>
            <a:spLocks noGrp="1"/>
          </p:cNvSpPr>
          <p:nvPr>
            <p:ph type="ftr" sz="quarter" idx="11"/>
          </p:nvPr>
        </p:nvSpPr>
        <p:spPr>
          <a:xfrm>
            <a:off x="2771800" y="6237312"/>
            <a:ext cx="3600400" cy="620689"/>
          </a:xfrm>
        </p:spPr>
        <p:txBody>
          <a:bodyPr/>
          <a:lstStyle/>
          <a:p>
            <a:r>
              <a:rPr lang="de-DE" dirty="0" smtClean="0"/>
              <a:t>Präsentation im Fach Entwicklung und Konstruktion am </a:t>
            </a:r>
            <a:r>
              <a:rPr lang="de-DE" dirty="0" smtClean="0"/>
              <a:t>11.12 </a:t>
            </a:r>
            <a:r>
              <a:rPr lang="de-DE" dirty="0" smtClean="0"/>
              <a:t>2010 von Thomas Jennert </a:t>
            </a:r>
          </a:p>
        </p:txBody>
      </p:sp>
      <p:pic>
        <p:nvPicPr>
          <p:cNvPr id="8" name="Grafik 7"/>
          <p:cNvPicPr/>
          <p:nvPr/>
        </p:nvPicPr>
        <p:blipFill>
          <a:blip r:embed="rId3" cstate="print"/>
          <a:srcRect/>
          <a:stretch>
            <a:fillRect/>
          </a:stretch>
        </p:blipFill>
        <p:spPr bwMode="auto">
          <a:xfrm>
            <a:off x="6156176" y="3861048"/>
            <a:ext cx="2592288" cy="201622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Statische Dichtungen</a:t>
            </a:r>
            <a:endParaRPr lang="de-DE" dirty="0"/>
          </a:p>
        </p:txBody>
      </p:sp>
      <p:sp>
        <p:nvSpPr>
          <p:cNvPr id="4" name="Fußzeilenplatzhalter 3"/>
          <p:cNvSpPr>
            <a:spLocks noGrp="1"/>
          </p:cNvSpPr>
          <p:nvPr>
            <p:ph type="ftr" sz="quarter" idx="11"/>
          </p:nvPr>
        </p:nvSpPr>
        <p:spPr>
          <a:xfrm>
            <a:off x="2699792" y="6381328"/>
            <a:ext cx="3744416" cy="340147"/>
          </a:xfrm>
        </p:spPr>
        <p:txBody>
          <a:bodyPr/>
          <a:lstStyle/>
          <a:p>
            <a:r>
              <a:rPr lang="de-DE" dirty="0" smtClean="0"/>
              <a:t>Präsentation im Fach Entwicklung und Konstruktion am </a:t>
            </a:r>
            <a:r>
              <a:rPr lang="de-DE" dirty="0" smtClean="0"/>
              <a:t>11.12 </a:t>
            </a:r>
            <a:r>
              <a:rPr lang="de-DE" dirty="0" smtClean="0"/>
              <a:t>2010 von Thomas Jennert </a:t>
            </a:r>
          </a:p>
        </p:txBody>
      </p:sp>
      <p:sp>
        <p:nvSpPr>
          <p:cNvPr id="5" name="Rechteck 4"/>
          <p:cNvSpPr/>
          <p:nvPr/>
        </p:nvSpPr>
        <p:spPr>
          <a:xfrm>
            <a:off x="683568" y="1628800"/>
            <a:ext cx="1944216"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e-DE" dirty="0" smtClean="0"/>
              <a:t>Unlösbare Verbindungen</a:t>
            </a:r>
            <a:endParaRPr lang="de-DE" dirty="0"/>
          </a:p>
        </p:txBody>
      </p:sp>
      <p:sp>
        <p:nvSpPr>
          <p:cNvPr id="6" name="Rechteck 5"/>
          <p:cNvSpPr/>
          <p:nvPr/>
        </p:nvSpPr>
        <p:spPr>
          <a:xfrm>
            <a:off x="683568" y="3356992"/>
            <a:ext cx="1944216"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e-DE" dirty="0" smtClean="0"/>
              <a:t>Lösbare Verbindungen</a:t>
            </a:r>
            <a:endParaRPr lang="de-DE" dirty="0"/>
          </a:p>
        </p:txBody>
      </p:sp>
      <p:sp>
        <p:nvSpPr>
          <p:cNvPr id="7" name="Rechteck 6"/>
          <p:cNvSpPr/>
          <p:nvPr/>
        </p:nvSpPr>
        <p:spPr>
          <a:xfrm>
            <a:off x="683568" y="5229200"/>
            <a:ext cx="1944216"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e-DE" dirty="0" smtClean="0"/>
              <a:t>Bedingt lösbare Verbindungen</a:t>
            </a:r>
            <a:endParaRPr lang="de-DE" dirty="0"/>
          </a:p>
        </p:txBody>
      </p:sp>
      <p:sp>
        <p:nvSpPr>
          <p:cNvPr id="11" name="Pfeil nach rechts 10"/>
          <p:cNvSpPr/>
          <p:nvPr/>
        </p:nvSpPr>
        <p:spPr>
          <a:xfrm>
            <a:off x="2987824" y="184482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Pfeil nach rechts 11"/>
          <p:cNvSpPr/>
          <p:nvPr/>
        </p:nvSpPr>
        <p:spPr>
          <a:xfrm>
            <a:off x="2987824" y="350100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Pfeil nach rechts 12"/>
          <p:cNvSpPr/>
          <p:nvPr/>
        </p:nvSpPr>
        <p:spPr>
          <a:xfrm>
            <a:off x="2987824" y="544522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p:cNvSpPr/>
          <p:nvPr/>
        </p:nvSpPr>
        <p:spPr>
          <a:xfrm>
            <a:off x="4499992" y="1628800"/>
            <a:ext cx="4104456"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e-DE" dirty="0" smtClean="0"/>
              <a:t>Dichtschweißungen, Lötungen, Pressungen, Verklebungen</a:t>
            </a:r>
            <a:endParaRPr lang="de-DE" dirty="0"/>
          </a:p>
        </p:txBody>
      </p:sp>
      <p:sp>
        <p:nvSpPr>
          <p:cNvPr id="16" name="Rechteck 15"/>
          <p:cNvSpPr/>
          <p:nvPr/>
        </p:nvSpPr>
        <p:spPr>
          <a:xfrm>
            <a:off x="4499992" y="3284984"/>
            <a:ext cx="4104456" cy="936104"/>
          </a:xfrm>
          <a:prstGeom prst="rect">
            <a:avLst/>
          </a:prstGeom>
        </p:spPr>
        <p:style>
          <a:lnRef idx="2">
            <a:schemeClr val="accent6"/>
          </a:lnRef>
          <a:fillRef idx="1">
            <a:schemeClr val="lt1"/>
          </a:fillRef>
          <a:effectRef idx="0">
            <a:schemeClr val="accent6"/>
          </a:effectRef>
          <a:fontRef idx="minor">
            <a:schemeClr val="dk1"/>
          </a:fontRef>
        </p:style>
        <p:txBody>
          <a:bodyPr bIns="46800" rtlCol="0" anchor="ctr"/>
          <a:lstStyle/>
          <a:p>
            <a:pPr algn="ctr"/>
            <a:r>
              <a:rPr lang="de-DE" dirty="0" smtClean="0"/>
              <a:t>Berührungsdichtungen mit und ohne Dichtelement, Selbsttätige, Hermetische</a:t>
            </a:r>
          </a:p>
          <a:p>
            <a:pPr algn="ctr"/>
            <a:endParaRPr lang="de-DE" dirty="0"/>
          </a:p>
        </p:txBody>
      </p:sp>
      <p:sp>
        <p:nvSpPr>
          <p:cNvPr id="17" name="Rechteck 16"/>
          <p:cNvSpPr/>
          <p:nvPr/>
        </p:nvSpPr>
        <p:spPr>
          <a:xfrm>
            <a:off x="4499992" y="5229200"/>
            <a:ext cx="4104456"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e-DE" dirty="0" smtClean="0"/>
              <a:t>Membranschweißdichtungen, Schneidendichtungen</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anim calcmode="lin" valueType="num">
                                      <p:cBhvr additive="base">
                                        <p:cTn id="17" dur="500" fill="hold"/>
                                        <p:tgtEl>
                                          <p:spTgt spid="6">
                                            <p:bg/>
                                          </p:spTgt>
                                        </p:tgtEl>
                                        <p:attrNameLst>
                                          <p:attrName>ppt_x</p:attrName>
                                        </p:attrNameLst>
                                      </p:cBhvr>
                                      <p:tavLst>
                                        <p:tav tm="0">
                                          <p:val>
                                            <p:strVal val="0-#ppt_w/2"/>
                                          </p:val>
                                        </p:tav>
                                        <p:tav tm="100000">
                                          <p:val>
                                            <p:strVal val="#ppt_x"/>
                                          </p:val>
                                        </p:tav>
                                      </p:tavLst>
                                    </p:anim>
                                    <p:anim calcmode="lin" valueType="num">
                                      <p:cBhvr additive="base">
                                        <p:cTn id="18" dur="500" fill="hold"/>
                                        <p:tgtEl>
                                          <p:spTgt spid="6">
                                            <p:bg/>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additive="base">
                                        <p:cTn id="21"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additive="base">
                                        <p:cTn id="27" dur="500" fill="hold"/>
                                        <p:tgtEl>
                                          <p:spTgt spid="7">
                                            <p:bg/>
                                          </p:spTgt>
                                        </p:tgtEl>
                                        <p:attrNameLst>
                                          <p:attrName>ppt_x</p:attrName>
                                        </p:attrNameLst>
                                      </p:cBhvr>
                                      <p:tavLst>
                                        <p:tav tm="0">
                                          <p:val>
                                            <p:strVal val="0-#ppt_w/2"/>
                                          </p:val>
                                        </p:tav>
                                        <p:tav tm="100000">
                                          <p:val>
                                            <p:strVal val="#ppt_x"/>
                                          </p:val>
                                        </p:tav>
                                      </p:tavLst>
                                    </p:anim>
                                    <p:anim calcmode="lin" valueType="num">
                                      <p:cBhvr additive="base">
                                        <p:cTn id="28" dur="500" fill="hold"/>
                                        <p:tgtEl>
                                          <p:spTgt spid="7">
                                            <p:bg/>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1+#ppt_w/2"/>
                                          </p:val>
                                        </p:tav>
                                        <p:tav tm="100000">
                                          <p:val>
                                            <p:strVal val="#ppt_x"/>
                                          </p:val>
                                        </p:tav>
                                      </p:tavLst>
                                    </p:anim>
                                    <p:anim calcmode="lin" valueType="num">
                                      <p:cBhvr additive="base">
                                        <p:cTn id="3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5">
                                            <p:bg/>
                                          </p:spTgt>
                                        </p:tgtEl>
                                        <p:attrNameLst>
                                          <p:attrName>style.visibility</p:attrName>
                                        </p:attrNameLst>
                                      </p:cBhvr>
                                      <p:to>
                                        <p:strVal val="visible"/>
                                      </p:to>
                                    </p:set>
                                    <p:anim calcmode="lin" valueType="num">
                                      <p:cBhvr additive="base">
                                        <p:cTn id="41"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42" dur="500" fill="hold"/>
                                        <p:tgtEl>
                                          <p:spTgt spid="15">
                                            <p:bg/>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5">
                                            <p:txEl>
                                              <p:pRg st="0" end="0"/>
                                            </p:txEl>
                                          </p:spTgt>
                                        </p:tgtEl>
                                        <p:attrNameLst>
                                          <p:attrName>style.visibility</p:attrName>
                                        </p:attrNameLst>
                                      </p:cBhvr>
                                      <p:to>
                                        <p:strVal val="visible"/>
                                      </p:to>
                                    </p:set>
                                    <p:anim calcmode="lin" valueType="num">
                                      <p:cBhvr additive="base">
                                        <p:cTn id="45"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
                                            <p:bg/>
                                          </p:spTgt>
                                        </p:tgtEl>
                                        <p:attrNameLst>
                                          <p:attrName>style.visibility</p:attrName>
                                        </p:attrNameLst>
                                      </p:cBhvr>
                                      <p:to>
                                        <p:strVal val="visible"/>
                                      </p:to>
                                    </p:set>
                                    <p:anim calcmode="lin" valueType="num">
                                      <p:cBhvr additive="base">
                                        <p:cTn id="55" dur="500" fill="hold"/>
                                        <p:tgtEl>
                                          <p:spTgt spid="16">
                                            <p:bg/>
                                          </p:spTgt>
                                        </p:tgtEl>
                                        <p:attrNameLst>
                                          <p:attrName>ppt_x</p:attrName>
                                        </p:attrNameLst>
                                      </p:cBhvr>
                                      <p:tavLst>
                                        <p:tav tm="0">
                                          <p:val>
                                            <p:strVal val="#ppt_x"/>
                                          </p:val>
                                        </p:tav>
                                        <p:tav tm="100000">
                                          <p:val>
                                            <p:strVal val="#ppt_x"/>
                                          </p:val>
                                        </p:tav>
                                      </p:tavLst>
                                    </p:anim>
                                    <p:anim calcmode="lin" valueType="num">
                                      <p:cBhvr additive="base">
                                        <p:cTn id="56" dur="500" fill="hold"/>
                                        <p:tgtEl>
                                          <p:spTgt spid="16">
                                            <p:bg/>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6">
                                            <p:txEl>
                                              <p:pRg st="0" end="0"/>
                                            </p:txEl>
                                          </p:spTgt>
                                        </p:tgtEl>
                                        <p:attrNameLst>
                                          <p:attrName>style.visibility</p:attrName>
                                        </p:attrNameLst>
                                      </p:cBhvr>
                                      <p:to>
                                        <p:strVal val="visible"/>
                                      </p:to>
                                    </p:set>
                                    <p:anim calcmode="lin" valueType="num">
                                      <p:cBhvr additive="base">
                                        <p:cTn id="59"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6">
                                            <p:txEl>
                                              <p:pRg st="0" end="0"/>
                                            </p:tx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500" fill="hold"/>
                                        <p:tgtEl>
                                          <p:spTgt spid="13"/>
                                        </p:tgtEl>
                                        <p:attrNameLst>
                                          <p:attrName>ppt_x</p:attrName>
                                        </p:attrNameLst>
                                      </p:cBhvr>
                                      <p:tavLst>
                                        <p:tav tm="0">
                                          <p:val>
                                            <p:strVal val="#ppt_x"/>
                                          </p:val>
                                        </p:tav>
                                        <p:tav tm="100000">
                                          <p:val>
                                            <p:strVal val="#ppt_x"/>
                                          </p:val>
                                        </p:tav>
                                      </p:tavLst>
                                    </p:anim>
                                    <p:anim calcmode="lin" valueType="num">
                                      <p:cBhvr additive="base">
                                        <p:cTn id="6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7">
                                            <p:bg/>
                                          </p:spTgt>
                                        </p:tgtEl>
                                        <p:attrNameLst>
                                          <p:attrName>style.visibility</p:attrName>
                                        </p:attrNameLst>
                                      </p:cBhvr>
                                      <p:to>
                                        <p:strVal val="visible"/>
                                      </p:to>
                                    </p:set>
                                    <p:anim calcmode="lin" valueType="num">
                                      <p:cBhvr additive="base">
                                        <p:cTn id="69" dur="500" fill="hold"/>
                                        <p:tgtEl>
                                          <p:spTgt spid="17">
                                            <p:bg/>
                                          </p:spTgt>
                                        </p:tgtEl>
                                        <p:attrNameLst>
                                          <p:attrName>ppt_x</p:attrName>
                                        </p:attrNameLst>
                                      </p:cBhvr>
                                      <p:tavLst>
                                        <p:tav tm="0">
                                          <p:val>
                                            <p:strVal val="#ppt_x"/>
                                          </p:val>
                                        </p:tav>
                                        <p:tav tm="100000">
                                          <p:val>
                                            <p:strVal val="#ppt_x"/>
                                          </p:val>
                                        </p:tav>
                                      </p:tavLst>
                                    </p:anim>
                                    <p:anim calcmode="lin" valueType="num">
                                      <p:cBhvr additive="base">
                                        <p:cTn id="70" dur="500" fill="hold"/>
                                        <p:tgtEl>
                                          <p:spTgt spid="17">
                                            <p:bg/>
                                          </p:spTgt>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17">
                                            <p:txEl>
                                              <p:pRg st="0" end="0"/>
                                            </p:txEl>
                                          </p:spTgt>
                                        </p:tgtEl>
                                        <p:attrNameLst>
                                          <p:attrName>style.visibility</p:attrName>
                                        </p:attrNameLst>
                                      </p:cBhvr>
                                      <p:to>
                                        <p:strVal val="visible"/>
                                      </p:to>
                                    </p:set>
                                    <p:anim calcmode="lin" valueType="num">
                                      <p:cBhvr additive="base">
                                        <p:cTn id="7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6" grpId="0" build="allAtOnce" animBg="1"/>
      <p:bldP spid="7" grpId="0" build="allAtOnce" animBg="1"/>
      <p:bldP spid="11" grpId="0" animBg="1"/>
      <p:bldP spid="12" grpId="0" animBg="1"/>
      <p:bldP spid="13" grpId="0" animBg="1"/>
      <p:bldP spid="15" grpId="0" build="allAtOnce" animBg="1"/>
      <p:bldP spid="16" grpId="0" build="allAtOnce" animBg="1"/>
      <p:bldP spid="17" grpId="0" build="allAtOnce"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Statische Dichtungen</a:t>
            </a:r>
            <a:endParaRPr lang="de-DE" dirty="0"/>
          </a:p>
        </p:txBody>
      </p:sp>
      <p:sp>
        <p:nvSpPr>
          <p:cNvPr id="3" name="Inhaltsplatzhalter 2"/>
          <p:cNvSpPr>
            <a:spLocks noGrp="1"/>
          </p:cNvSpPr>
          <p:nvPr>
            <p:ph idx="1"/>
          </p:nvPr>
        </p:nvSpPr>
        <p:spPr/>
        <p:txBody>
          <a:bodyPr>
            <a:normAutofit/>
          </a:bodyPr>
          <a:lstStyle/>
          <a:p>
            <a:pPr>
              <a:buNone/>
            </a:pPr>
            <a:r>
              <a:rPr lang="de-DE" sz="2400" dirty="0" smtClean="0"/>
              <a:t>bedingt lösbare Verbindungen                   lösbare Verbindung</a:t>
            </a:r>
            <a:endParaRPr lang="de-DE" sz="2400" dirty="0"/>
          </a:p>
        </p:txBody>
      </p:sp>
      <p:sp>
        <p:nvSpPr>
          <p:cNvPr id="4" name="Fußzeilenplatzhalter 3"/>
          <p:cNvSpPr>
            <a:spLocks noGrp="1"/>
          </p:cNvSpPr>
          <p:nvPr>
            <p:ph type="ftr" sz="quarter" idx="11"/>
          </p:nvPr>
        </p:nvSpPr>
        <p:spPr>
          <a:xfrm>
            <a:off x="2771800" y="6309320"/>
            <a:ext cx="3672408" cy="412155"/>
          </a:xfrm>
        </p:spPr>
        <p:txBody>
          <a:bodyPr/>
          <a:lstStyle/>
          <a:p>
            <a:r>
              <a:rPr lang="de-DE" dirty="0" smtClean="0"/>
              <a:t>Präsentation im Fach Entwicklung und Konstruktion am </a:t>
            </a:r>
            <a:r>
              <a:rPr lang="de-DE" dirty="0" smtClean="0"/>
              <a:t>11.12 </a:t>
            </a:r>
            <a:r>
              <a:rPr lang="de-DE" dirty="0" smtClean="0"/>
              <a:t>2010 von Thomas Jennert </a:t>
            </a:r>
          </a:p>
        </p:txBody>
      </p:sp>
      <p:pic>
        <p:nvPicPr>
          <p:cNvPr id="25601" name="Picture 1"/>
          <p:cNvPicPr>
            <a:picLocks noChangeAspect="1" noChangeArrowheads="1"/>
          </p:cNvPicPr>
          <p:nvPr/>
        </p:nvPicPr>
        <p:blipFill>
          <a:blip r:embed="rId3" cstate="print"/>
          <a:srcRect/>
          <a:stretch>
            <a:fillRect/>
          </a:stretch>
        </p:blipFill>
        <p:spPr bwMode="auto">
          <a:xfrm>
            <a:off x="1547664" y="2132856"/>
            <a:ext cx="2736304" cy="3816424"/>
          </a:xfrm>
          <a:prstGeom prst="rect">
            <a:avLst/>
          </a:prstGeom>
          <a:noFill/>
          <a:ln w="9525">
            <a:noFill/>
            <a:miter lim="800000"/>
            <a:headEnd/>
            <a:tailEnd/>
          </a:ln>
        </p:spPr>
      </p:pic>
      <p:pic>
        <p:nvPicPr>
          <p:cNvPr id="25602" name="Picture 2"/>
          <p:cNvPicPr>
            <a:picLocks noChangeAspect="1" noChangeArrowheads="1"/>
          </p:cNvPicPr>
          <p:nvPr/>
        </p:nvPicPr>
        <p:blipFill>
          <a:blip r:embed="rId4" cstate="print"/>
          <a:srcRect/>
          <a:stretch>
            <a:fillRect/>
          </a:stretch>
        </p:blipFill>
        <p:spPr bwMode="auto">
          <a:xfrm>
            <a:off x="5436096" y="2132856"/>
            <a:ext cx="2448272" cy="3758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Statische Dichtungen</a:t>
            </a:r>
            <a:endParaRPr lang="de-DE" dirty="0"/>
          </a:p>
        </p:txBody>
      </p:sp>
      <p:sp>
        <p:nvSpPr>
          <p:cNvPr id="3" name="Inhaltsplatzhalter 2"/>
          <p:cNvSpPr>
            <a:spLocks noGrp="1"/>
          </p:cNvSpPr>
          <p:nvPr>
            <p:ph idx="1"/>
          </p:nvPr>
        </p:nvSpPr>
        <p:spPr/>
        <p:txBody>
          <a:bodyPr/>
          <a:lstStyle/>
          <a:p>
            <a:pPr algn="ctr">
              <a:buNone/>
            </a:pPr>
            <a:r>
              <a:rPr lang="de-DE" dirty="0" smtClean="0"/>
              <a:t>Lösbare Verbindungen ohne Dichtelement</a:t>
            </a:r>
          </a:p>
          <a:p>
            <a:pPr>
              <a:buNone/>
            </a:pPr>
            <a:endParaRPr lang="de-DE" dirty="0"/>
          </a:p>
        </p:txBody>
      </p:sp>
      <p:sp>
        <p:nvSpPr>
          <p:cNvPr id="4" name="Fußzeilenplatzhalter 3"/>
          <p:cNvSpPr>
            <a:spLocks noGrp="1"/>
          </p:cNvSpPr>
          <p:nvPr>
            <p:ph type="ftr" sz="quarter" idx="11"/>
          </p:nvPr>
        </p:nvSpPr>
        <p:spPr>
          <a:xfrm>
            <a:off x="2771800" y="6381328"/>
            <a:ext cx="3672408" cy="340147"/>
          </a:xfrm>
        </p:spPr>
        <p:txBody>
          <a:bodyPr/>
          <a:lstStyle/>
          <a:p>
            <a:r>
              <a:rPr lang="de-DE" dirty="0" smtClean="0"/>
              <a:t>Präsentation im Fach Entwicklung und Konstruktion am </a:t>
            </a:r>
            <a:r>
              <a:rPr lang="de-DE" dirty="0" smtClean="0"/>
              <a:t>11.12 </a:t>
            </a:r>
            <a:r>
              <a:rPr lang="de-DE" dirty="0" smtClean="0"/>
              <a:t>2010 von Thomas Jennert </a:t>
            </a:r>
          </a:p>
        </p:txBody>
      </p:sp>
      <p:pic>
        <p:nvPicPr>
          <p:cNvPr id="3074" name="Picture 2" descr="C:\Dokumente und Einstellungen\Administrator\Eigene Dateien\Eigene Bilder\Dichtungen\Dichtungen 004.jpg"/>
          <p:cNvPicPr>
            <a:picLocks noChangeAspect="1" noChangeArrowheads="1"/>
          </p:cNvPicPr>
          <p:nvPr/>
        </p:nvPicPr>
        <p:blipFill>
          <a:blip r:embed="rId3" cstate="print"/>
          <a:srcRect/>
          <a:stretch>
            <a:fillRect/>
          </a:stretch>
        </p:blipFill>
        <p:spPr bwMode="auto">
          <a:xfrm>
            <a:off x="1619672" y="2564904"/>
            <a:ext cx="5904656" cy="345638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Statische Dichtungen</a:t>
            </a:r>
            <a:endParaRPr lang="de-DE" dirty="0"/>
          </a:p>
        </p:txBody>
      </p:sp>
      <p:sp>
        <p:nvSpPr>
          <p:cNvPr id="3" name="Inhaltsplatzhalter 2"/>
          <p:cNvSpPr>
            <a:spLocks noGrp="1"/>
          </p:cNvSpPr>
          <p:nvPr>
            <p:ph idx="1"/>
          </p:nvPr>
        </p:nvSpPr>
        <p:spPr/>
        <p:txBody>
          <a:bodyPr/>
          <a:lstStyle/>
          <a:p>
            <a:pPr algn="ctr">
              <a:buNone/>
            </a:pPr>
            <a:r>
              <a:rPr lang="de-DE" dirty="0" smtClean="0"/>
              <a:t>Lösbare Verbindungen mit Dichtelement</a:t>
            </a:r>
          </a:p>
          <a:p>
            <a:pPr>
              <a:buNone/>
            </a:pPr>
            <a:endParaRPr lang="de-DE" dirty="0" smtClean="0"/>
          </a:p>
          <a:p>
            <a:pPr>
              <a:buNone/>
            </a:pPr>
            <a:endParaRPr lang="de-DE" dirty="0" smtClean="0"/>
          </a:p>
          <a:p>
            <a:pPr>
              <a:buNone/>
            </a:pPr>
            <a:endParaRPr lang="de-DE" dirty="0" smtClean="0"/>
          </a:p>
        </p:txBody>
      </p:sp>
      <p:sp>
        <p:nvSpPr>
          <p:cNvPr id="4" name="Fußzeilenplatzhalter 3"/>
          <p:cNvSpPr>
            <a:spLocks noGrp="1"/>
          </p:cNvSpPr>
          <p:nvPr>
            <p:ph type="ftr" sz="quarter" idx="11"/>
          </p:nvPr>
        </p:nvSpPr>
        <p:spPr>
          <a:xfrm>
            <a:off x="2843808" y="6381328"/>
            <a:ext cx="3744416" cy="340147"/>
          </a:xfrm>
        </p:spPr>
        <p:txBody>
          <a:bodyPr/>
          <a:lstStyle/>
          <a:p>
            <a:r>
              <a:rPr lang="de-DE" dirty="0" smtClean="0"/>
              <a:t>Präsentation im Fach Entwicklung und Konstruktion am </a:t>
            </a:r>
            <a:r>
              <a:rPr lang="de-DE" dirty="0" smtClean="0"/>
              <a:t>11.12 </a:t>
            </a:r>
            <a:r>
              <a:rPr lang="de-DE" dirty="0" smtClean="0"/>
              <a:t>2010 von Thomas Jennert </a:t>
            </a:r>
          </a:p>
        </p:txBody>
      </p:sp>
      <p:pic>
        <p:nvPicPr>
          <p:cNvPr id="7169" name="Picture 1"/>
          <p:cNvPicPr>
            <a:picLocks noChangeAspect="1" noChangeArrowheads="1"/>
          </p:cNvPicPr>
          <p:nvPr/>
        </p:nvPicPr>
        <p:blipFill>
          <a:blip r:embed="rId3" cstate="print"/>
          <a:srcRect/>
          <a:stretch>
            <a:fillRect/>
          </a:stretch>
        </p:blipFill>
        <p:spPr bwMode="auto">
          <a:xfrm>
            <a:off x="2339752" y="2552700"/>
            <a:ext cx="4536504" cy="303654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Statische Dichtungen</a:t>
            </a:r>
            <a:endParaRPr lang="de-DE" dirty="0"/>
          </a:p>
        </p:txBody>
      </p:sp>
      <p:sp>
        <p:nvSpPr>
          <p:cNvPr id="4" name="Fußzeilenplatzhalter 3"/>
          <p:cNvSpPr>
            <a:spLocks noGrp="1"/>
          </p:cNvSpPr>
          <p:nvPr>
            <p:ph type="ftr" sz="quarter" idx="11"/>
          </p:nvPr>
        </p:nvSpPr>
        <p:spPr>
          <a:xfrm>
            <a:off x="2699792" y="6309320"/>
            <a:ext cx="3888432" cy="412155"/>
          </a:xfrm>
        </p:spPr>
        <p:txBody>
          <a:bodyPr/>
          <a:lstStyle/>
          <a:p>
            <a:r>
              <a:rPr lang="de-DE" dirty="0" smtClean="0"/>
              <a:t>Präsentation im Fach Entwicklung und Konstruktion am </a:t>
            </a:r>
            <a:r>
              <a:rPr lang="de-DE" dirty="0" smtClean="0"/>
              <a:t>11.12 </a:t>
            </a:r>
            <a:r>
              <a:rPr lang="de-DE" dirty="0" smtClean="0"/>
              <a:t>2010 von Thomas Jennert </a:t>
            </a:r>
          </a:p>
        </p:txBody>
      </p:sp>
      <p:sp>
        <p:nvSpPr>
          <p:cNvPr id="6" name="Inhaltsplatzhalter 5"/>
          <p:cNvSpPr>
            <a:spLocks noGrp="1"/>
          </p:cNvSpPr>
          <p:nvPr>
            <p:ph idx="1"/>
          </p:nvPr>
        </p:nvSpPr>
        <p:spPr>
          <a:xfrm>
            <a:off x="457200" y="1988840"/>
            <a:ext cx="8229600" cy="4137323"/>
          </a:xfrm>
        </p:spPr>
        <p:txBody>
          <a:bodyPr/>
          <a:lstStyle/>
          <a:p>
            <a:pPr algn="ctr">
              <a:buNone/>
            </a:pPr>
            <a:r>
              <a:rPr lang="de-DE" dirty="0" smtClean="0"/>
              <a:t> O-Ringe</a:t>
            </a:r>
            <a:endParaRPr lang="de-DE" dirty="0"/>
          </a:p>
        </p:txBody>
      </p:sp>
      <p:pic>
        <p:nvPicPr>
          <p:cNvPr id="40965" name="Picture 5" descr="C:\Dokumente und Einstellungen\Administrator\Desktop\O-ring01.gif"/>
          <p:cNvPicPr>
            <a:picLocks noChangeAspect="1" noChangeArrowheads="1"/>
          </p:cNvPicPr>
          <p:nvPr/>
        </p:nvPicPr>
        <p:blipFill>
          <a:blip r:embed="rId3" cstate="print"/>
          <a:srcRect/>
          <a:stretch>
            <a:fillRect/>
          </a:stretch>
        </p:blipFill>
        <p:spPr bwMode="auto">
          <a:xfrm>
            <a:off x="1691680" y="3140968"/>
            <a:ext cx="4680520" cy="2808312"/>
          </a:xfrm>
          <a:prstGeom prst="rect">
            <a:avLst/>
          </a:prstGeom>
          <a:noFill/>
        </p:spPr>
      </p:pic>
      <p:pic>
        <p:nvPicPr>
          <p:cNvPr id="19457" name="Picture 1"/>
          <p:cNvPicPr>
            <a:picLocks noChangeAspect="1" noChangeArrowheads="1"/>
          </p:cNvPicPr>
          <p:nvPr/>
        </p:nvPicPr>
        <p:blipFill>
          <a:blip r:embed="rId4" cstate="print"/>
          <a:srcRect/>
          <a:stretch>
            <a:fillRect/>
          </a:stretch>
        </p:blipFill>
        <p:spPr bwMode="auto">
          <a:xfrm>
            <a:off x="7308304" y="2259463"/>
            <a:ext cx="1224136" cy="1385561"/>
          </a:xfrm>
          <a:prstGeom prst="rect">
            <a:avLst/>
          </a:prstGeom>
          <a:noFill/>
          <a:ln w="9525">
            <a:noFill/>
            <a:miter lim="800000"/>
            <a:headEnd/>
            <a:tailEnd/>
          </a:ln>
        </p:spPr>
      </p:pic>
      <p:pic>
        <p:nvPicPr>
          <p:cNvPr id="19458" name="Picture 2"/>
          <p:cNvPicPr>
            <a:picLocks noChangeAspect="1" noChangeArrowheads="1"/>
          </p:cNvPicPr>
          <p:nvPr/>
        </p:nvPicPr>
        <p:blipFill>
          <a:blip r:embed="rId5" cstate="print"/>
          <a:srcRect/>
          <a:stretch>
            <a:fillRect/>
          </a:stretch>
        </p:blipFill>
        <p:spPr bwMode="auto">
          <a:xfrm>
            <a:off x="7308304" y="4293096"/>
            <a:ext cx="1164961" cy="13681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Statische Dichtungen</a:t>
            </a:r>
            <a:endParaRPr lang="de-DE" dirty="0"/>
          </a:p>
        </p:txBody>
      </p:sp>
      <p:sp>
        <p:nvSpPr>
          <p:cNvPr id="3" name="Inhaltsplatzhalter 2"/>
          <p:cNvSpPr>
            <a:spLocks noGrp="1"/>
          </p:cNvSpPr>
          <p:nvPr>
            <p:ph idx="1"/>
          </p:nvPr>
        </p:nvSpPr>
        <p:spPr/>
        <p:txBody>
          <a:bodyPr/>
          <a:lstStyle/>
          <a:p>
            <a:pPr>
              <a:buNone/>
            </a:pPr>
            <a:r>
              <a:rPr lang="de-DE" dirty="0" smtClean="0"/>
              <a:t>     Nutenformen (TB 19-2)</a:t>
            </a:r>
            <a:endParaRPr lang="de-DE" dirty="0"/>
          </a:p>
        </p:txBody>
      </p:sp>
      <p:sp>
        <p:nvSpPr>
          <p:cNvPr id="4" name="Fußzeilenplatzhalter 3"/>
          <p:cNvSpPr>
            <a:spLocks noGrp="1"/>
          </p:cNvSpPr>
          <p:nvPr>
            <p:ph type="ftr" sz="quarter" idx="11"/>
          </p:nvPr>
        </p:nvSpPr>
        <p:spPr>
          <a:xfrm>
            <a:off x="2843808" y="6309320"/>
            <a:ext cx="3600400" cy="412155"/>
          </a:xfrm>
        </p:spPr>
        <p:txBody>
          <a:bodyPr/>
          <a:lstStyle/>
          <a:p>
            <a:r>
              <a:rPr lang="de-DE" dirty="0" smtClean="0"/>
              <a:t>Präsentation im Fach Entwicklung und Konstruktion am </a:t>
            </a:r>
            <a:r>
              <a:rPr lang="de-DE" dirty="0" smtClean="0"/>
              <a:t>11.12 </a:t>
            </a:r>
            <a:r>
              <a:rPr lang="de-DE" dirty="0" smtClean="0"/>
              <a:t>2010 von Thomas Jennert </a:t>
            </a:r>
          </a:p>
        </p:txBody>
      </p:sp>
      <p:pic>
        <p:nvPicPr>
          <p:cNvPr id="17409" name="Picture 1"/>
          <p:cNvPicPr>
            <a:picLocks noChangeAspect="1" noChangeArrowheads="1"/>
          </p:cNvPicPr>
          <p:nvPr/>
        </p:nvPicPr>
        <p:blipFill>
          <a:blip r:embed="rId3" cstate="print"/>
          <a:srcRect/>
          <a:stretch>
            <a:fillRect/>
          </a:stretch>
        </p:blipFill>
        <p:spPr bwMode="auto">
          <a:xfrm>
            <a:off x="2555776" y="2273866"/>
            <a:ext cx="4320480" cy="3542462"/>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Statische Dichtungen</a:t>
            </a:r>
            <a:endParaRPr lang="de-DE" dirty="0"/>
          </a:p>
        </p:txBody>
      </p:sp>
      <p:sp>
        <p:nvSpPr>
          <p:cNvPr id="3" name="Inhaltsplatzhalter 2"/>
          <p:cNvSpPr>
            <a:spLocks noGrp="1"/>
          </p:cNvSpPr>
          <p:nvPr>
            <p:ph idx="1"/>
          </p:nvPr>
        </p:nvSpPr>
        <p:spPr/>
        <p:txBody>
          <a:bodyPr/>
          <a:lstStyle/>
          <a:p>
            <a:pPr algn="ctr">
              <a:buNone/>
            </a:pPr>
            <a:r>
              <a:rPr lang="de-DE" dirty="0" smtClean="0"/>
              <a:t>Hermetische Dichtungen</a:t>
            </a:r>
          </a:p>
        </p:txBody>
      </p:sp>
      <p:sp>
        <p:nvSpPr>
          <p:cNvPr id="4" name="Fußzeilenplatzhalter 3"/>
          <p:cNvSpPr>
            <a:spLocks noGrp="1"/>
          </p:cNvSpPr>
          <p:nvPr>
            <p:ph type="ftr" sz="quarter" idx="11"/>
          </p:nvPr>
        </p:nvSpPr>
        <p:spPr>
          <a:xfrm>
            <a:off x="2843808" y="6309320"/>
            <a:ext cx="3744416" cy="412155"/>
          </a:xfrm>
        </p:spPr>
        <p:txBody>
          <a:bodyPr/>
          <a:lstStyle/>
          <a:p>
            <a:r>
              <a:rPr lang="de-DE" dirty="0" smtClean="0"/>
              <a:t>Präsentation im Fach Entwicklung und Konstruktion am </a:t>
            </a:r>
            <a:r>
              <a:rPr lang="de-DE" dirty="0" smtClean="0"/>
              <a:t>11.12 </a:t>
            </a:r>
            <a:r>
              <a:rPr lang="de-DE" dirty="0" smtClean="0"/>
              <a:t>2010 von Thomas Jennert </a:t>
            </a:r>
          </a:p>
        </p:txBody>
      </p:sp>
      <p:pic>
        <p:nvPicPr>
          <p:cNvPr id="1033" name="Picture 9" descr="C:\Dokumente und Einstellungen\Administrator\Eigene Dateien\Eigene Bilder\Dichtungen\Dichtungen 013.jpg"/>
          <p:cNvPicPr>
            <a:picLocks noChangeAspect="1" noChangeArrowheads="1"/>
          </p:cNvPicPr>
          <p:nvPr/>
        </p:nvPicPr>
        <p:blipFill>
          <a:blip r:embed="rId3" cstate="print"/>
          <a:srcRect/>
          <a:stretch>
            <a:fillRect/>
          </a:stretch>
        </p:blipFill>
        <p:spPr bwMode="auto">
          <a:xfrm>
            <a:off x="971600" y="2564904"/>
            <a:ext cx="7156450" cy="293211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Dynamische Dichtungen</a:t>
            </a:r>
            <a:endParaRPr lang="de-DE" dirty="0"/>
          </a:p>
        </p:txBody>
      </p:sp>
      <p:sp>
        <p:nvSpPr>
          <p:cNvPr id="3" name="Inhaltsplatzhalter 2"/>
          <p:cNvSpPr>
            <a:spLocks noGrp="1"/>
          </p:cNvSpPr>
          <p:nvPr>
            <p:ph idx="1"/>
          </p:nvPr>
        </p:nvSpPr>
        <p:spPr/>
        <p:txBody>
          <a:bodyPr/>
          <a:lstStyle/>
          <a:p>
            <a:r>
              <a:rPr lang="de-DE" dirty="0" smtClean="0"/>
              <a:t>Abdichtungen gegen radiale Flächen</a:t>
            </a:r>
          </a:p>
          <a:p>
            <a:r>
              <a:rPr lang="de-DE" dirty="0" smtClean="0"/>
              <a:t>Abdichtungen gegen axiale Flächen</a:t>
            </a:r>
          </a:p>
          <a:p>
            <a:r>
              <a:rPr lang="de-DE" dirty="0" smtClean="0"/>
              <a:t>Stopfbuchsen</a:t>
            </a:r>
            <a:endParaRPr lang="de-DE" dirty="0"/>
          </a:p>
        </p:txBody>
      </p:sp>
      <p:sp>
        <p:nvSpPr>
          <p:cNvPr id="4" name="Fußzeilenplatzhalter 3"/>
          <p:cNvSpPr>
            <a:spLocks noGrp="1"/>
          </p:cNvSpPr>
          <p:nvPr>
            <p:ph type="ftr" sz="quarter" idx="11"/>
          </p:nvPr>
        </p:nvSpPr>
        <p:spPr>
          <a:xfrm>
            <a:off x="2699792" y="6381328"/>
            <a:ext cx="3672408" cy="340147"/>
          </a:xfrm>
        </p:spPr>
        <p:txBody>
          <a:bodyPr/>
          <a:lstStyle/>
          <a:p>
            <a:r>
              <a:rPr lang="de-DE" dirty="0" smtClean="0"/>
              <a:t>Präsentation im Fach Entwicklung und Konstruktion am </a:t>
            </a:r>
            <a:r>
              <a:rPr lang="de-DE" dirty="0" smtClean="0"/>
              <a:t>11.12 </a:t>
            </a:r>
            <a:r>
              <a:rPr lang="de-DE" dirty="0" smtClean="0"/>
              <a:t>2010 von Thomas Jennert </a:t>
            </a:r>
          </a:p>
        </p:txBody>
      </p:sp>
      <p:pic>
        <p:nvPicPr>
          <p:cNvPr id="5" name="Grafik 4"/>
          <p:cNvPicPr/>
          <p:nvPr/>
        </p:nvPicPr>
        <p:blipFill>
          <a:blip r:embed="rId3" cstate="print"/>
          <a:srcRect/>
          <a:stretch>
            <a:fillRect/>
          </a:stretch>
        </p:blipFill>
        <p:spPr bwMode="auto">
          <a:xfrm>
            <a:off x="3635896" y="3284984"/>
            <a:ext cx="3888432" cy="252028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5589240"/>
            <a:ext cx="8229600" cy="576064"/>
          </a:xfrm>
        </p:spPr>
        <p:txBody>
          <a:bodyPr>
            <a:normAutofit/>
          </a:bodyPr>
          <a:lstStyle/>
          <a:p>
            <a:pPr algn="l"/>
            <a:r>
              <a:rPr lang="de-DE" sz="1400" u="sng" dirty="0" smtClean="0">
                <a:hlinkClick r:id="rId3"/>
              </a:rPr>
              <a:t>http://www.youtube.com/watch?v=_10T4UYpzV8</a:t>
            </a:r>
            <a:endParaRPr lang="de-DE" sz="1400" dirty="0"/>
          </a:p>
        </p:txBody>
      </p:sp>
      <p:sp>
        <p:nvSpPr>
          <p:cNvPr id="4" name="Fußzeilenplatzhalter 3"/>
          <p:cNvSpPr>
            <a:spLocks noGrp="1"/>
          </p:cNvSpPr>
          <p:nvPr>
            <p:ph type="ftr" sz="quarter" idx="11"/>
          </p:nvPr>
        </p:nvSpPr>
        <p:spPr>
          <a:xfrm>
            <a:off x="2483768" y="6381328"/>
            <a:ext cx="4176464" cy="340147"/>
          </a:xfrm>
        </p:spPr>
        <p:txBody>
          <a:bodyPr/>
          <a:lstStyle/>
          <a:p>
            <a:r>
              <a:rPr lang="de-DE" dirty="0" smtClean="0"/>
              <a:t>Thomas Präsentation im Fach Entwicklung und Konstruktion am </a:t>
            </a:r>
            <a:r>
              <a:rPr lang="de-DE" dirty="0" smtClean="0"/>
              <a:t>11.12 </a:t>
            </a:r>
            <a:r>
              <a:rPr lang="de-DE" dirty="0" smtClean="0"/>
              <a:t>2010 von Thomas Jennert </a:t>
            </a:r>
          </a:p>
        </p:txBody>
      </p:sp>
      <p:pic>
        <p:nvPicPr>
          <p:cNvPr id="5" name="Inhaltsplatzhalter 4"/>
          <p:cNvPicPr>
            <a:picLocks noGrp="1"/>
          </p:cNvPicPr>
          <p:nvPr>
            <p:ph idx="1"/>
          </p:nvPr>
        </p:nvPicPr>
        <p:blipFill>
          <a:blip r:embed="rId4" cstate="print"/>
          <a:srcRect/>
          <a:stretch>
            <a:fillRect/>
          </a:stretch>
        </p:blipFill>
        <p:spPr bwMode="auto">
          <a:xfrm>
            <a:off x="611560" y="260648"/>
            <a:ext cx="7992888" cy="5328592"/>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Abdichtungen gegen radiale </a:t>
            </a:r>
            <a:r>
              <a:rPr lang="de-DE" sz="4900" dirty="0" smtClean="0"/>
              <a:t>Flächen</a:t>
            </a:r>
            <a:endParaRPr lang="de-DE" sz="4900" dirty="0"/>
          </a:p>
        </p:txBody>
      </p:sp>
      <p:sp>
        <p:nvSpPr>
          <p:cNvPr id="4" name="Fußzeilenplatzhalter 3"/>
          <p:cNvSpPr>
            <a:spLocks noGrp="1"/>
          </p:cNvSpPr>
          <p:nvPr>
            <p:ph type="ftr" sz="quarter" idx="11"/>
          </p:nvPr>
        </p:nvSpPr>
        <p:spPr>
          <a:xfrm>
            <a:off x="2843808" y="6381328"/>
            <a:ext cx="3744416" cy="340147"/>
          </a:xfrm>
        </p:spPr>
        <p:txBody>
          <a:bodyPr/>
          <a:lstStyle/>
          <a:p>
            <a:r>
              <a:rPr lang="de-DE" dirty="0" smtClean="0"/>
              <a:t>Präsentation im Fach Entwicklung und Konstruktion am </a:t>
            </a:r>
            <a:r>
              <a:rPr lang="de-DE" dirty="0" smtClean="0"/>
              <a:t>11.12 </a:t>
            </a:r>
            <a:r>
              <a:rPr lang="de-DE" dirty="0" smtClean="0"/>
              <a:t>2010 von Thomas Jennert </a:t>
            </a:r>
          </a:p>
        </p:txBody>
      </p:sp>
      <p:pic>
        <p:nvPicPr>
          <p:cNvPr id="2050" name="Picture 2"/>
          <p:cNvPicPr>
            <a:picLocks noGrp="1" noChangeAspect="1" noChangeArrowheads="1"/>
          </p:cNvPicPr>
          <p:nvPr>
            <p:ph idx="1"/>
          </p:nvPr>
        </p:nvPicPr>
        <p:blipFill>
          <a:blip r:embed="rId3" cstate="print"/>
          <a:srcRect/>
          <a:stretch>
            <a:fillRect/>
          </a:stretch>
        </p:blipFill>
        <p:spPr bwMode="auto">
          <a:xfrm>
            <a:off x="1450464" y="1412776"/>
            <a:ext cx="6361896" cy="48245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Einbau von Wellendichtringen</a:t>
            </a:r>
            <a:endParaRPr lang="de-DE" dirty="0"/>
          </a:p>
        </p:txBody>
      </p:sp>
      <p:sp>
        <p:nvSpPr>
          <p:cNvPr id="4" name="Fußzeilenplatzhalter 3"/>
          <p:cNvSpPr>
            <a:spLocks noGrp="1"/>
          </p:cNvSpPr>
          <p:nvPr>
            <p:ph type="ftr" sz="quarter" idx="11"/>
          </p:nvPr>
        </p:nvSpPr>
        <p:spPr>
          <a:xfrm>
            <a:off x="2843808" y="6381328"/>
            <a:ext cx="3600400" cy="340147"/>
          </a:xfrm>
        </p:spPr>
        <p:txBody>
          <a:bodyPr/>
          <a:lstStyle/>
          <a:p>
            <a:r>
              <a:rPr lang="de-DE" dirty="0" smtClean="0"/>
              <a:t>Präsentation im Fach Entwicklung und Konstruktion am </a:t>
            </a:r>
            <a:r>
              <a:rPr lang="de-DE" dirty="0" smtClean="0"/>
              <a:t>11.12 </a:t>
            </a:r>
            <a:r>
              <a:rPr lang="de-DE" dirty="0" smtClean="0"/>
              <a:t>2010 von Thomas Jennert </a:t>
            </a:r>
          </a:p>
        </p:txBody>
      </p:sp>
      <p:pic>
        <p:nvPicPr>
          <p:cNvPr id="1026" name="Picture 2" descr="C:\Dokumente und Einstellungen\Administrator\Eigene Dateien\Eigene Bilder\Dichtungen\Dichtungen 003.jpg"/>
          <p:cNvPicPr>
            <a:picLocks noChangeAspect="1" noChangeArrowheads="1"/>
          </p:cNvPicPr>
          <p:nvPr/>
        </p:nvPicPr>
        <p:blipFill>
          <a:blip r:embed="rId3" cstate="print"/>
          <a:srcRect/>
          <a:stretch>
            <a:fillRect/>
          </a:stretch>
        </p:blipFill>
        <p:spPr bwMode="auto">
          <a:xfrm>
            <a:off x="1115616" y="1340768"/>
            <a:ext cx="6879472" cy="477601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Abdichtungen gegen axiale Flächen</a:t>
            </a:r>
            <a:endParaRPr lang="de-DE" dirty="0"/>
          </a:p>
        </p:txBody>
      </p:sp>
      <p:sp>
        <p:nvSpPr>
          <p:cNvPr id="4" name="Fußzeilenplatzhalter 3"/>
          <p:cNvSpPr>
            <a:spLocks noGrp="1"/>
          </p:cNvSpPr>
          <p:nvPr>
            <p:ph type="ftr" sz="quarter" idx="11"/>
          </p:nvPr>
        </p:nvSpPr>
        <p:spPr>
          <a:xfrm>
            <a:off x="2915816" y="6381328"/>
            <a:ext cx="3600400" cy="340147"/>
          </a:xfrm>
        </p:spPr>
        <p:txBody>
          <a:bodyPr/>
          <a:lstStyle/>
          <a:p>
            <a:r>
              <a:rPr lang="de-DE" dirty="0" smtClean="0"/>
              <a:t>Präsentation im Fach Entwicklung und Konstruktion am </a:t>
            </a:r>
            <a:r>
              <a:rPr lang="de-DE" dirty="0" smtClean="0"/>
              <a:t>11.12 </a:t>
            </a:r>
            <a:r>
              <a:rPr lang="de-DE" dirty="0" smtClean="0"/>
              <a:t>2010 von Thomas Jennert </a:t>
            </a:r>
          </a:p>
        </p:txBody>
      </p:sp>
      <p:pic>
        <p:nvPicPr>
          <p:cNvPr id="3074" name="Picture 2"/>
          <p:cNvPicPr>
            <a:picLocks noGrp="1" noChangeAspect="1" noChangeArrowheads="1"/>
          </p:cNvPicPr>
          <p:nvPr>
            <p:ph idx="1"/>
          </p:nvPr>
        </p:nvPicPr>
        <p:blipFill>
          <a:blip r:embed="rId3" cstate="print"/>
          <a:srcRect/>
          <a:stretch>
            <a:fillRect/>
          </a:stretch>
        </p:blipFill>
        <p:spPr bwMode="auto">
          <a:xfrm>
            <a:off x="683568" y="1484784"/>
            <a:ext cx="7620000" cy="2016224"/>
          </a:xfrm>
          <a:prstGeom prst="rect">
            <a:avLst/>
          </a:prstGeom>
          <a:noFill/>
          <a:ln w="9525">
            <a:noFill/>
            <a:miter lim="800000"/>
            <a:headEnd/>
            <a:tailEnd/>
          </a:ln>
        </p:spPr>
      </p:pic>
      <p:pic>
        <p:nvPicPr>
          <p:cNvPr id="2050" name="Picture 2" descr="C:\Dokumente und Einstellungen\Administrator\Eigene Dateien\Eigene Bilder\Dichtungen\Dichtungen 005.jpg"/>
          <p:cNvPicPr>
            <a:picLocks noChangeAspect="1" noChangeArrowheads="1"/>
          </p:cNvPicPr>
          <p:nvPr/>
        </p:nvPicPr>
        <p:blipFill>
          <a:blip r:embed="rId4" cstate="print"/>
          <a:srcRect/>
          <a:stretch>
            <a:fillRect/>
          </a:stretch>
        </p:blipFill>
        <p:spPr bwMode="auto">
          <a:xfrm>
            <a:off x="683568" y="3717032"/>
            <a:ext cx="7560840" cy="2390328"/>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Stopfbuchsen</a:t>
            </a:r>
            <a:endParaRPr lang="de-DE" dirty="0"/>
          </a:p>
        </p:txBody>
      </p:sp>
      <p:sp>
        <p:nvSpPr>
          <p:cNvPr id="4" name="Fußzeilenplatzhalter 3"/>
          <p:cNvSpPr>
            <a:spLocks noGrp="1"/>
          </p:cNvSpPr>
          <p:nvPr>
            <p:ph type="ftr" sz="quarter" idx="11"/>
          </p:nvPr>
        </p:nvSpPr>
        <p:spPr>
          <a:xfrm>
            <a:off x="2843808" y="6381328"/>
            <a:ext cx="3672408" cy="340147"/>
          </a:xfrm>
        </p:spPr>
        <p:txBody>
          <a:bodyPr/>
          <a:lstStyle/>
          <a:p>
            <a:r>
              <a:rPr lang="de-DE" dirty="0" smtClean="0"/>
              <a:t>Präsentation im Fach Entwicklung und Konstruktion am </a:t>
            </a:r>
            <a:r>
              <a:rPr lang="de-DE" dirty="0" smtClean="0"/>
              <a:t>11.12 </a:t>
            </a:r>
            <a:r>
              <a:rPr lang="de-DE" dirty="0" smtClean="0"/>
              <a:t>2010 von Thomas Jennert </a:t>
            </a:r>
          </a:p>
        </p:txBody>
      </p:sp>
      <p:pic>
        <p:nvPicPr>
          <p:cNvPr id="5121" name="Picture 1"/>
          <p:cNvPicPr>
            <a:picLocks noChangeAspect="1" noChangeArrowheads="1"/>
          </p:cNvPicPr>
          <p:nvPr/>
        </p:nvPicPr>
        <p:blipFill>
          <a:blip r:embed="rId3" cstate="print"/>
          <a:srcRect/>
          <a:stretch>
            <a:fillRect/>
          </a:stretch>
        </p:blipFill>
        <p:spPr bwMode="auto">
          <a:xfrm>
            <a:off x="971600" y="1916832"/>
            <a:ext cx="7669926" cy="36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Berührungsfreie Dichtungen</a:t>
            </a:r>
            <a:endParaRPr lang="de-DE" dirty="0"/>
          </a:p>
        </p:txBody>
      </p:sp>
      <p:sp>
        <p:nvSpPr>
          <p:cNvPr id="4" name="Fußzeilenplatzhalter 3"/>
          <p:cNvSpPr>
            <a:spLocks noGrp="1"/>
          </p:cNvSpPr>
          <p:nvPr>
            <p:ph type="ftr" sz="quarter" idx="11"/>
          </p:nvPr>
        </p:nvSpPr>
        <p:spPr>
          <a:xfrm>
            <a:off x="2843808" y="6381328"/>
            <a:ext cx="3600400" cy="340147"/>
          </a:xfrm>
        </p:spPr>
        <p:txBody>
          <a:bodyPr/>
          <a:lstStyle/>
          <a:p>
            <a:r>
              <a:rPr lang="de-DE" dirty="0" smtClean="0"/>
              <a:t>Präsentation im Fach Entwicklung und Konstruktion am </a:t>
            </a:r>
            <a:r>
              <a:rPr lang="de-DE" dirty="0" smtClean="0"/>
              <a:t>11.12 </a:t>
            </a:r>
            <a:r>
              <a:rPr lang="de-DE" dirty="0" smtClean="0"/>
              <a:t>2010 von Thomas Jennert </a:t>
            </a:r>
          </a:p>
        </p:txBody>
      </p:sp>
      <p:pic>
        <p:nvPicPr>
          <p:cNvPr id="3074" name="Picture 2" descr="C:\Dokumente und Einstellungen\Administrator\Eigene Dateien\Eigene Bilder\Dichtungen\Dichtungen.jpg"/>
          <p:cNvPicPr>
            <a:picLocks noChangeAspect="1" noChangeArrowheads="1"/>
          </p:cNvPicPr>
          <p:nvPr/>
        </p:nvPicPr>
        <p:blipFill>
          <a:blip r:embed="rId3" cstate="print"/>
          <a:srcRect/>
          <a:stretch>
            <a:fillRect/>
          </a:stretch>
        </p:blipFill>
        <p:spPr bwMode="auto">
          <a:xfrm>
            <a:off x="683568" y="1700808"/>
            <a:ext cx="7937715" cy="4104456"/>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714202"/>
          </a:xfrm>
        </p:spPr>
        <p:txBody>
          <a:bodyPr>
            <a:normAutofit/>
          </a:bodyPr>
          <a:lstStyle/>
          <a:p>
            <a:r>
              <a:rPr lang="de-DE" dirty="0" smtClean="0"/>
              <a:t>Dimensionierung einer statischen Flanschdichtung  </a:t>
            </a:r>
            <a:r>
              <a:rPr lang="de-DE" sz="3200" dirty="0" smtClean="0"/>
              <a:t>(RMF S.245)</a:t>
            </a:r>
            <a:endParaRPr lang="de-DE" sz="3200" dirty="0"/>
          </a:p>
        </p:txBody>
      </p:sp>
      <p:sp>
        <p:nvSpPr>
          <p:cNvPr id="3" name="Inhaltsplatzhalter 2"/>
          <p:cNvSpPr>
            <a:spLocks noGrp="1"/>
          </p:cNvSpPr>
          <p:nvPr>
            <p:ph idx="1"/>
          </p:nvPr>
        </p:nvSpPr>
        <p:spPr>
          <a:xfrm>
            <a:off x="457200" y="2132856"/>
            <a:ext cx="8229600" cy="3993307"/>
          </a:xfrm>
        </p:spPr>
        <p:txBody>
          <a:bodyPr>
            <a:normAutofit fontScale="92500"/>
          </a:bodyPr>
          <a:lstStyle/>
          <a:p>
            <a:pPr marL="514350" indent="-514350">
              <a:buFont typeface="Arial" pitchFamily="34" charset="0"/>
              <a:buAutoNum type="arabicPeriod"/>
            </a:pPr>
            <a:r>
              <a:rPr lang="de-DE" dirty="0" smtClean="0"/>
              <a:t>Vorverformungskraft  (      )  </a:t>
            </a:r>
          </a:p>
          <a:p>
            <a:pPr marL="514350" indent="-514350">
              <a:buAutoNum type="arabicPeriod"/>
            </a:pPr>
            <a:r>
              <a:rPr lang="de-DE" dirty="0" smtClean="0"/>
              <a:t>Betriebsdichtungskraft  (      )</a:t>
            </a:r>
          </a:p>
          <a:p>
            <a:pPr marL="514350" indent="-514350">
              <a:buAutoNum type="arabicPeriod"/>
            </a:pPr>
            <a:r>
              <a:rPr lang="de-DE" dirty="0" smtClean="0"/>
              <a:t>Entlastungskraft auf die Dichtung (     )</a:t>
            </a:r>
          </a:p>
          <a:p>
            <a:pPr marL="514350" indent="-514350">
              <a:buAutoNum type="arabicPeriod"/>
            </a:pPr>
            <a:r>
              <a:rPr lang="de-DE" dirty="0" smtClean="0"/>
              <a:t>Mindestschraubenkraft im Betriebszustand (     )</a:t>
            </a:r>
          </a:p>
          <a:p>
            <a:pPr marL="514350" indent="-514350">
              <a:buAutoNum type="arabicPeriod"/>
            </a:pPr>
            <a:r>
              <a:rPr lang="de-DE" dirty="0" smtClean="0"/>
              <a:t>Zulässige Belastung der Dichtung im Betriebszustand (      )</a:t>
            </a:r>
          </a:p>
          <a:p>
            <a:pPr marL="514350" indent="-514350">
              <a:buFont typeface="Arial" pitchFamily="34" charset="0"/>
              <a:buAutoNum type="arabicPeriod"/>
            </a:pPr>
            <a:r>
              <a:rPr lang="de-DE" dirty="0" smtClean="0"/>
              <a:t>Vergleich                      </a:t>
            </a:r>
            <a:endParaRPr lang="de-DE" dirty="0"/>
          </a:p>
        </p:txBody>
      </p:sp>
      <p:sp>
        <p:nvSpPr>
          <p:cNvPr id="4" name="Fußzeilenplatzhalter 3"/>
          <p:cNvSpPr>
            <a:spLocks noGrp="1"/>
          </p:cNvSpPr>
          <p:nvPr>
            <p:ph type="ftr" sz="quarter" idx="11"/>
          </p:nvPr>
        </p:nvSpPr>
        <p:spPr>
          <a:xfrm>
            <a:off x="2915816" y="6309320"/>
            <a:ext cx="3600400" cy="412155"/>
          </a:xfrm>
        </p:spPr>
        <p:txBody>
          <a:bodyPr/>
          <a:lstStyle/>
          <a:p>
            <a:r>
              <a:rPr lang="de-DE" dirty="0" smtClean="0"/>
              <a:t>Präsentation im Fach Entwicklung und Konstruktion am </a:t>
            </a:r>
            <a:r>
              <a:rPr lang="de-DE" dirty="0" smtClean="0"/>
              <a:t>11.12 </a:t>
            </a:r>
            <a:r>
              <a:rPr lang="de-DE" dirty="0" smtClean="0"/>
              <a:t>2010 von Thomas Jennert </a:t>
            </a: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1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6"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572000" y="2204864"/>
            <a:ext cx="602357" cy="456331"/>
          </a:xfrm>
          <a:prstGeom prst="rect">
            <a:avLst/>
          </a:prstGeom>
          <a:noFill/>
        </p:spPr>
      </p:pic>
      <p:sp>
        <p:nvSpPr>
          <p:cNvPr id="10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7"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860032" y="2708920"/>
            <a:ext cx="526813" cy="454149"/>
          </a:xfrm>
          <a:prstGeom prst="rect">
            <a:avLst/>
          </a:prstGeom>
          <a:noFill/>
        </p:spPr>
      </p:pic>
      <p:sp>
        <p:nvSpPr>
          <p:cNvPr id="10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8" name="Picture 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444208" y="3284984"/>
            <a:ext cx="360040" cy="450050"/>
          </a:xfrm>
          <a:prstGeom prst="rect">
            <a:avLst/>
          </a:prstGeom>
          <a:noFill/>
        </p:spPr>
      </p:pic>
      <p:sp>
        <p:nvSpPr>
          <p:cNvPr id="103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1032" name="Picture 8"/>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884368" y="3861048"/>
            <a:ext cx="473199" cy="438147"/>
          </a:xfrm>
          <a:prstGeom prst="rect">
            <a:avLst/>
          </a:prstGeom>
          <a:noFill/>
        </p:spPr>
      </p:pic>
      <p:sp>
        <p:nvSpPr>
          <p:cNvPr id="103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1034" name="Picture 10"/>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779912" y="4869160"/>
            <a:ext cx="504056" cy="434531"/>
          </a:xfrm>
          <a:prstGeom prst="rect">
            <a:avLst/>
          </a:prstGeom>
          <a:noFill/>
        </p:spPr>
      </p:pic>
      <p:pic>
        <p:nvPicPr>
          <p:cNvPr id="20" name="Picture 10"/>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699792" y="5434356"/>
            <a:ext cx="504056" cy="434531"/>
          </a:xfrm>
          <a:prstGeom prst="rect">
            <a:avLst/>
          </a:prstGeom>
          <a:noFill/>
        </p:spPr>
      </p:pic>
      <p:sp>
        <p:nvSpPr>
          <p:cNvPr id="103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1036" name="Picture 1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347864" y="5373216"/>
            <a:ext cx="254323" cy="454149"/>
          </a:xfrm>
          <a:prstGeom prst="rect">
            <a:avLst/>
          </a:prstGeom>
          <a:noFill/>
        </p:spPr>
      </p:pic>
      <p:pic>
        <p:nvPicPr>
          <p:cNvPr id="23" name="Picture 8"/>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779912" y="5445224"/>
            <a:ext cx="473199" cy="438147"/>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t>Dimensionierung einer statischen Flanschdichtung</a:t>
            </a:r>
            <a:endParaRPr lang="de-DE" b="1" dirty="0"/>
          </a:p>
        </p:txBody>
      </p:sp>
      <p:sp>
        <p:nvSpPr>
          <p:cNvPr id="3" name="Inhaltsplatzhalter 2"/>
          <p:cNvSpPr>
            <a:spLocks noGrp="1"/>
          </p:cNvSpPr>
          <p:nvPr>
            <p:ph idx="1"/>
          </p:nvPr>
        </p:nvSpPr>
        <p:spPr/>
        <p:txBody>
          <a:bodyPr>
            <a:normAutofit/>
          </a:bodyPr>
          <a:lstStyle/>
          <a:p>
            <a:r>
              <a:rPr lang="de-DE" sz="3000" dirty="0" smtClean="0"/>
              <a:t>Ein Gastank mit einem absoluten Fülldruck von 16 bar und einer Umgebungstemperatur von 20 °C besitzt einen zylindrischen Kontrollstutzen mit einem Innendurchmesser von 560 mm und einer Flanschbreite von 48 mm. Berechnen Sie ob die Verbindung nach wiederholtem An-und Abfahren des Innendrucks noch dicht ist, wenn eine Metallweichstoffdichtung aus Kupfer mit Ovalprofil verwendet wird.</a:t>
            </a:r>
          </a:p>
          <a:p>
            <a:pPr>
              <a:buNone/>
            </a:pPr>
            <a:endParaRPr lang="de-DE" dirty="0"/>
          </a:p>
        </p:txBody>
      </p:sp>
      <p:sp>
        <p:nvSpPr>
          <p:cNvPr id="4" name="Fußzeilenplatzhalter 3"/>
          <p:cNvSpPr>
            <a:spLocks noGrp="1"/>
          </p:cNvSpPr>
          <p:nvPr>
            <p:ph type="ftr" sz="quarter" idx="11"/>
          </p:nvPr>
        </p:nvSpPr>
        <p:spPr>
          <a:xfrm>
            <a:off x="2843808" y="6381328"/>
            <a:ext cx="3600400" cy="340147"/>
          </a:xfrm>
        </p:spPr>
        <p:txBody>
          <a:bodyPr/>
          <a:lstStyle/>
          <a:p>
            <a:r>
              <a:rPr lang="de-DE" dirty="0" smtClean="0"/>
              <a:t>Präsentation im Fach Entwicklung und Konstruktion am </a:t>
            </a:r>
            <a:r>
              <a:rPr lang="de-DE" dirty="0" smtClean="0"/>
              <a:t>11.12 </a:t>
            </a:r>
            <a:r>
              <a:rPr lang="de-DE" dirty="0" smtClean="0"/>
              <a:t>2010 von Thomas Jennert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7544" y="1124744"/>
            <a:ext cx="8229600" cy="4525963"/>
          </a:xfrm>
        </p:spPr>
        <p:txBody>
          <a:bodyPr>
            <a:normAutofit/>
          </a:bodyPr>
          <a:lstStyle/>
          <a:p>
            <a:pPr algn="ctr">
              <a:buNone/>
            </a:pPr>
            <a:r>
              <a:rPr lang="de-DE" sz="8800" dirty="0" smtClean="0"/>
              <a:t>Vielen Dank für die Aufmerksamkeit</a:t>
            </a:r>
            <a:endParaRPr lang="de-DE" sz="8800" dirty="0"/>
          </a:p>
        </p:txBody>
      </p:sp>
      <p:sp>
        <p:nvSpPr>
          <p:cNvPr id="4" name="Fußzeilenplatzhalter 3"/>
          <p:cNvSpPr>
            <a:spLocks noGrp="1"/>
          </p:cNvSpPr>
          <p:nvPr>
            <p:ph type="ftr" sz="quarter" idx="11"/>
          </p:nvPr>
        </p:nvSpPr>
        <p:spPr>
          <a:xfrm>
            <a:off x="2843808" y="6381328"/>
            <a:ext cx="3744416" cy="340147"/>
          </a:xfrm>
        </p:spPr>
        <p:txBody>
          <a:bodyPr/>
          <a:lstStyle/>
          <a:p>
            <a:r>
              <a:rPr lang="de-DE" dirty="0" smtClean="0"/>
              <a:t>Präsentation im Fach Entwicklung und Konstruktion am </a:t>
            </a:r>
            <a:r>
              <a:rPr lang="de-DE" dirty="0" smtClean="0"/>
              <a:t>11.12 </a:t>
            </a:r>
            <a:r>
              <a:rPr lang="de-DE" dirty="0" smtClean="0"/>
              <a:t>2010 von Thomas Jennert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7544" y="1772816"/>
            <a:ext cx="8229600" cy="4608512"/>
          </a:xfrm>
        </p:spPr>
        <p:txBody>
          <a:bodyPr>
            <a:normAutofit/>
          </a:bodyPr>
          <a:lstStyle/>
          <a:p>
            <a:r>
              <a:rPr lang="de-DE" dirty="0" smtClean="0"/>
              <a:t>Definition und Historie</a:t>
            </a:r>
          </a:p>
          <a:p>
            <a:r>
              <a:rPr lang="de-DE" dirty="0" smtClean="0"/>
              <a:t>Funktion und Wirkung</a:t>
            </a:r>
          </a:p>
          <a:p>
            <a:r>
              <a:rPr lang="de-DE" dirty="0" smtClean="0"/>
              <a:t>Statische Dichtungen</a:t>
            </a:r>
          </a:p>
          <a:p>
            <a:r>
              <a:rPr lang="de-DE" dirty="0" smtClean="0"/>
              <a:t>Dynamische Dichtungen</a:t>
            </a:r>
          </a:p>
          <a:p>
            <a:r>
              <a:rPr lang="de-DE" dirty="0" smtClean="0"/>
              <a:t>Berührungsfreie Dichtungen</a:t>
            </a:r>
          </a:p>
          <a:p>
            <a:r>
              <a:rPr lang="de-DE" dirty="0" smtClean="0"/>
              <a:t>Dimensionierung einer Flanschdichtung</a:t>
            </a:r>
          </a:p>
        </p:txBody>
      </p:sp>
      <p:sp>
        <p:nvSpPr>
          <p:cNvPr id="2" name="Titel 1"/>
          <p:cNvSpPr>
            <a:spLocks noGrp="1"/>
          </p:cNvSpPr>
          <p:nvPr>
            <p:ph type="title"/>
          </p:nvPr>
        </p:nvSpPr>
        <p:spPr/>
        <p:txBody>
          <a:bodyPr>
            <a:normAutofit/>
          </a:bodyPr>
          <a:lstStyle/>
          <a:p>
            <a:r>
              <a:rPr lang="de-DE" sz="5400" dirty="0" smtClean="0"/>
              <a:t>Übersicht</a:t>
            </a:r>
            <a:endParaRPr lang="de-DE" sz="5400" dirty="0"/>
          </a:p>
        </p:txBody>
      </p:sp>
      <p:sp>
        <p:nvSpPr>
          <p:cNvPr id="4" name="Fußzeilenplatzhalter 3"/>
          <p:cNvSpPr>
            <a:spLocks noGrp="1"/>
          </p:cNvSpPr>
          <p:nvPr>
            <p:ph type="ftr" sz="quarter" idx="11"/>
          </p:nvPr>
        </p:nvSpPr>
        <p:spPr>
          <a:xfrm>
            <a:off x="2987824" y="6237312"/>
            <a:ext cx="3752056" cy="412155"/>
          </a:xfrm>
        </p:spPr>
        <p:txBody>
          <a:bodyPr/>
          <a:lstStyle/>
          <a:p>
            <a:r>
              <a:rPr lang="de-DE" dirty="0" smtClean="0"/>
              <a:t>Präsentation im Fach Entwicklung und Konstruktion am </a:t>
            </a:r>
            <a:r>
              <a:rPr lang="de-DE" dirty="0" smtClean="0"/>
              <a:t>11.12 </a:t>
            </a:r>
            <a:r>
              <a:rPr lang="de-DE" dirty="0" smtClean="0"/>
              <a:t>2010 von Thomas Jennert </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5400" dirty="0" smtClean="0"/>
              <a:t>Definition und Historie</a:t>
            </a:r>
            <a:endParaRPr lang="de-DE" sz="5400" dirty="0"/>
          </a:p>
        </p:txBody>
      </p:sp>
      <p:sp>
        <p:nvSpPr>
          <p:cNvPr id="3" name="Inhaltsplatzhalter 2"/>
          <p:cNvSpPr>
            <a:spLocks noGrp="1"/>
          </p:cNvSpPr>
          <p:nvPr>
            <p:ph idx="1"/>
          </p:nvPr>
        </p:nvSpPr>
        <p:spPr>
          <a:xfrm>
            <a:off x="467544" y="1988841"/>
            <a:ext cx="8229600" cy="4104456"/>
          </a:xfrm>
        </p:spPr>
        <p:txBody>
          <a:bodyPr/>
          <a:lstStyle/>
          <a:p>
            <a:pPr>
              <a:buNone/>
            </a:pPr>
            <a:r>
              <a:rPr lang="de-DE" b="1" dirty="0" smtClean="0"/>
              <a:t>    </a:t>
            </a:r>
            <a:r>
              <a:rPr lang="de-DE" dirty="0" smtClean="0"/>
              <a:t>Dichtungen</a:t>
            </a:r>
            <a:r>
              <a:rPr lang="de-DE" b="1" dirty="0" smtClean="0"/>
              <a:t> </a:t>
            </a:r>
            <a:r>
              <a:rPr lang="de-DE" dirty="0" smtClean="0"/>
              <a:t>sind Elemente zum trennen von zwei unterschiedlichen Räumen gleichen oder unterschiedlichen Druckes, damit kein Austausch fester, flüssiger oder gasförmiger Medien stattfinden kann oder dieser zumindest in zulässigen Grenzen liegt. (zulässiger Leckverlust)</a:t>
            </a:r>
            <a:endParaRPr lang="de-DE" dirty="0"/>
          </a:p>
        </p:txBody>
      </p:sp>
      <p:sp>
        <p:nvSpPr>
          <p:cNvPr id="4" name="Fußzeilenplatzhalter 3"/>
          <p:cNvSpPr>
            <a:spLocks noGrp="1"/>
          </p:cNvSpPr>
          <p:nvPr>
            <p:ph type="ftr" sz="quarter" idx="11"/>
          </p:nvPr>
        </p:nvSpPr>
        <p:spPr>
          <a:xfrm>
            <a:off x="2771800" y="6237312"/>
            <a:ext cx="3672408" cy="437133"/>
          </a:xfrm>
        </p:spPr>
        <p:txBody>
          <a:bodyPr/>
          <a:lstStyle/>
          <a:p>
            <a:r>
              <a:rPr lang="de-DE" dirty="0" smtClean="0"/>
              <a:t>Präsentation im Fach Entwicklung und Konstruktion am </a:t>
            </a:r>
            <a:r>
              <a:rPr lang="de-DE" dirty="0" smtClean="0"/>
              <a:t>11.12 </a:t>
            </a:r>
            <a:r>
              <a:rPr lang="de-DE" dirty="0" smtClean="0"/>
              <a:t>2010 von Thomas Jennert </a:t>
            </a:r>
          </a:p>
          <a:p>
            <a:endParaRPr lang="de-D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800" dirty="0" smtClean="0"/>
              <a:t>Das Einbaum</a:t>
            </a:r>
            <a:endParaRPr lang="de-DE" sz="4800" dirty="0"/>
          </a:p>
        </p:txBody>
      </p:sp>
      <p:sp>
        <p:nvSpPr>
          <p:cNvPr id="4" name="Fußzeilenplatzhalter 3"/>
          <p:cNvSpPr>
            <a:spLocks noGrp="1"/>
          </p:cNvSpPr>
          <p:nvPr>
            <p:ph type="ftr" sz="quarter" idx="11"/>
          </p:nvPr>
        </p:nvSpPr>
        <p:spPr>
          <a:xfrm>
            <a:off x="2771800" y="6381328"/>
            <a:ext cx="3672408" cy="340147"/>
          </a:xfrm>
        </p:spPr>
        <p:txBody>
          <a:bodyPr/>
          <a:lstStyle/>
          <a:p>
            <a:r>
              <a:rPr lang="de-DE" dirty="0" smtClean="0"/>
              <a:t>Präsentation im Fach Entwicklung und Konstruktion am </a:t>
            </a:r>
            <a:r>
              <a:rPr lang="de-DE" dirty="0" smtClean="0"/>
              <a:t>11.12 </a:t>
            </a:r>
            <a:r>
              <a:rPr lang="de-DE" dirty="0" smtClean="0"/>
              <a:t>2010 von Thomas Jennert </a:t>
            </a:r>
            <a:endParaRPr lang="de-DE"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1259632" y="1772816"/>
            <a:ext cx="6552728" cy="44954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800" dirty="0" smtClean="0"/>
              <a:t>Hansekogge „Lisa von Lübeck“</a:t>
            </a:r>
            <a:endParaRPr lang="de-DE" sz="4800" dirty="0"/>
          </a:p>
        </p:txBody>
      </p:sp>
      <p:pic>
        <p:nvPicPr>
          <p:cNvPr id="5" name="Inhaltsplatzhalter 4" descr="hansekogge_lisa_von_luebeck_hansesail_2005a.jpg"/>
          <p:cNvPicPr>
            <a:picLocks noGrp="1" noChangeAspect="1"/>
          </p:cNvPicPr>
          <p:nvPr>
            <p:ph idx="1"/>
          </p:nvPr>
        </p:nvPicPr>
        <p:blipFill>
          <a:blip r:embed="rId3" cstate="print"/>
          <a:stretch>
            <a:fillRect/>
          </a:stretch>
        </p:blipFill>
        <p:spPr>
          <a:xfrm>
            <a:off x="1475657" y="1600200"/>
            <a:ext cx="6120680" cy="4525963"/>
          </a:xfrm>
        </p:spPr>
      </p:pic>
      <p:sp>
        <p:nvSpPr>
          <p:cNvPr id="4" name="Fußzeilenplatzhalter 3"/>
          <p:cNvSpPr>
            <a:spLocks noGrp="1"/>
          </p:cNvSpPr>
          <p:nvPr>
            <p:ph type="ftr" sz="quarter" idx="11"/>
          </p:nvPr>
        </p:nvSpPr>
        <p:spPr>
          <a:xfrm>
            <a:off x="2915816" y="6381328"/>
            <a:ext cx="3600400" cy="340147"/>
          </a:xfrm>
        </p:spPr>
        <p:txBody>
          <a:bodyPr/>
          <a:lstStyle/>
          <a:p>
            <a:r>
              <a:rPr lang="de-DE" dirty="0" smtClean="0"/>
              <a:t>Präsentation im Fach Entwicklung und Konstruktion am </a:t>
            </a:r>
            <a:r>
              <a:rPr lang="de-DE" dirty="0" smtClean="0"/>
              <a:t>11.12 </a:t>
            </a:r>
            <a:r>
              <a:rPr lang="de-DE" dirty="0" smtClean="0"/>
              <a:t>2010 von Thomas Jennert </a:t>
            </a:r>
            <a:endParaRPr lang="de-DE"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800" dirty="0" smtClean="0"/>
              <a:t>Brennstoffzellen U-Boot „U 33“</a:t>
            </a:r>
            <a:endParaRPr lang="de-DE" sz="4800" dirty="0"/>
          </a:p>
        </p:txBody>
      </p:sp>
      <p:sp>
        <p:nvSpPr>
          <p:cNvPr id="4" name="Fußzeilenplatzhalter 3"/>
          <p:cNvSpPr>
            <a:spLocks noGrp="1"/>
          </p:cNvSpPr>
          <p:nvPr>
            <p:ph type="ftr" sz="quarter" idx="11"/>
          </p:nvPr>
        </p:nvSpPr>
        <p:spPr>
          <a:xfrm>
            <a:off x="2699792" y="6309320"/>
            <a:ext cx="3816424" cy="412155"/>
          </a:xfrm>
        </p:spPr>
        <p:txBody>
          <a:bodyPr/>
          <a:lstStyle/>
          <a:p>
            <a:r>
              <a:rPr lang="de-DE" dirty="0" smtClean="0"/>
              <a:t>Präsentation im Fach Entwicklung und Konstruktion am </a:t>
            </a:r>
            <a:r>
              <a:rPr lang="de-DE" dirty="0" smtClean="0"/>
              <a:t>11.12 </a:t>
            </a:r>
            <a:r>
              <a:rPr lang="de-DE" dirty="0" smtClean="0"/>
              <a:t>2010 von Thomas Jennert </a:t>
            </a:r>
          </a:p>
        </p:txBody>
      </p:sp>
      <p:pic>
        <p:nvPicPr>
          <p:cNvPr id="2050" name="Picture 2"/>
          <p:cNvPicPr>
            <a:picLocks noGrp="1" noChangeAspect="1" noChangeArrowheads="1"/>
          </p:cNvPicPr>
          <p:nvPr>
            <p:ph idx="1"/>
          </p:nvPr>
        </p:nvPicPr>
        <p:blipFill>
          <a:blip r:embed="rId3" cstate="print"/>
          <a:srcRect/>
          <a:stretch>
            <a:fillRect/>
          </a:stretch>
        </p:blipFill>
        <p:spPr bwMode="auto">
          <a:xfrm>
            <a:off x="1335194" y="1988840"/>
            <a:ext cx="6360707" cy="38164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2843808" y="6381328"/>
            <a:ext cx="3600400" cy="340147"/>
          </a:xfrm>
        </p:spPr>
        <p:txBody>
          <a:bodyPr/>
          <a:lstStyle/>
          <a:p>
            <a:r>
              <a:rPr lang="de-DE" dirty="0" smtClean="0"/>
              <a:t>Präsentation im Fach Entwicklung und Konstruktion am </a:t>
            </a:r>
            <a:r>
              <a:rPr lang="de-DE" dirty="0" smtClean="0"/>
              <a:t>11.12 </a:t>
            </a:r>
            <a:r>
              <a:rPr lang="de-DE" dirty="0" smtClean="0"/>
              <a:t>2010 von Thomas Jennert </a:t>
            </a:r>
          </a:p>
        </p:txBody>
      </p:sp>
      <p:pic>
        <p:nvPicPr>
          <p:cNvPr id="1026" name="Picture 2"/>
          <p:cNvPicPr>
            <a:picLocks noChangeAspect="1" noChangeArrowheads="1"/>
          </p:cNvPicPr>
          <p:nvPr/>
        </p:nvPicPr>
        <p:blipFill>
          <a:blip r:embed="rId3" cstate="print"/>
          <a:srcRect/>
          <a:stretch>
            <a:fillRect/>
          </a:stretch>
        </p:blipFill>
        <p:spPr bwMode="auto">
          <a:xfrm>
            <a:off x="899592" y="476672"/>
            <a:ext cx="1143000" cy="235267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4" cstate="print"/>
          <a:srcRect/>
          <a:stretch>
            <a:fillRect/>
          </a:stretch>
        </p:blipFill>
        <p:spPr bwMode="auto">
          <a:xfrm>
            <a:off x="3347864" y="332656"/>
            <a:ext cx="2048247" cy="2619527"/>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3779912" y="3356992"/>
            <a:ext cx="4104456" cy="2719202"/>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6156176" y="404664"/>
            <a:ext cx="1779265" cy="2507689"/>
          </a:xfrm>
          <a:prstGeom prst="rect">
            <a:avLst/>
          </a:prstGeom>
          <a:noFill/>
          <a:ln w="9525">
            <a:noFill/>
            <a:miter lim="800000"/>
            <a:headEnd/>
            <a:tailEnd/>
          </a:ln>
        </p:spPr>
      </p:pic>
      <p:pic>
        <p:nvPicPr>
          <p:cNvPr id="1030" name="Picture 6"/>
          <p:cNvPicPr>
            <a:picLocks noChangeAspect="1" noChangeArrowheads="1"/>
          </p:cNvPicPr>
          <p:nvPr/>
        </p:nvPicPr>
        <p:blipFill>
          <a:blip r:embed="rId7" cstate="print"/>
          <a:srcRect/>
          <a:stretch>
            <a:fillRect/>
          </a:stretch>
        </p:blipFill>
        <p:spPr bwMode="auto">
          <a:xfrm>
            <a:off x="586626" y="3361076"/>
            <a:ext cx="2185174" cy="26602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additive="base">
                                        <p:cTn id="13" dur="500" fill="hold"/>
                                        <p:tgtEl>
                                          <p:spTgt spid="1027"/>
                                        </p:tgtEl>
                                        <p:attrNameLst>
                                          <p:attrName>ppt_x</p:attrName>
                                        </p:attrNameLst>
                                      </p:cBhvr>
                                      <p:tavLst>
                                        <p:tav tm="0">
                                          <p:val>
                                            <p:strVal val="#ppt_x"/>
                                          </p:val>
                                        </p:tav>
                                        <p:tav tm="100000">
                                          <p:val>
                                            <p:strVal val="#ppt_x"/>
                                          </p:val>
                                        </p:tav>
                                      </p:tavLst>
                                    </p:anim>
                                    <p:anim calcmode="lin" valueType="num">
                                      <p:cBhvr additive="base">
                                        <p:cTn id="14" dur="500" fill="hold"/>
                                        <p:tgtEl>
                                          <p:spTgt spid="102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029"/>
                                        </p:tgtEl>
                                        <p:attrNameLst>
                                          <p:attrName>style.visibility</p:attrName>
                                        </p:attrNameLst>
                                      </p:cBhvr>
                                      <p:to>
                                        <p:strVal val="visible"/>
                                      </p:to>
                                    </p:set>
                                    <p:anim calcmode="lin" valueType="num">
                                      <p:cBhvr additive="base">
                                        <p:cTn id="19" dur="500" fill="hold"/>
                                        <p:tgtEl>
                                          <p:spTgt spid="1029"/>
                                        </p:tgtEl>
                                        <p:attrNameLst>
                                          <p:attrName>ppt_x</p:attrName>
                                        </p:attrNameLst>
                                      </p:cBhvr>
                                      <p:tavLst>
                                        <p:tav tm="0">
                                          <p:val>
                                            <p:strVal val="1+#ppt_w/2"/>
                                          </p:val>
                                        </p:tav>
                                        <p:tav tm="100000">
                                          <p:val>
                                            <p:strVal val="#ppt_x"/>
                                          </p:val>
                                        </p:tav>
                                      </p:tavLst>
                                    </p:anim>
                                    <p:anim calcmode="lin" valueType="num">
                                      <p:cBhvr additive="base">
                                        <p:cTn id="20" dur="500" fill="hold"/>
                                        <p:tgtEl>
                                          <p:spTgt spid="102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30"/>
                                        </p:tgtEl>
                                        <p:attrNameLst>
                                          <p:attrName>style.visibility</p:attrName>
                                        </p:attrNameLst>
                                      </p:cBhvr>
                                      <p:to>
                                        <p:strVal val="visible"/>
                                      </p:to>
                                    </p:set>
                                    <p:anim calcmode="lin" valueType="num">
                                      <p:cBhvr additive="base">
                                        <p:cTn id="25" dur="500" fill="hold"/>
                                        <p:tgtEl>
                                          <p:spTgt spid="1030"/>
                                        </p:tgtEl>
                                        <p:attrNameLst>
                                          <p:attrName>ppt_x</p:attrName>
                                        </p:attrNameLst>
                                      </p:cBhvr>
                                      <p:tavLst>
                                        <p:tav tm="0">
                                          <p:val>
                                            <p:strVal val="#ppt_x"/>
                                          </p:val>
                                        </p:tav>
                                        <p:tav tm="100000">
                                          <p:val>
                                            <p:strVal val="#ppt_x"/>
                                          </p:val>
                                        </p:tav>
                                      </p:tavLst>
                                    </p:anim>
                                    <p:anim calcmode="lin" valueType="num">
                                      <p:cBhvr additive="base">
                                        <p:cTn id="26"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anim calcmode="lin" valueType="num">
                                      <p:cBhvr additive="base">
                                        <p:cTn id="31" dur="500" fill="hold"/>
                                        <p:tgtEl>
                                          <p:spTgt spid="1028"/>
                                        </p:tgtEl>
                                        <p:attrNameLst>
                                          <p:attrName>ppt_x</p:attrName>
                                        </p:attrNameLst>
                                      </p:cBhvr>
                                      <p:tavLst>
                                        <p:tav tm="0">
                                          <p:val>
                                            <p:strVal val="1+#ppt_w/2"/>
                                          </p:val>
                                        </p:tav>
                                        <p:tav tm="100000">
                                          <p:val>
                                            <p:strVal val="#ppt_x"/>
                                          </p:val>
                                        </p:tav>
                                      </p:tavLst>
                                    </p:anim>
                                    <p:anim calcmode="lin" valueType="num">
                                      <p:cBhvr additive="base">
                                        <p:cTn id="32"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0"/>
            <a:ext cx="8229600" cy="1143000"/>
          </a:xfrm>
        </p:spPr>
        <p:txBody>
          <a:bodyPr>
            <a:normAutofit/>
          </a:bodyPr>
          <a:lstStyle/>
          <a:p>
            <a:r>
              <a:rPr lang="de-DE" sz="4800" dirty="0" smtClean="0"/>
              <a:t>Funktion und Wirkung</a:t>
            </a:r>
            <a:endParaRPr lang="de-DE" sz="4800" dirty="0"/>
          </a:p>
        </p:txBody>
      </p:sp>
      <p:sp>
        <p:nvSpPr>
          <p:cNvPr id="4" name="Fußzeilenplatzhalter 3"/>
          <p:cNvSpPr>
            <a:spLocks noGrp="1"/>
          </p:cNvSpPr>
          <p:nvPr>
            <p:ph type="ftr" sz="quarter" idx="11"/>
          </p:nvPr>
        </p:nvSpPr>
        <p:spPr>
          <a:xfrm>
            <a:off x="2699792" y="6381328"/>
            <a:ext cx="3672408" cy="340147"/>
          </a:xfrm>
        </p:spPr>
        <p:txBody>
          <a:bodyPr/>
          <a:lstStyle/>
          <a:p>
            <a:r>
              <a:rPr lang="de-DE" dirty="0" smtClean="0"/>
              <a:t>Präsentation im Fach Entwicklung und Konstruktion am </a:t>
            </a:r>
            <a:r>
              <a:rPr lang="de-DE" dirty="0" smtClean="0"/>
              <a:t>11.12 </a:t>
            </a:r>
            <a:r>
              <a:rPr lang="de-DE" dirty="0" smtClean="0"/>
              <a:t>2010 von Thomas Jennert </a:t>
            </a:r>
          </a:p>
        </p:txBody>
      </p:sp>
      <p:sp>
        <p:nvSpPr>
          <p:cNvPr id="5" name="Rechteck 4"/>
          <p:cNvSpPr/>
          <p:nvPr/>
        </p:nvSpPr>
        <p:spPr>
          <a:xfrm>
            <a:off x="611560" y="1196752"/>
            <a:ext cx="2376264"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e-DE" dirty="0" smtClean="0"/>
              <a:t>Dichtungsauswahl</a:t>
            </a:r>
            <a:endParaRPr lang="de-DE" dirty="0"/>
          </a:p>
        </p:txBody>
      </p:sp>
      <p:sp>
        <p:nvSpPr>
          <p:cNvPr id="6" name="Rechteck 5"/>
          <p:cNvSpPr/>
          <p:nvPr/>
        </p:nvSpPr>
        <p:spPr>
          <a:xfrm>
            <a:off x="611560" y="2564904"/>
            <a:ext cx="2376264"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e-DE" dirty="0" smtClean="0"/>
              <a:t>Konstruktive Vorgaben</a:t>
            </a:r>
            <a:endParaRPr lang="de-DE" dirty="0"/>
          </a:p>
        </p:txBody>
      </p:sp>
      <p:sp>
        <p:nvSpPr>
          <p:cNvPr id="7" name="Rechteck 6"/>
          <p:cNvSpPr/>
          <p:nvPr/>
        </p:nvSpPr>
        <p:spPr>
          <a:xfrm>
            <a:off x="611560" y="3861048"/>
            <a:ext cx="2376264"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e-DE" dirty="0" smtClean="0"/>
              <a:t>Chemische und physikalische Belastungen</a:t>
            </a:r>
            <a:endParaRPr lang="de-DE" dirty="0"/>
          </a:p>
        </p:txBody>
      </p:sp>
      <p:sp>
        <p:nvSpPr>
          <p:cNvPr id="8" name="Rechteck 7"/>
          <p:cNvSpPr/>
          <p:nvPr/>
        </p:nvSpPr>
        <p:spPr>
          <a:xfrm>
            <a:off x="611560" y="5229200"/>
            <a:ext cx="2376264"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e-DE" dirty="0" smtClean="0"/>
              <a:t>Wirtschaftlichkeit Montage</a:t>
            </a:r>
            <a:endParaRPr lang="de-DE" dirty="0"/>
          </a:p>
        </p:txBody>
      </p:sp>
      <p:sp>
        <p:nvSpPr>
          <p:cNvPr id="16" name="Rechteck 15"/>
          <p:cNvSpPr/>
          <p:nvPr/>
        </p:nvSpPr>
        <p:spPr>
          <a:xfrm>
            <a:off x="5004048" y="1196752"/>
            <a:ext cx="3312368" cy="9144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de-DE" dirty="0" smtClean="0"/>
              <a:t>Werkstoff</a:t>
            </a:r>
          </a:p>
          <a:p>
            <a:pPr algn="ctr"/>
            <a:r>
              <a:rPr lang="de-DE" dirty="0" smtClean="0"/>
              <a:t>Form</a:t>
            </a:r>
            <a:endParaRPr lang="de-DE" dirty="0"/>
          </a:p>
        </p:txBody>
      </p:sp>
      <p:sp>
        <p:nvSpPr>
          <p:cNvPr id="17" name="Rechteck 16"/>
          <p:cNvSpPr/>
          <p:nvPr/>
        </p:nvSpPr>
        <p:spPr>
          <a:xfrm>
            <a:off x="5004048" y="2492896"/>
            <a:ext cx="3312368"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dirty="0" smtClean="0"/>
              <a:t>Art der Abdichtung</a:t>
            </a:r>
          </a:p>
          <a:p>
            <a:pPr algn="ctr"/>
            <a:r>
              <a:rPr lang="de-DE" dirty="0" smtClean="0"/>
              <a:t>Größe des Einbauraums</a:t>
            </a:r>
            <a:endParaRPr lang="de-DE" dirty="0"/>
          </a:p>
        </p:txBody>
      </p:sp>
      <p:sp>
        <p:nvSpPr>
          <p:cNvPr id="18" name="Rechteck 17"/>
          <p:cNvSpPr/>
          <p:nvPr/>
        </p:nvSpPr>
        <p:spPr>
          <a:xfrm>
            <a:off x="5004048" y="3861048"/>
            <a:ext cx="3312368"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dirty="0" smtClean="0"/>
              <a:t>Druck-und Temperaturbereich</a:t>
            </a:r>
          </a:p>
          <a:p>
            <a:pPr algn="ctr"/>
            <a:r>
              <a:rPr lang="de-DE" dirty="0" smtClean="0"/>
              <a:t>Geschwindigkeit und Reibung</a:t>
            </a:r>
          </a:p>
          <a:p>
            <a:pPr algn="ctr"/>
            <a:r>
              <a:rPr lang="de-DE" dirty="0" smtClean="0"/>
              <a:t>Medium und Umwelt</a:t>
            </a:r>
            <a:endParaRPr lang="de-DE" dirty="0"/>
          </a:p>
        </p:txBody>
      </p:sp>
      <p:sp>
        <p:nvSpPr>
          <p:cNvPr id="19" name="Rechteck 18"/>
          <p:cNvSpPr/>
          <p:nvPr/>
        </p:nvSpPr>
        <p:spPr>
          <a:xfrm>
            <a:off x="5004048" y="5229200"/>
            <a:ext cx="3384376"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dirty="0" smtClean="0"/>
              <a:t>Stückzahlen und Preis</a:t>
            </a:r>
          </a:p>
          <a:p>
            <a:pPr algn="ctr"/>
            <a:r>
              <a:rPr lang="de-DE" dirty="0" smtClean="0"/>
              <a:t>Aufwendungen für die Gestaltung</a:t>
            </a:r>
          </a:p>
          <a:p>
            <a:pPr algn="ctr"/>
            <a:r>
              <a:rPr lang="de-DE" dirty="0" smtClean="0"/>
              <a:t>Wartungsaufwand</a:t>
            </a:r>
            <a:endParaRPr lang="de-DE" dirty="0"/>
          </a:p>
        </p:txBody>
      </p:sp>
      <p:sp>
        <p:nvSpPr>
          <p:cNvPr id="20" name="Pfeil nach rechts 19"/>
          <p:cNvSpPr/>
          <p:nvPr/>
        </p:nvSpPr>
        <p:spPr>
          <a:xfrm>
            <a:off x="3563888" y="1412776"/>
            <a:ext cx="978408"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dirty="0"/>
          </a:p>
        </p:txBody>
      </p:sp>
      <p:sp>
        <p:nvSpPr>
          <p:cNvPr id="21" name="Pfeil nach rechts 20"/>
          <p:cNvSpPr/>
          <p:nvPr/>
        </p:nvSpPr>
        <p:spPr>
          <a:xfrm>
            <a:off x="3563888" y="2636912"/>
            <a:ext cx="978408"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dirty="0"/>
          </a:p>
        </p:txBody>
      </p:sp>
      <p:sp>
        <p:nvSpPr>
          <p:cNvPr id="22" name="Pfeil nach rechts 21"/>
          <p:cNvSpPr/>
          <p:nvPr/>
        </p:nvSpPr>
        <p:spPr>
          <a:xfrm>
            <a:off x="3563888" y="4077072"/>
            <a:ext cx="978408"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dirty="0"/>
          </a:p>
        </p:txBody>
      </p:sp>
      <p:sp>
        <p:nvSpPr>
          <p:cNvPr id="23" name="Pfeil nach rechts 22"/>
          <p:cNvSpPr/>
          <p:nvPr/>
        </p:nvSpPr>
        <p:spPr>
          <a:xfrm>
            <a:off x="3563888" y="5445224"/>
            <a:ext cx="978408"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anim calcmode="lin" valueType="num">
                                      <p:cBhvr additive="base">
                                        <p:cTn id="17" dur="500" fill="hold"/>
                                        <p:tgtEl>
                                          <p:spTgt spid="6">
                                            <p:bg/>
                                          </p:spTgt>
                                        </p:tgtEl>
                                        <p:attrNameLst>
                                          <p:attrName>ppt_x</p:attrName>
                                        </p:attrNameLst>
                                      </p:cBhvr>
                                      <p:tavLst>
                                        <p:tav tm="0">
                                          <p:val>
                                            <p:strVal val="0-#ppt_w/2"/>
                                          </p:val>
                                        </p:tav>
                                        <p:tav tm="100000">
                                          <p:val>
                                            <p:strVal val="#ppt_x"/>
                                          </p:val>
                                        </p:tav>
                                      </p:tavLst>
                                    </p:anim>
                                    <p:anim calcmode="lin" valueType="num">
                                      <p:cBhvr additive="base">
                                        <p:cTn id="18" dur="500" fill="hold"/>
                                        <p:tgtEl>
                                          <p:spTgt spid="6">
                                            <p:bg/>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additive="base">
                                        <p:cTn id="21"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additive="base">
                                        <p:cTn id="27" dur="500" fill="hold"/>
                                        <p:tgtEl>
                                          <p:spTgt spid="7">
                                            <p:bg/>
                                          </p:spTgt>
                                        </p:tgtEl>
                                        <p:attrNameLst>
                                          <p:attrName>ppt_x</p:attrName>
                                        </p:attrNameLst>
                                      </p:cBhvr>
                                      <p:tavLst>
                                        <p:tav tm="0">
                                          <p:val>
                                            <p:strVal val="0-#ppt_w/2"/>
                                          </p:val>
                                        </p:tav>
                                        <p:tav tm="100000">
                                          <p:val>
                                            <p:strVal val="#ppt_x"/>
                                          </p:val>
                                        </p:tav>
                                      </p:tavLst>
                                    </p:anim>
                                    <p:anim calcmode="lin" valueType="num">
                                      <p:cBhvr additive="base">
                                        <p:cTn id="28" dur="500" fill="hold"/>
                                        <p:tgtEl>
                                          <p:spTgt spid="7">
                                            <p:bg/>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
                                            <p:bg/>
                                          </p:spTgt>
                                        </p:tgtEl>
                                        <p:attrNameLst>
                                          <p:attrName>style.visibility</p:attrName>
                                        </p:attrNameLst>
                                      </p:cBhvr>
                                      <p:to>
                                        <p:strVal val="visible"/>
                                      </p:to>
                                    </p:set>
                                    <p:anim calcmode="lin" valueType="num">
                                      <p:cBhvr additive="base">
                                        <p:cTn id="37" dur="500" fill="hold"/>
                                        <p:tgtEl>
                                          <p:spTgt spid="8">
                                            <p:bg/>
                                          </p:spTgt>
                                        </p:tgtEl>
                                        <p:attrNameLst>
                                          <p:attrName>ppt_x</p:attrName>
                                        </p:attrNameLst>
                                      </p:cBhvr>
                                      <p:tavLst>
                                        <p:tav tm="0">
                                          <p:val>
                                            <p:strVal val="0-#ppt_w/2"/>
                                          </p:val>
                                        </p:tav>
                                        <p:tav tm="100000">
                                          <p:val>
                                            <p:strVal val="#ppt_x"/>
                                          </p:val>
                                        </p:tav>
                                      </p:tavLst>
                                    </p:anim>
                                    <p:anim calcmode="lin" valueType="num">
                                      <p:cBhvr additive="base">
                                        <p:cTn id="38" dur="500" fill="hold"/>
                                        <p:tgtEl>
                                          <p:spTgt spid="8">
                                            <p:bg/>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8">
                                            <p:txEl>
                                              <p:pRg st="0" end="0"/>
                                            </p:txEl>
                                          </p:spTgt>
                                        </p:tgtEl>
                                        <p:attrNameLst>
                                          <p:attrName>style.visibility</p:attrName>
                                        </p:attrNameLst>
                                      </p:cBhvr>
                                      <p:to>
                                        <p:strVal val="visible"/>
                                      </p:to>
                                    </p:set>
                                    <p:anim calcmode="lin" valueType="num">
                                      <p:cBhvr additive="base">
                                        <p:cTn id="41"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8">
                                            <p:txEl>
                                              <p:pRg st="0" end="0"/>
                                            </p:txEl>
                                          </p:spTgt>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fill="hold"/>
                                        <p:tgtEl>
                                          <p:spTgt spid="20"/>
                                        </p:tgtEl>
                                        <p:attrNameLst>
                                          <p:attrName>ppt_x</p:attrName>
                                        </p:attrNameLst>
                                      </p:cBhvr>
                                      <p:tavLst>
                                        <p:tav tm="0">
                                          <p:val>
                                            <p:strVal val="1+#ppt_w/2"/>
                                          </p:val>
                                        </p:tav>
                                        <p:tav tm="100000">
                                          <p:val>
                                            <p:strVal val="#ppt_x"/>
                                          </p:val>
                                        </p:tav>
                                      </p:tavLst>
                                    </p:anim>
                                    <p:anim calcmode="lin" valueType="num">
                                      <p:cBhvr additive="base">
                                        <p:cTn id="4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1+#ppt_w/2"/>
                                          </p:val>
                                        </p:tav>
                                        <p:tav tm="100000">
                                          <p:val>
                                            <p:strVal val="#ppt_x"/>
                                          </p:val>
                                        </p:tav>
                                      </p:tavLst>
                                    </p:anim>
                                    <p:anim calcmode="lin" valueType="num">
                                      <p:cBhvr additive="base">
                                        <p:cTn id="56"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1+#ppt_w/2"/>
                                          </p:val>
                                        </p:tav>
                                        <p:tav tm="100000">
                                          <p:val>
                                            <p:strVal val="#ppt_x"/>
                                          </p:val>
                                        </p:tav>
                                      </p:tavLst>
                                    </p:anim>
                                    <p:anim calcmode="lin" valueType="num">
                                      <p:cBhvr additive="base">
                                        <p:cTn id="66"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additive="base">
                                        <p:cTn id="71" dur="500" fill="hold"/>
                                        <p:tgtEl>
                                          <p:spTgt spid="18"/>
                                        </p:tgtEl>
                                        <p:attrNameLst>
                                          <p:attrName>ppt_x</p:attrName>
                                        </p:attrNameLst>
                                      </p:cBhvr>
                                      <p:tavLst>
                                        <p:tav tm="0">
                                          <p:val>
                                            <p:strVal val="1+#ppt_w/2"/>
                                          </p:val>
                                        </p:tav>
                                        <p:tav tm="100000">
                                          <p:val>
                                            <p:strVal val="#ppt_x"/>
                                          </p:val>
                                        </p:tav>
                                      </p:tavLst>
                                    </p:anim>
                                    <p:anim calcmode="lin" valueType="num">
                                      <p:cBhvr additive="base">
                                        <p:cTn id="72" dur="500" fill="hold"/>
                                        <p:tgtEl>
                                          <p:spTgt spid="18"/>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3"/>
                                        </p:tgtEl>
                                        <p:attrNameLst>
                                          <p:attrName>style.visibility</p:attrName>
                                        </p:attrNameLst>
                                      </p:cBhvr>
                                      <p:to>
                                        <p:strVal val="visible"/>
                                      </p:to>
                                    </p:set>
                                    <p:anim calcmode="lin" valueType="num">
                                      <p:cBhvr additive="base">
                                        <p:cTn id="75" dur="500" fill="hold"/>
                                        <p:tgtEl>
                                          <p:spTgt spid="23"/>
                                        </p:tgtEl>
                                        <p:attrNameLst>
                                          <p:attrName>ppt_x</p:attrName>
                                        </p:attrNameLst>
                                      </p:cBhvr>
                                      <p:tavLst>
                                        <p:tav tm="0">
                                          <p:val>
                                            <p:strVal val="1+#ppt_w/2"/>
                                          </p:val>
                                        </p:tav>
                                        <p:tav tm="100000">
                                          <p:val>
                                            <p:strVal val="#ppt_x"/>
                                          </p:val>
                                        </p:tav>
                                      </p:tavLst>
                                    </p:anim>
                                    <p:anim calcmode="lin" valueType="num">
                                      <p:cBhvr additive="base">
                                        <p:cTn id="76"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2" fill="hold" grpId="0" nodeType="click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additive="base">
                                        <p:cTn id="81" dur="500" fill="hold"/>
                                        <p:tgtEl>
                                          <p:spTgt spid="19"/>
                                        </p:tgtEl>
                                        <p:attrNameLst>
                                          <p:attrName>ppt_x</p:attrName>
                                        </p:attrNameLst>
                                      </p:cBhvr>
                                      <p:tavLst>
                                        <p:tav tm="0">
                                          <p:val>
                                            <p:strVal val="1+#ppt_w/2"/>
                                          </p:val>
                                        </p:tav>
                                        <p:tav tm="100000">
                                          <p:val>
                                            <p:strVal val="#ppt_x"/>
                                          </p:val>
                                        </p:tav>
                                      </p:tavLst>
                                    </p:anim>
                                    <p:anim calcmode="lin" valueType="num">
                                      <p:cBhvr additive="base">
                                        <p:cTn id="8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P spid="6" grpId="0" uiExpand="1" build="allAtOnce" animBg="1"/>
      <p:bldP spid="7" grpId="0" uiExpand="1" build="allAtOnce" animBg="1"/>
      <p:bldP spid="8" grpId="0" uiExpand="1" build="allAtOnce" animBg="1"/>
      <p:bldP spid="16" grpId="0" animBg="1"/>
      <p:bldP spid="17" grpId="0" animBg="1"/>
      <p:bldP spid="18" grpId="0" animBg="1"/>
      <p:bldP spid="19" grpId="0" animBg="1"/>
      <p:bldP spid="20" grpId="0" animBg="1"/>
      <p:bldP spid="21" grpId="0" animBg="1"/>
      <p:bldP spid="22" grpId="0" animBg="1"/>
      <p:bldP spid="23" grpId="0" animBg="1"/>
    </p:bld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2171</Words>
  <Application>Microsoft Office PowerPoint</Application>
  <PresentationFormat>Bildschirmpräsentation (4:3)</PresentationFormat>
  <Paragraphs>267</Paragraphs>
  <Slides>27</Slides>
  <Notes>23</Notes>
  <HiddenSlides>0</HiddenSlides>
  <MMClips>0</MMClips>
  <ScaleCrop>false</ScaleCrop>
  <HeadingPairs>
    <vt:vector size="4" baseType="variant">
      <vt:variant>
        <vt:lpstr>Design</vt:lpstr>
      </vt:variant>
      <vt:variant>
        <vt:i4>1</vt:i4>
      </vt:variant>
      <vt:variant>
        <vt:lpstr>Folientitel</vt:lpstr>
      </vt:variant>
      <vt:variant>
        <vt:i4>27</vt:i4>
      </vt:variant>
    </vt:vector>
  </HeadingPairs>
  <TitlesOfParts>
    <vt:vector size="28" baseType="lpstr">
      <vt:lpstr>Larissa-Design</vt:lpstr>
      <vt:lpstr>Dichtungen</vt:lpstr>
      <vt:lpstr>http://www.youtube.com/watch?v=_10T4UYpzV8</vt:lpstr>
      <vt:lpstr>Übersicht</vt:lpstr>
      <vt:lpstr>Definition und Historie</vt:lpstr>
      <vt:lpstr>Das Einbaum</vt:lpstr>
      <vt:lpstr>Hansekogge „Lisa von Lübeck“</vt:lpstr>
      <vt:lpstr>Brennstoffzellen U-Boot „U 33“</vt:lpstr>
      <vt:lpstr>Folie 8</vt:lpstr>
      <vt:lpstr>Funktion und Wirkung</vt:lpstr>
      <vt:lpstr>Funktion und Wirkung Eigenschaften von Dichtungswerkstoffen  </vt:lpstr>
      <vt:lpstr>Funktion und Wirkung konstruktive Vorgaben</vt:lpstr>
      <vt:lpstr>Statische Dichtungen</vt:lpstr>
      <vt:lpstr>Statische Dichtungen</vt:lpstr>
      <vt:lpstr>Statische Dichtungen</vt:lpstr>
      <vt:lpstr>Statische Dichtungen</vt:lpstr>
      <vt:lpstr>Statische Dichtungen</vt:lpstr>
      <vt:lpstr>Statische Dichtungen</vt:lpstr>
      <vt:lpstr>Statische Dichtungen</vt:lpstr>
      <vt:lpstr>Dynamische Dichtungen</vt:lpstr>
      <vt:lpstr>Abdichtungen gegen radiale Flächen</vt:lpstr>
      <vt:lpstr>Einbau von Wellendichtringen</vt:lpstr>
      <vt:lpstr>Abdichtungen gegen axiale Flächen</vt:lpstr>
      <vt:lpstr>Stopfbuchsen</vt:lpstr>
      <vt:lpstr>Berührungsfreie Dichtungen</vt:lpstr>
      <vt:lpstr>Dimensionierung einer statischen Flanschdichtung  (RMF S.245)</vt:lpstr>
      <vt:lpstr>Dimensionierung einer statischen Flanschdichtung</vt:lpstr>
      <vt:lpstr>Folie 27</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Dichtungen</dc:title>
  <dc:creator>Thomas</dc:creator>
  <cp:lastModifiedBy>Thomas</cp:lastModifiedBy>
  <cp:revision>172</cp:revision>
  <dcterms:created xsi:type="dcterms:W3CDTF">2010-11-19T11:08:26Z</dcterms:created>
  <dcterms:modified xsi:type="dcterms:W3CDTF">2011-01-09T09:27:22Z</dcterms:modified>
</cp:coreProperties>
</file>