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39"/>
  </p:notesMasterIdLst>
  <p:handoutMasterIdLst>
    <p:handoutMasterId r:id="rId40"/>
  </p:handoutMasterIdLst>
  <p:sldIdLst>
    <p:sldId id="269" r:id="rId2"/>
    <p:sldId id="270" r:id="rId3"/>
    <p:sldId id="298" r:id="rId4"/>
    <p:sldId id="299" r:id="rId5"/>
    <p:sldId id="268" r:id="rId6"/>
    <p:sldId id="279" r:id="rId7"/>
    <p:sldId id="257" r:id="rId8"/>
    <p:sldId id="289" r:id="rId9"/>
    <p:sldId id="290" r:id="rId10"/>
    <p:sldId id="291" r:id="rId11"/>
    <p:sldId id="258" r:id="rId12"/>
    <p:sldId id="288" r:id="rId13"/>
    <p:sldId id="278" r:id="rId14"/>
    <p:sldId id="287" r:id="rId15"/>
    <p:sldId id="280" r:id="rId16"/>
    <p:sldId id="281" r:id="rId17"/>
    <p:sldId id="284" r:id="rId18"/>
    <p:sldId id="286" r:id="rId19"/>
    <p:sldId id="285" r:id="rId20"/>
    <p:sldId id="293" r:id="rId21"/>
    <p:sldId id="295" r:id="rId22"/>
    <p:sldId id="283" r:id="rId23"/>
    <p:sldId id="266" r:id="rId24"/>
    <p:sldId id="300" r:id="rId25"/>
    <p:sldId id="282" r:id="rId26"/>
    <p:sldId id="263" r:id="rId27"/>
    <p:sldId id="264" r:id="rId28"/>
    <p:sldId id="292" r:id="rId29"/>
    <p:sldId id="296" r:id="rId30"/>
    <p:sldId id="297" r:id="rId31"/>
    <p:sldId id="262" r:id="rId32"/>
    <p:sldId id="267" r:id="rId33"/>
    <p:sldId id="294" r:id="rId34"/>
    <p:sldId id="274" r:id="rId35"/>
    <p:sldId id="275" r:id="rId36"/>
    <p:sldId id="301" r:id="rId37"/>
    <p:sldId id="272" r:id="rId3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433A7-F145-4390-B1F4-3AA9899D37EE}" type="datetimeFigureOut">
              <a:rPr lang="de-DE" smtClean="0"/>
              <a:t>24.04.2013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5731A-3ADE-4301-A4D9-5E8BB4149B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92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BEAF5-45B6-4F2D-B270-7C3B60492F62}" type="datetimeFigureOut">
              <a:rPr lang="de-DE" smtClean="0"/>
              <a:t>24.04.2013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03FFA-A0A5-49A2-A567-51BC7B64B1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92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FFA-A0A5-49A2-A567-51BC7B64B1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34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3FFA-A0A5-49A2-A567-51BC7B64B11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06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D43A-E4B8-4017-9AC4-2AD7A958BA82}" type="datetime1">
              <a:rPr lang="de-DE" smtClean="0"/>
              <a:t>24.04.2013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82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6683-B42C-4B95-931D-B802D944F7EB}" type="datetime1">
              <a:rPr lang="de-DE" smtClean="0"/>
              <a:t>24.04.2013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60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E510-12DF-49D0-B07A-0A786C7A6B17}" type="datetime1">
              <a:rPr lang="de-DE" smtClean="0"/>
              <a:t>24.04.2013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376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B529-9C3F-4274-B70D-287288B37BEC}" type="datetime1">
              <a:rPr lang="de-DE" smtClean="0"/>
              <a:t>24.04.2013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54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5312-41E0-4407-9AF2-948637649C6A}" type="datetime1">
              <a:rPr lang="de-DE" smtClean="0"/>
              <a:t>24.04.2013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04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0A94-1BF4-4B51-A115-70E4BA88B430}" type="datetime1">
              <a:rPr lang="de-DE" smtClean="0"/>
              <a:t>24.04.2013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96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EF3-7B73-4C42-9DD3-1768F39A6C2C}" type="datetime1">
              <a:rPr lang="de-DE" smtClean="0"/>
              <a:t>24.04.2013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94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E390-683B-4CE1-B0E9-81D09C4C5AAE}" type="datetime1">
              <a:rPr lang="de-DE" smtClean="0"/>
              <a:t>24.04.2013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25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D4C2-30C4-46D5-A34E-8C8193CC936F}" type="datetime1">
              <a:rPr lang="de-DE" smtClean="0"/>
              <a:t>24.04.2013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54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7AC8-9AB6-4BF0-A5D2-5AD849138BA2}" type="datetime1">
              <a:rPr lang="de-DE" smtClean="0"/>
              <a:t>24.04.2013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29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5022-7DC3-4332-ACF8-D36634560D16}" type="datetime1">
              <a:rPr lang="de-DE" smtClean="0"/>
              <a:t>24.04.2013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35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07BB-D474-43BE-A991-8F1D8F48651C}" type="datetime1">
              <a:rPr lang="de-DE" smtClean="0"/>
              <a:t>24.04.2013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88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D15D-5267-40D2-A04B-D4DD8005998B}" type="datetime1">
              <a:rPr lang="de-DE" smtClean="0"/>
              <a:t>24.04.2013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43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94CA-DCFB-42E9-A3A4-3FCCD340EC4B}" type="datetime1">
              <a:rPr lang="de-DE" smtClean="0"/>
              <a:t>24.04.2013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25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060-DBB6-4DB9-BB65-17A510F5D936}" type="datetime1">
              <a:rPr lang="de-DE" smtClean="0"/>
              <a:t>24.04.2013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13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102B-460B-498E-B036-569035107261}" type="datetime1">
              <a:rPr lang="de-DE" smtClean="0"/>
              <a:t>24.04.2013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58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AACAE-AB88-4693-B00F-C968FC74D096}" type="datetime1">
              <a:rPr lang="de-DE" smtClean="0"/>
              <a:t>24.04.2013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B7C123-43CB-4024-8793-D6497EDB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61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2ketzin.de/fileadmin/images/news/infografik_823px_var1.jpg" TargetMode="External"/><Relationship Id="rId2" Type="http://schemas.openxmlformats.org/officeDocument/2006/relationships/hyperlink" Target="http://www.google.de/imgres?hl=de&amp;sa=X&amp;biw=1920&amp;bih=955&amp;tbm=isch&amp;tbnid=E9Tiye28-wDmoM:&amp;imgrefurl=http://www.br.de/themen/wissen/ccs-co2-speicherung-kohlendioxid100.html&amp;docid=JzlgVLQIPYbP4M&amp;imgurl=http://www.br.de/themen/wissen/kohlendioxid150~_v-image512_-6a0b0d9618fb94fd9ee05a84a1099a13ec9d3321.jpg?version=1322050162945&amp;w=512&amp;h=288&amp;ei=6LJmUeT1DKa14ATe5YHABQ&amp;zoom=1&amp;iact=rc&amp;dur=398&amp;page=1&amp;tbnh=139&amp;tbnw=253&amp;start=0&amp;ndsp=59&amp;ved=1t:429,r:17,s:0,i:133&amp;tx=172&amp;ty=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tk-gmbh.com/uploads/pics/seismik_grafik.gif" TargetMode="External"/><Relationship Id="rId5" Type="http://schemas.openxmlformats.org/officeDocument/2006/relationships/hyperlink" Target="http://hu-bodenkunde.de/carlos/Bildmaterial/bodeneinfluss.jpg" TargetMode="External"/><Relationship Id="rId4" Type="http://schemas.openxmlformats.org/officeDocument/2006/relationships/hyperlink" Target="http://www.co2ketzin.de/uploads/pics/co2quellen_co2senken.gi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peace.de/fileadmin/gpd/user_upload/themen/klima/CO2-Lager-HuettenWerke.pdf" TargetMode="External"/><Relationship Id="rId7" Type="http://schemas.openxmlformats.org/officeDocument/2006/relationships/hyperlink" Target="http://www.klimaplattform.de/uploads/pics/logo_bmu_11.jpg" TargetMode="External"/><Relationship Id="rId2" Type="http://schemas.openxmlformats.org/officeDocument/2006/relationships/hyperlink" Target="http://upload.wikimedia.org/wikipedia/commons/1/1d/Airgun-array_hg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mystery.de/dateien/mt2278,1259100565,Bermuda_Triangle.png?bc" TargetMode="External"/><Relationship Id="rId5" Type="http://schemas.openxmlformats.org/officeDocument/2006/relationships/hyperlink" Target="http://www.kompost-biogas.info/images/arge_media/images/bilder/ccs_2.jpg" TargetMode="External"/><Relationship Id="rId4" Type="http://schemas.openxmlformats.org/officeDocument/2006/relationships/hyperlink" Target="http://www.co2ketzin.de/pilotstandort-ketzin/ueberblick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 -Speicherung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 smtClean="0"/>
              <a:t>Lerngebiet: Energieressourcen schonen</a:t>
            </a:r>
          </a:p>
          <a:p>
            <a:pPr algn="ctr"/>
            <a:r>
              <a:rPr lang="de-DE" dirty="0" smtClean="0"/>
              <a:t>Felix Semrau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8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Post-</a:t>
            </a:r>
            <a:r>
              <a:rPr lang="de-DE" dirty="0" err="1"/>
              <a:t>Combustion</a:t>
            </a:r>
            <a:r>
              <a:rPr lang="de-DE" dirty="0"/>
              <a:t>-Verfahren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2" y="1930400"/>
            <a:ext cx="4876800" cy="2743200"/>
          </a:xfrm>
        </p:spPr>
      </p:pic>
      <p:sp>
        <p:nvSpPr>
          <p:cNvPr id="5" name="Textfeld 4"/>
          <p:cNvSpPr txBox="1"/>
          <p:nvPr/>
        </p:nvSpPr>
        <p:spPr>
          <a:xfrm>
            <a:off x="609600" y="1690688"/>
            <a:ext cx="2356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Vorteile: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Gute Voraussetzung für Nachrüstung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Weltweites Anwendungs-potenzial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Robustes Verfahren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119286" y="1690688"/>
            <a:ext cx="2339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Nachteile: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Wirkungsgrad-einbußen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Hoher zusätzlicher Platz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Hoher Kühlwasserbedarf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9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Die CCS-Technik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Carbon</a:t>
            </a:r>
            <a:r>
              <a:rPr lang="de-DE" dirty="0" smtClean="0"/>
              <a:t> Dioxide Capture Storage</a:t>
            </a:r>
          </a:p>
          <a:p>
            <a:r>
              <a:rPr lang="de-DE" dirty="0" smtClean="0"/>
              <a:t>Geologische CO</a:t>
            </a:r>
            <a:r>
              <a:rPr lang="de-DE" baseline="-25000" dirty="0"/>
              <a:t>2</a:t>
            </a:r>
            <a:r>
              <a:rPr lang="de-DE" dirty="0" smtClean="0"/>
              <a:t>-Speicherung</a:t>
            </a:r>
          </a:p>
          <a:p>
            <a:r>
              <a:rPr lang="de-DE" dirty="0" smtClean="0"/>
              <a:t>Zur </a:t>
            </a:r>
            <a:r>
              <a:rPr lang="de-DE" dirty="0"/>
              <a:t>Reduzierung von </a:t>
            </a:r>
            <a:r>
              <a:rPr lang="de-DE" dirty="0" smtClean="0"/>
              <a:t>CO</a:t>
            </a:r>
            <a:r>
              <a:rPr lang="de-DE" baseline="-25000" dirty="0"/>
              <a:t>2</a:t>
            </a:r>
            <a:r>
              <a:rPr lang="de-DE" dirty="0" smtClean="0"/>
              <a:t>-Emissionen </a:t>
            </a:r>
            <a:r>
              <a:rPr lang="de-DE" dirty="0"/>
              <a:t>in die </a:t>
            </a:r>
            <a:r>
              <a:rPr lang="de-DE" dirty="0" smtClean="0"/>
              <a:t>Atmosphäre</a:t>
            </a:r>
          </a:p>
          <a:p>
            <a:r>
              <a:rPr lang="de-DE" dirty="0" smtClean="0"/>
              <a:t>Bei Einspeisung verdrängt das CO</a:t>
            </a:r>
            <a:r>
              <a:rPr lang="de-DE" baseline="-25000" dirty="0"/>
              <a:t>2</a:t>
            </a:r>
            <a:r>
              <a:rPr lang="de-DE" dirty="0" smtClean="0"/>
              <a:t> das Wasser aus den Poren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9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45" y="609600"/>
            <a:ext cx="7047757" cy="4975392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7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Geologische Voraussetzungen und Kapazitäten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Poröse durchlässige Gesteine nehmen Gas leicht auf</a:t>
            </a:r>
          </a:p>
          <a:p>
            <a:r>
              <a:rPr lang="de-DE" dirty="0" smtClean="0"/>
              <a:t>CO</a:t>
            </a:r>
            <a:r>
              <a:rPr lang="de-DE" baseline="-25000" dirty="0"/>
              <a:t>2</a:t>
            </a:r>
            <a:r>
              <a:rPr lang="de-DE" dirty="0" smtClean="0"/>
              <a:t> verteilt sich in den sehr kleinen Poren des Gesteins</a:t>
            </a:r>
          </a:p>
          <a:p>
            <a:r>
              <a:rPr lang="de-DE" dirty="0" smtClean="0"/>
              <a:t>Gibt dennoch sehr bereitwillig Gase wieder ab</a:t>
            </a:r>
          </a:p>
          <a:p>
            <a:r>
              <a:rPr lang="de-DE" dirty="0" smtClean="0"/>
              <a:t>Benötigt deswegen mehrere </a:t>
            </a:r>
            <a:r>
              <a:rPr lang="de-DE" dirty="0" err="1" smtClean="0"/>
              <a:t>Barrieregesteine</a:t>
            </a:r>
            <a:r>
              <a:rPr lang="de-DE" dirty="0" smtClean="0"/>
              <a:t> über sich</a:t>
            </a:r>
          </a:p>
          <a:p>
            <a:r>
              <a:rPr lang="de-DE" dirty="0" smtClean="0"/>
              <a:t>CO</a:t>
            </a:r>
            <a:r>
              <a:rPr lang="de-DE" baseline="-25000" dirty="0"/>
              <a:t>2</a:t>
            </a:r>
            <a:r>
              <a:rPr lang="de-DE" dirty="0" smtClean="0"/>
              <a:t> wird nicht in Hohlräumen gelagert 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5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60" y="51803"/>
            <a:ext cx="6269408" cy="6806197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7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Rückhaltemechanismen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Rückhalt durch Deckschichten </a:t>
            </a:r>
          </a:p>
          <a:p>
            <a:r>
              <a:rPr lang="de-DE" dirty="0" smtClean="0"/>
              <a:t>Kapillarkräfte</a:t>
            </a:r>
          </a:p>
          <a:p>
            <a:r>
              <a:rPr lang="de-DE" dirty="0" smtClean="0"/>
              <a:t>Lösungen im Wasser</a:t>
            </a:r>
          </a:p>
          <a:p>
            <a:r>
              <a:rPr lang="de-DE" dirty="0" smtClean="0"/>
              <a:t>Entstehung neuer Minerale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0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Speicherüberwachung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 smtClean="0"/>
              <a:t>Direkte Messungen</a:t>
            </a:r>
          </a:p>
          <a:p>
            <a:r>
              <a:rPr lang="de-DE" sz="2400" dirty="0" smtClean="0"/>
              <a:t>…Sind Messungen auf die Auswirkung </a:t>
            </a:r>
            <a:r>
              <a:rPr lang="de-DE" sz="2400" smtClean="0"/>
              <a:t>von CO</a:t>
            </a:r>
            <a:r>
              <a:rPr lang="de-DE" sz="2400" baseline="-25000"/>
              <a:t>2</a:t>
            </a:r>
            <a:r>
              <a:rPr lang="de-DE" sz="2400" smtClean="0"/>
              <a:t> </a:t>
            </a:r>
            <a:r>
              <a:rPr lang="de-DE" sz="2400" dirty="0" smtClean="0"/>
              <a:t>auf Gesteine und Flüssigkeiten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Überwachung der Injektion und Überwachungsbohrungen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Überwachung von Erdoberflächen </a:t>
            </a:r>
            <a:r>
              <a:rPr lang="de-DE" sz="2400" dirty="0"/>
              <a:t>oberhalb eines </a:t>
            </a:r>
            <a:r>
              <a:rPr lang="de-DE" sz="2400" dirty="0" smtClean="0"/>
              <a:t>Speichers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Überwachung von Speicher- und </a:t>
            </a:r>
            <a:r>
              <a:rPr lang="de-DE" sz="2400" dirty="0" err="1" smtClean="0"/>
              <a:t>Barrieregesteine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Indirekte Messungen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Bodengasmessungen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Seismische Überwachung 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4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Boden </a:t>
            </a:r>
            <a:r>
              <a:rPr lang="de-DE" dirty="0"/>
              <a:t>G</a:t>
            </a:r>
            <a:r>
              <a:rPr lang="de-DE" dirty="0" smtClean="0"/>
              <a:t>asmessung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Nachweis von flüchtigen organischen Schadstoffen im Untergrund und im Grundwasser: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aliphatische Kohlenwasserstoffe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Benzine und Benzinzusatzstoff (MTBE)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aromatische Kohlenwasserstoffe (BETX)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halogenierte Kohlenwasserstoffe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9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Einflussfaktoren auf die Quantität der aus dem Boden austretenden Gase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74" y="2160588"/>
            <a:ext cx="5298890" cy="3881437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3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Seismische Überwachung/Was ist Seismik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35875"/>
            <a:ext cx="8596668" cy="3880773"/>
          </a:xfrm>
        </p:spPr>
        <p:txBody>
          <a:bodyPr/>
          <a:lstStyle/>
          <a:p>
            <a:r>
              <a:rPr lang="de-DE" dirty="0" smtClean="0"/>
              <a:t>Man unterscheidet Seismik in 2 Bereiche…</a:t>
            </a:r>
          </a:p>
          <a:p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 smtClean="0">
                <a:hlinkClick r:id="rId2" action="ppaction://hlinksldjump"/>
              </a:rPr>
              <a:t>Landseismik</a:t>
            </a:r>
            <a:endParaRPr lang="de-DE" dirty="0" smtClean="0"/>
          </a:p>
          <a:p>
            <a:pPr>
              <a:buFont typeface="+mj-lt"/>
              <a:buAutoNum type="arabicPeriod"/>
            </a:pPr>
            <a:r>
              <a:rPr lang="de-DE" dirty="0" smtClean="0">
                <a:hlinkClick r:id="rId3" action="ppaction://hlinksldjump"/>
              </a:rPr>
              <a:t>Seeseismik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6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ist CO</a:t>
            </a:r>
            <a:r>
              <a:rPr lang="de-DE" baseline="-25000" dirty="0" smtClean="0"/>
              <a:t>2 </a:t>
            </a:r>
            <a:r>
              <a:rPr lang="de-DE" dirty="0" smtClean="0"/>
              <a:t>?   </a:t>
            </a:r>
          </a:p>
          <a:p>
            <a:r>
              <a:rPr lang="de-DE" dirty="0" smtClean="0"/>
              <a:t>Wie entsteht CO</a:t>
            </a:r>
            <a:r>
              <a:rPr lang="de-DE" baseline="-25000" dirty="0" smtClean="0"/>
              <a:t>2</a:t>
            </a:r>
            <a:r>
              <a:rPr lang="de-DE" dirty="0"/>
              <a:t> </a:t>
            </a:r>
            <a:r>
              <a:rPr lang="de-DE" sz="1600" dirty="0" smtClean="0"/>
              <a:t>?</a:t>
            </a:r>
          </a:p>
          <a:p>
            <a:r>
              <a:rPr lang="de-DE" dirty="0" smtClean="0"/>
              <a:t>CO</a:t>
            </a:r>
            <a:r>
              <a:rPr lang="de-DE" baseline="-25000" dirty="0" smtClean="0"/>
              <a:t>2 </a:t>
            </a:r>
            <a:r>
              <a:rPr lang="de-DE" dirty="0" smtClean="0"/>
              <a:t> Gewinnung/Abscheidung </a:t>
            </a:r>
            <a:endParaRPr lang="de-DE" baseline="-25000" dirty="0"/>
          </a:p>
          <a:p>
            <a:r>
              <a:rPr lang="de-DE" dirty="0" smtClean="0"/>
              <a:t>CO</a:t>
            </a:r>
            <a:r>
              <a:rPr lang="de-DE" baseline="-25000" dirty="0" smtClean="0"/>
              <a:t>2 </a:t>
            </a:r>
            <a:r>
              <a:rPr lang="de-DE" dirty="0" smtClean="0"/>
              <a:t> Abscheidungs- Verfahren</a:t>
            </a:r>
          </a:p>
          <a:p>
            <a:r>
              <a:rPr lang="de-DE" dirty="0" smtClean="0"/>
              <a:t>CCs-Technik </a:t>
            </a:r>
          </a:p>
          <a:p>
            <a:r>
              <a:rPr lang="de-DE" dirty="0" smtClean="0"/>
              <a:t>Geologische Voraussetzungen und Kapazitäten</a:t>
            </a:r>
          </a:p>
          <a:p>
            <a:r>
              <a:rPr lang="de-DE" dirty="0" smtClean="0"/>
              <a:t>Rückhaltemechanismen</a:t>
            </a:r>
          </a:p>
          <a:p>
            <a:r>
              <a:rPr lang="de-DE" dirty="0" smtClean="0"/>
              <a:t>Speicherüberwachung</a:t>
            </a:r>
          </a:p>
          <a:p>
            <a:r>
              <a:rPr lang="de-DE" dirty="0" smtClean="0"/>
              <a:t>Bodengasmessung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7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Landseismik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21195" cy="4351338"/>
          </a:xfrm>
        </p:spPr>
        <p:txBody>
          <a:bodyPr/>
          <a:lstStyle/>
          <a:p>
            <a:r>
              <a:rPr lang="de-DE" dirty="0" smtClean="0"/>
              <a:t>Ultraschallbild des Bodens</a:t>
            </a:r>
          </a:p>
          <a:p>
            <a:r>
              <a:rPr lang="de-DE" dirty="0" smtClean="0"/>
              <a:t>Seit 40 Jahren verfeinert</a:t>
            </a:r>
          </a:p>
          <a:p>
            <a:r>
              <a:rPr lang="de-DE" dirty="0" smtClean="0"/>
              <a:t>Schallwellenerzeugung durch:</a:t>
            </a:r>
          </a:p>
          <a:p>
            <a:pPr>
              <a:buFont typeface="+mj-lt"/>
              <a:buAutoNum type="arabicPeriod"/>
            </a:pPr>
            <a:r>
              <a:rPr lang="de-DE" dirty="0" smtClean="0"/>
              <a:t>Hammerschläge</a:t>
            </a:r>
          </a:p>
          <a:p>
            <a:pPr>
              <a:buFont typeface="+mj-lt"/>
              <a:buAutoNum type="arabicPeriod"/>
            </a:pPr>
            <a:r>
              <a:rPr lang="de-DE" dirty="0" smtClean="0"/>
              <a:t>Fallgewichte</a:t>
            </a:r>
          </a:p>
          <a:p>
            <a:pPr>
              <a:buFont typeface="+mj-lt"/>
              <a:buAutoNum type="arabicPeriod"/>
            </a:pPr>
            <a:r>
              <a:rPr lang="de-DE" dirty="0" smtClean="0"/>
              <a:t>Sprengungen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5" y="1690688"/>
            <a:ext cx="6155724" cy="406331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2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Seeseismik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Schallwellenerzeugung durch:</a:t>
            </a:r>
          </a:p>
          <a:p>
            <a:pPr>
              <a:buFont typeface="+mj-lt"/>
              <a:buAutoNum type="arabicPeriod"/>
            </a:pPr>
            <a:r>
              <a:rPr lang="de-DE" dirty="0" smtClean="0"/>
              <a:t>Sprengungen</a:t>
            </a:r>
          </a:p>
          <a:p>
            <a:pPr>
              <a:buFont typeface="+mj-lt"/>
              <a:buAutoNum type="arabicPeriod"/>
            </a:pPr>
            <a:r>
              <a:rPr lang="de-DE" dirty="0" err="1" smtClean="0"/>
              <a:t>Luftpulser</a:t>
            </a:r>
            <a:r>
              <a:rPr lang="de-DE" dirty="0" smtClean="0"/>
              <a:t>(</a:t>
            </a:r>
            <a:r>
              <a:rPr lang="de-DE" dirty="0" err="1" smtClean="0"/>
              <a:t>Airgun</a:t>
            </a:r>
            <a:r>
              <a:rPr lang="de-DE" dirty="0" smtClean="0"/>
              <a:t>)</a:t>
            </a:r>
          </a:p>
          <a:p>
            <a:r>
              <a:rPr lang="de-DE" dirty="0" smtClean="0"/>
              <a:t>Messung durch </a:t>
            </a:r>
            <a:r>
              <a:rPr lang="de-DE" dirty="0" err="1" smtClean="0"/>
              <a:t>Hydrophone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27" y="1930400"/>
            <a:ext cx="5732635" cy="4017319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0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Natürliche CO</a:t>
            </a:r>
            <a:r>
              <a:rPr lang="de-DE" baseline="-25000" dirty="0"/>
              <a:t>2</a:t>
            </a:r>
            <a:r>
              <a:rPr lang="de-DE" dirty="0" smtClean="0"/>
              <a:t>-Speicher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hlinkClick r:id="rId2" action="ppaction://hlinksldjump"/>
              </a:rPr>
              <a:t>Segimentbecken</a:t>
            </a:r>
            <a:endParaRPr lang="de-DE" dirty="0" smtClean="0"/>
          </a:p>
          <a:p>
            <a:r>
              <a:rPr lang="de-DE" dirty="0" smtClean="0"/>
              <a:t>Wälder</a:t>
            </a:r>
          </a:p>
          <a:p>
            <a:r>
              <a:rPr lang="de-DE" dirty="0" smtClean="0"/>
              <a:t>Torf und Moor </a:t>
            </a:r>
          </a:p>
          <a:p>
            <a:r>
              <a:rPr lang="de-DE" dirty="0" smtClean="0"/>
              <a:t>Ozeane</a:t>
            </a:r>
          </a:p>
          <a:p>
            <a:r>
              <a:rPr lang="de-DE" dirty="0" smtClean="0"/>
              <a:t>Polareis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1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Versuch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2543661" cy="3880773"/>
          </a:xfrm>
        </p:spPr>
        <p:txBody>
          <a:bodyPr/>
          <a:lstStyle/>
          <a:p>
            <a:r>
              <a:rPr lang="de-DE" dirty="0" err="1" smtClean="0"/>
              <a:t>Barrieregestein</a:t>
            </a:r>
            <a:endParaRPr lang="de-DE" dirty="0" smtClean="0"/>
          </a:p>
          <a:p>
            <a:r>
              <a:rPr lang="de-DE" dirty="0" smtClean="0"/>
              <a:t>Durch CO</a:t>
            </a:r>
            <a:r>
              <a:rPr lang="de-DE" baseline="-25000" dirty="0"/>
              <a:t>2</a:t>
            </a:r>
            <a:r>
              <a:rPr lang="de-DE" dirty="0" smtClean="0"/>
              <a:t> Zugabe zu mehreren </a:t>
            </a:r>
            <a:r>
              <a:rPr lang="de-DE" dirty="0" smtClean="0"/>
              <a:t>Proben wird die Gasdurchlässigkeit der Proben ermittelt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23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276178"/>
            <a:ext cx="4186366" cy="537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24</a:t>
            </a:fld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27" y="29604"/>
            <a:ext cx="5478162" cy="6828396"/>
          </a:xfrm>
        </p:spPr>
      </p:pic>
    </p:spTree>
    <p:extLst>
      <p:ext uri="{BB962C8B-B14F-4D97-AF65-F5344CB8AC3E}">
        <p14:creationId xmlns:p14="http://schemas.microsoft.com/office/powerpoint/2010/main" val="21394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Pilotstandort </a:t>
            </a:r>
            <a:r>
              <a:rPr lang="de-DE" dirty="0" err="1"/>
              <a:t>Ketzin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9134" y="1619679"/>
            <a:ext cx="410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Grundinfos: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40km westlich von Berlin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Ketzin</a:t>
            </a:r>
            <a:r>
              <a:rPr lang="de-DE" dirty="0"/>
              <a:t> fasst 50.000 Tonnen </a:t>
            </a:r>
            <a:r>
              <a:rPr lang="de-DE" dirty="0" smtClean="0"/>
              <a:t>CO</a:t>
            </a:r>
            <a:r>
              <a:rPr lang="de-DE" baseline="-25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Kostet </a:t>
            </a:r>
            <a:r>
              <a:rPr lang="de-DE" dirty="0"/>
              <a:t>8,7 </a:t>
            </a:r>
            <a:r>
              <a:rPr lang="de-DE" dirty="0" err="1"/>
              <a:t>Mio</a:t>
            </a:r>
            <a:r>
              <a:rPr lang="de-DE" dirty="0"/>
              <a:t> Euro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12" y="2121000"/>
            <a:ext cx="6766979" cy="3971068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1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Vorteile der CCS-Technik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Verlangsamung des Treibhauseffekts</a:t>
            </a:r>
          </a:p>
          <a:p>
            <a:r>
              <a:rPr lang="de-DE" dirty="0" smtClean="0"/>
              <a:t>Jahrzehnte Nutzung </a:t>
            </a:r>
            <a:r>
              <a:rPr lang="de-DE" dirty="0"/>
              <a:t>fossiler Energieträger </a:t>
            </a:r>
            <a:endParaRPr lang="de-DE" dirty="0" smtClean="0"/>
          </a:p>
          <a:p>
            <a:r>
              <a:rPr lang="de-DE" dirty="0" smtClean="0"/>
              <a:t>In Erdöllagerstätten </a:t>
            </a:r>
            <a:r>
              <a:rPr lang="de-DE" dirty="0"/>
              <a:t>untergebrachtes </a:t>
            </a:r>
            <a:r>
              <a:rPr lang="de-DE" dirty="0" smtClean="0"/>
              <a:t>CO</a:t>
            </a:r>
            <a:r>
              <a:rPr lang="de-DE" baseline="-25000" dirty="0"/>
              <a:t>2</a:t>
            </a:r>
            <a:r>
              <a:rPr lang="de-DE" dirty="0" smtClean="0"/>
              <a:t> erhöht den Förderdruck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4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Nachteile der CCS-Technik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Teure Technik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Wirkungsgrad eines Kraftwerks verringert sich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ein bis zu 66% erhöhter Brennstoffeinsatz zur Erzeugung der gleichen Strommenge ist nötig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Gas muss erstmals zu transportiert werden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 Pipelines müssen erstmal gebaut werden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5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Nachteile der CCS-Technik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de-DE" dirty="0" smtClean="0"/>
              <a:t>Landschaftszerstörung/Umweltschäden</a:t>
            </a:r>
          </a:p>
          <a:p>
            <a:pPr>
              <a:buFont typeface="+mj-lt"/>
              <a:buAutoNum type="arabicPeriod"/>
            </a:pPr>
            <a:r>
              <a:rPr lang="de-DE" dirty="0" smtClean="0"/>
              <a:t>Können Erdbeben auslösen</a:t>
            </a:r>
          </a:p>
          <a:p>
            <a:pPr>
              <a:buFont typeface="+mj-lt"/>
              <a:buAutoNum type="arabicPeriod"/>
            </a:pPr>
            <a:r>
              <a:rPr lang="de-DE" dirty="0" smtClean="0"/>
              <a:t>CO</a:t>
            </a:r>
            <a:r>
              <a:rPr lang="de-DE" baseline="-25000" dirty="0"/>
              <a:t>2</a:t>
            </a:r>
            <a:r>
              <a:rPr lang="de-DE" dirty="0" smtClean="0"/>
              <a:t> könnte an die Oberfläche gelangen </a:t>
            </a:r>
          </a:p>
          <a:p>
            <a:pPr>
              <a:buFont typeface="+mj-lt"/>
              <a:buAutoNum type="arabicPeriod"/>
            </a:pPr>
            <a:r>
              <a:rPr lang="de-DE" dirty="0" smtClean="0"/>
              <a:t>Grundwasser könnte versauern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8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Unfälle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Größter CO</a:t>
            </a:r>
            <a:r>
              <a:rPr lang="de-DE" baseline="-25000" dirty="0" smtClean="0"/>
              <a:t>2</a:t>
            </a:r>
            <a:r>
              <a:rPr lang="de-DE" dirty="0"/>
              <a:t>-</a:t>
            </a:r>
            <a:r>
              <a:rPr lang="de-DE" dirty="0" smtClean="0"/>
              <a:t>Speicher in Kanada undicht!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Ungewöhnliche Algenbildung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Tiersterben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44" y="2679037"/>
            <a:ext cx="4476750" cy="336232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7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Boden  </a:t>
            </a:r>
            <a:r>
              <a:rPr lang="de-DE" dirty="0" err="1"/>
              <a:t>G</a:t>
            </a:r>
            <a:r>
              <a:rPr lang="de-DE" dirty="0" err="1" smtClean="0"/>
              <a:t>assmessung</a:t>
            </a:r>
            <a:endParaRPr lang="de-DE" dirty="0" smtClean="0"/>
          </a:p>
          <a:p>
            <a:r>
              <a:rPr lang="de-DE" dirty="0"/>
              <a:t>Einflussfaktoren auf die Quantität der aus dem Boden austretenden </a:t>
            </a:r>
            <a:r>
              <a:rPr lang="de-DE" dirty="0" smtClean="0"/>
              <a:t>Gase</a:t>
            </a:r>
          </a:p>
          <a:p>
            <a:r>
              <a:rPr lang="de-DE" dirty="0" smtClean="0"/>
              <a:t>Seismische Überwachung/Was ist Seismik</a:t>
            </a:r>
          </a:p>
          <a:p>
            <a:r>
              <a:rPr lang="de-DE" dirty="0" smtClean="0"/>
              <a:t>Natürliche CO</a:t>
            </a:r>
            <a:r>
              <a:rPr lang="de-DE" baseline="-25000" dirty="0" smtClean="0"/>
              <a:t>2</a:t>
            </a:r>
            <a:r>
              <a:rPr lang="de-DE" dirty="0" smtClean="0"/>
              <a:t>-Speicher</a:t>
            </a:r>
          </a:p>
          <a:p>
            <a:r>
              <a:rPr lang="de-DE" dirty="0" smtClean="0"/>
              <a:t>Versuch</a:t>
            </a:r>
          </a:p>
          <a:p>
            <a:r>
              <a:rPr lang="de-DE" dirty="0"/>
              <a:t>Potentiale CO</a:t>
            </a:r>
            <a:r>
              <a:rPr lang="de-DE" baseline="-25000" dirty="0"/>
              <a:t>2</a:t>
            </a:r>
            <a:r>
              <a:rPr lang="de-DE" dirty="0"/>
              <a:t>-Speicher </a:t>
            </a:r>
            <a:endParaRPr lang="de-DE" dirty="0" smtClean="0"/>
          </a:p>
          <a:p>
            <a:r>
              <a:rPr lang="de-DE" dirty="0" smtClean="0"/>
              <a:t>Pilotenanlage </a:t>
            </a:r>
            <a:r>
              <a:rPr lang="de-DE" dirty="0" err="1" smtClean="0"/>
              <a:t>Ketzin</a:t>
            </a:r>
            <a:endParaRPr lang="de-DE" dirty="0" smtClean="0"/>
          </a:p>
          <a:p>
            <a:r>
              <a:rPr lang="de-DE" dirty="0" smtClean="0"/>
              <a:t>Vorteiler der CCS-Technik</a:t>
            </a:r>
          </a:p>
          <a:p>
            <a:r>
              <a:rPr lang="de-DE" dirty="0" smtClean="0"/>
              <a:t>Nachteile der CCS-Technik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4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Unfälle/Bermuda Dreieck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Durch aufsteigende Gasmengen werden Schiffe in die Tiefe gerissen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16" y="3018764"/>
            <a:ext cx="3387704" cy="302259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3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Politische </a:t>
            </a:r>
            <a:r>
              <a:rPr lang="de-DE" dirty="0"/>
              <a:t>S</a:t>
            </a:r>
            <a:r>
              <a:rPr lang="de-DE" dirty="0" smtClean="0"/>
              <a:t>icht auf die CCS-Technik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5781131" cy="3880773"/>
          </a:xfrm>
        </p:spPr>
        <p:txBody>
          <a:bodyPr/>
          <a:lstStyle/>
          <a:p>
            <a:r>
              <a:rPr lang="de-DE" dirty="0" smtClean="0"/>
              <a:t>In Deutschland und weltweit stark umstritten </a:t>
            </a:r>
          </a:p>
          <a:p>
            <a:r>
              <a:rPr lang="de-DE" dirty="0" smtClean="0"/>
              <a:t>Maximale Speicher Menge pro Jahr auf 8 Millionen Tonnen festgelegt</a:t>
            </a:r>
          </a:p>
          <a:p>
            <a:r>
              <a:rPr lang="de-DE" dirty="0" smtClean="0"/>
              <a:t>Betreiber müssen eine finanzielle Absicherung eingehen um gegen spätere Unfälle versichert zu seien </a:t>
            </a:r>
          </a:p>
          <a:p>
            <a:r>
              <a:rPr lang="de-DE" dirty="0" smtClean="0"/>
              <a:t>Schutz anderer Bodennutzungsansprüche (</a:t>
            </a:r>
            <a:r>
              <a:rPr lang="de-DE" dirty="0"/>
              <a:t>Geothermie und </a:t>
            </a:r>
            <a:r>
              <a:rPr lang="de-DE" dirty="0" smtClean="0"/>
              <a:t>Energiespeicher)  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02" y="1930400"/>
            <a:ext cx="2476500" cy="12827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1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Wirtschaftliche Sicht auf die CCS-Technik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CCS schafft </a:t>
            </a:r>
            <a:r>
              <a:rPr lang="de-DE" dirty="0"/>
              <a:t>A</a:t>
            </a:r>
            <a:r>
              <a:rPr lang="de-DE" dirty="0" smtClean="0"/>
              <a:t>rbeitsplätze </a:t>
            </a:r>
          </a:p>
          <a:p>
            <a:r>
              <a:rPr lang="de-DE" dirty="0" smtClean="0"/>
              <a:t>CCS ist nur Wirtschaftlich wenn weniger als </a:t>
            </a:r>
            <a:r>
              <a:rPr lang="de-DE" dirty="0"/>
              <a:t>ein Prozent des gespeicherten CO</a:t>
            </a:r>
            <a:r>
              <a:rPr lang="de-DE" baseline="-25000" dirty="0"/>
              <a:t>2</a:t>
            </a:r>
            <a:r>
              <a:rPr lang="de-DE" dirty="0"/>
              <a:t> je tausend Jahre aus den Lagerstätten </a:t>
            </a:r>
            <a:r>
              <a:rPr lang="de-DE" dirty="0" smtClean="0"/>
              <a:t>sickern</a:t>
            </a:r>
          </a:p>
          <a:p>
            <a:r>
              <a:rPr lang="de-DE" dirty="0" smtClean="0"/>
              <a:t>Niemand kann für das Nichtaustreten der Gase in den Speichern garantieren 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8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Hochrechnung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10.000.000.000 Tonnen CO</a:t>
            </a:r>
            <a:r>
              <a:rPr lang="de-DE" baseline="-25000" dirty="0"/>
              <a:t>2</a:t>
            </a:r>
            <a:r>
              <a:rPr lang="de-DE" dirty="0" smtClean="0"/>
              <a:t> </a:t>
            </a:r>
            <a:r>
              <a:rPr lang="de-DE" dirty="0"/>
              <a:t>S</a:t>
            </a:r>
            <a:r>
              <a:rPr lang="de-DE" dirty="0" smtClean="0"/>
              <a:t>peicher Kapazität in Deutschland </a:t>
            </a:r>
          </a:p>
          <a:p>
            <a:r>
              <a:rPr lang="de-DE" dirty="0" smtClean="0"/>
              <a:t>350.000.000 Tonnen </a:t>
            </a:r>
            <a:r>
              <a:rPr lang="de-DE" dirty="0"/>
              <a:t>j</a:t>
            </a:r>
            <a:r>
              <a:rPr lang="de-DE" dirty="0" smtClean="0"/>
              <a:t>ährlicher Verbrauch in Deutschland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Wie lange kommt Deutschland mit dem CO</a:t>
            </a:r>
            <a:r>
              <a:rPr lang="de-DE" baseline="-25000" dirty="0" smtClean="0"/>
              <a:t>2</a:t>
            </a:r>
            <a:r>
              <a:rPr lang="de-DE" dirty="0" smtClean="0"/>
              <a:t>-speichern aus ? 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1.700.000.000.000 Tonnen CO2 Speicher Kapazität weltweit </a:t>
            </a:r>
          </a:p>
          <a:p>
            <a:r>
              <a:rPr lang="de-DE" dirty="0" smtClean="0"/>
              <a:t>30.000.000.000 Tonnen jährlicher Verbrauch weltweit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Wie lange würden die weltweiten Speicher ausreichen 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4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Altanativen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smtClean="0"/>
              <a:t>Maßnahmen </a:t>
            </a:r>
            <a:r>
              <a:rPr lang="de-DE" dirty="0"/>
              <a:t>zur Energieeinsparung und Verbesserung der Energieeffizienz</a:t>
            </a:r>
          </a:p>
          <a:p>
            <a:pPr lvl="0"/>
            <a:r>
              <a:rPr lang="de-DE" dirty="0"/>
              <a:t>Ausbau der erneuerbaren Energien</a:t>
            </a:r>
          </a:p>
          <a:p>
            <a:pPr lvl="0"/>
            <a:r>
              <a:rPr lang="de-DE" dirty="0"/>
              <a:t>verstärkte Nutzung von </a:t>
            </a:r>
            <a:r>
              <a:rPr lang="de-DE" dirty="0" smtClean="0"/>
              <a:t>Kernenergie</a:t>
            </a:r>
            <a:endParaRPr lang="de-DE" dirty="0"/>
          </a:p>
          <a:p>
            <a:r>
              <a:rPr lang="de-DE" dirty="0"/>
              <a:t>Recycling </a:t>
            </a:r>
            <a:r>
              <a:rPr lang="de-DE" dirty="0" smtClean="0"/>
              <a:t>durch </a:t>
            </a:r>
            <a:r>
              <a:rPr lang="de-DE" dirty="0" smtClean="0">
                <a:hlinkClick r:id="rId2" action="ppaction://hlinksldjump"/>
              </a:rPr>
              <a:t>Methanisierung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4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Methanisierung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Chemische Reaktion um CO oder CO</a:t>
            </a:r>
            <a:r>
              <a:rPr lang="de-DE" baseline="-25000" dirty="0"/>
              <a:t>2</a:t>
            </a:r>
            <a:r>
              <a:rPr lang="de-DE" dirty="0" smtClean="0"/>
              <a:t> zu CH4 umzuwandeln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smtClean="0"/>
              <a:t>Aufgabe: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40" y="3433892"/>
            <a:ext cx="2209800" cy="1714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72" y="3835531"/>
            <a:ext cx="2438400" cy="17145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1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Folie 8-10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2"/>
              </a:rPr>
              <a:t>http://www.google.de/imgres?hl=de&amp;sa=X&amp;biw=1920&amp;bih=955&amp;tbm=isch&amp;tbnid=E9Tiye28-wDmoM:&amp;imgrefurl=http://www.br.de/themen/wissen/ccs-co2-speicherung-kohlendioxid100.html&amp;docid=JzlgVLQIPYbP4M&amp;imgurl=http://www.br.de/themen/wissen/kohlendioxid150~_v-image512_-</a:t>
            </a:r>
            <a:r>
              <a:rPr lang="de-DE" dirty="0" smtClean="0">
                <a:hlinkClick r:id="rId2"/>
              </a:rPr>
              <a:t>6a0b0d9618fb94fd9ee05a84a1099a13ec9d3321.jpg%253Fversion%253D1322050162945&amp;w=512&amp;h=288&amp;ei=6LJmUeT1DKa14ATe5YHABQ&amp;zoom=1&amp;iact=rc&amp;dur=398&amp;page=1&amp;tbnh=139&amp;tbnw=253&amp;start=0&amp;ndsp=59&amp;ved=1t:429,r:17,s:0,i:133&amp;tx=172&amp;ty=46</a:t>
            </a:r>
            <a:endParaRPr lang="de-DE" dirty="0" smtClean="0"/>
          </a:p>
          <a:p>
            <a:r>
              <a:rPr lang="de-DE" dirty="0" smtClean="0"/>
              <a:t>Folie 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www.co2ketzin.de/fileadmin/images/news/infografik_823px_var1.jpg</a:t>
            </a:r>
            <a:endParaRPr lang="de-DE" dirty="0" smtClean="0"/>
          </a:p>
          <a:p>
            <a:r>
              <a:rPr lang="de-DE" dirty="0" smtClean="0"/>
              <a:t>Folie 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www.co2ketzin.de/uploads/pics/co2quellen_co2senken.gif</a:t>
            </a:r>
            <a:endParaRPr lang="de-DE" dirty="0" smtClean="0"/>
          </a:p>
          <a:p>
            <a:r>
              <a:rPr lang="de-DE" dirty="0" smtClean="0"/>
              <a:t>Folie 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5"/>
              </a:rPr>
              <a:t>http://</a:t>
            </a:r>
            <a:r>
              <a:rPr lang="de-DE" dirty="0" smtClean="0">
                <a:hlinkClick r:id="rId5"/>
              </a:rPr>
              <a:t>hu-bodenkunde.de/carlos/Bildmaterial/bodeneinfluss.jpg</a:t>
            </a:r>
            <a:endParaRPr lang="de-DE" dirty="0" smtClean="0"/>
          </a:p>
          <a:p>
            <a:r>
              <a:rPr lang="de-DE" dirty="0" smtClean="0"/>
              <a:t>Folie 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6"/>
              </a:rPr>
              <a:t>http://gtk-gmbh.com/uploads/pics/seismik_grafik.gif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207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95816"/>
            <a:ext cx="8596668" cy="3880773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Folie 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2"/>
              </a:rPr>
              <a:t>http://upload.wikimedia.org/wikipedia/commons/1/1d/Airgun-array_hg.png</a:t>
            </a:r>
            <a:endParaRPr lang="de-DE" dirty="0" smtClean="0"/>
          </a:p>
          <a:p>
            <a:r>
              <a:rPr lang="de-DE" dirty="0" smtClean="0"/>
              <a:t>Folie </a:t>
            </a:r>
            <a:r>
              <a:rPr lang="de-DE" dirty="0"/>
              <a:t>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www.greenpeace.de/fileadmin/gpd/user_upload/themen/klima/CO2-Lager-HuettenWerke.pdf</a:t>
            </a:r>
            <a:endParaRPr lang="de-DE" dirty="0" smtClean="0"/>
          </a:p>
          <a:p>
            <a:r>
              <a:rPr lang="de-DE" dirty="0" smtClean="0"/>
              <a:t>Folie 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www.co2ketzin.de/pilotstandort-ketzin/ueberblick.html</a:t>
            </a:r>
            <a:endParaRPr lang="de-DE" dirty="0" smtClean="0"/>
          </a:p>
          <a:p>
            <a:r>
              <a:rPr lang="de-DE" dirty="0" smtClean="0"/>
              <a:t>Folie 29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5"/>
              </a:rPr>
              <a:t>http://</a:t>
            </a:r>
            <a:r>
              <a:rPr lang="de-DE" dirty="0" smtClean="0">
                <a:hlinkClick r:id="rId5"/>
              </a:rPr>
              <a:t>www.kompost-biogas.info/images/arge_media/images/bilder/ccs_2.jpg</a:t>
            </a:r>
            <a:endParaRPr lang="de-DE" dirty="0" smtClean="0"/>
          </a:p>
          <a:p>
            <a:r>
              <a:rPr lang="de-DE" dirty="0" smtClean="0"/>
              <a:t>Folie 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6"/>
              </a:rPr>
              <a:t>http://</a:t>
            </a:r>
            <a:r>
              <a:rPr lang="de-DE" dirty="0" smtClean="0">
                <a:hlinkClick r:id="rId6"/>
              </a:rPr>
              <a:t>www.allmystery.de/dateien/mt2278,1259100565,Bermuda_Triangle.png?bc</a:t>
            </a:r>
            <a:endParaRPr lang="de-DE" dirty="0" smtClean="0"/>
          </a:p>
          <a:p>
            <a:r>
              <a:rPr lang="de-DE" dirty="0" smtClean="0"/>
              <a:t>Folie 31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7"/>
              </a:rPr>
              <a:t>http://www.klimaplattform.de/uploads/pics/logo_bmu_11.jpg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0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Unfälle</a:t>
            </a:r>
          </a:p>
          <a:p>
            <a:r>
              <a:rPr lang="de-DE" dirty="0" smtClean="0"/>
              <a:t>Unfälle/Versuch</a:t>
            </a:r>
          </a:p>
          <a:p>
            <a:r>
              <a:rPr lang="de-DE" dirty="0" smtClean="0"/>
              <a:t>Politische Sicht auf CCS-Technik</a:t>
            </a:r>
          </a:p>
          <a:p>
            <a:r>
              <a:rPr lang="de-DE" dirty="0" smtClean="0"/>
              <a:t>Wirtschaftliche Sicht auf CCS-Technik</a:t>
            </a:r>
          </a:p>
          <a:p>
            <a:r>
              <a:rPr lang="de-DE" dirty="0" smtClean="0"/>
              <a:t>Hochrechnung</a:t>
            </a:r>
          </a:p>
          <a:p>
            <a:r>
              <a:rPr lang="de-DE" dirty="0" smtClean="0"/>
              <a:t>Alternativen</a:t>
            </a:r>
          </a:p>
          <a:p>
            <a:r>
              <a:rPr lang="de-DE" dirty="0" smtClean="0"/>
              <a:t>Methanisierung</a:t>
            </a:r>
          </a:p>
          <a:p>
            <a:r>
              <a:rPr lang="de-DE" dirty="0" smtClean="0"/>
              <a:t>Quellen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7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Was ist CO</a:t>
            </a:r>
            <a:r>
              <a:rPr lang="de-DE" baseline="-25000" dirty="0" smtClean="0"/>
              <a:t>2</a:t>
            </a:r>
            <a:r>
              <a:rPr lang="de-DE" dirty="0" smtClean="0"/>
              <a:t>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Verbindung aus Kohlenstoff und Sauerstoff =&gt; C + 0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</a:p>
          <a:p>
            <a:r>
              <a:rPr lang="de-DE" dirty="0"/>
              <a:t>Die chemischen Abkürzung </a:t>
            </a:r>
            <a:r>
              <a:rPr lang="de-DE" dirty="0" smtClean="0"/>
              <a:t>CO</a:t>
            </a:r>
            <a:r>
              <a:rPr lang="de-DE" baseline="-25000" dirty="0"/>
              <a:t>2</a:t>
            </a:r>
            <a:r>
              <a:rPr lang="de-DE" dirty="0" smtClean="0"/>
              <a:t> </a:t>
            </a:r>
            <a:r>
              <a:rPr lang="de-DE" dirty="0"/>
              <a:t>steht für Kohlenstoffdioxid. </a:t>
            </a:r>
            <a:endParaRPr lang="de-DE" dirty="0" smtClean="0"/>
          </a:p>
          <a:p>
            <a:r>
              <a:rPr lang="de-DE" dirty="0" smtClean="0"/>
              <a:t>Häufig </a:t>
            </a:r>
            <a:r>
              <a:rPr lang="de-DE" dirty="0"/>
              <a:t>wird der Stoff auch einfach nur Kohlendioxid genannt. </a:t>
            </a:r>
            <a:endParaRPr lang="de-DE" dirty="0" smtClean="0"/>
          </a:p>
          <a:p>
            <a:r>
              <a:rPr lang="de-DE" dirty="0" smtClean="0"/>
              <a:t>Das </a:t>
            </a:r>
            <a:r>
              <a:rPr lang="de-DE" dirty="0"/>
              <a:t>ist ein farbloses, nicht brennbares, geruchloses und ungiftiges Gas, das sich aus Kohlenstoff und Sauerstoff zusammensetzt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2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Wie  entsteht </a:t>
            </a:r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Hauptquellen sind das Verbrennen fossiler Brennstoffe, Öl, Gas und Kohle</a:t>
            </a:r>
          </a:p>
          <a:p>
            <a:r>
              <a:rPr lang="de-DE" dirty="0" smtClean="0"/>
              <a:t>Weltweite Brandrodung </a:t>
            </a:r>
          </a:p>
          <a:p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intensive Industrie Bsp. Zement und Stahlwerke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8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C0</a:t>
            </a:r>
            <a:r>
              <a:rPr lang="de-DE" baseline="-25000" dirty="0" smtClean="0"/>
              <a:t>2</a:t>
            </a:r>
            <a:r>
              <a:rPr lang="de-DE" dirty="0" smtClean="0"/>
              <a:t> Gewinnung/ Abscheidung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hlinkClick r:id="rId2" action="ppaction://hlinksldjump"/>
              </a:rPr>
              <a:t>Pre-</a:t>
            </a:r>
            <a:r>
              <a:rPr lang="de-DE" dirty="0" err="1" smtClean="0">
                <a:hlinkClick r:id="rId2" action="ppaction://hlinksldjump"/>
              </a:rPr>
              <a:t>Combustion</a:t>
            </a:r>
            <a:r>
              <a:rPr lang="de-DE" dirty="0" smtClean="0">
                <a:hlinkClick r:id="rId2" action="ppaction://hlinksldjump"/>
              </a:rPr>
              <a:t>-Verfahren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hlinkClick r:id="rId3" action="ppaction://hlinksldjump"/>
              </a:rPr>
              <a:t>Oxyfuel-Methode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hlinkClick r:id="rId4" action="ppaction://hlinksldjump"/>
              </a:rPr>
              <a:t>Post-</a:t>
            </a:r>
            <a:r>
              <a:rPr lang="de-DE" dirty="0" err="1">
                <a:hlinkClick r:id="rId4" action="ppaction://hlinksldjump"/>
              </a:rPr>
              <a:t>Combustion</a:t>
            </a:r>
            <a:r>
              <a:rPr lang="de-DE" dirty="0">
                <a:hlinkClick r:id="rId4" action="ppaction://hlinksldjump"/>
              </a:rPr>
              <a:t>-Verfahren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3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/>
              <a:t>Pre</a:t>
            </a:r>
            <a:r>
              <a:rPr lang="de-DE" dirty="0"/>
              <a:t>-</a:t>
            </a:r>
            <a:r>
              <a:rPr lang="de-DE" dirty="0" err="1"/>
              <a:t>Combustion</a:t>
            </a:r>
            <a:r>
              <a:rPr lang="de-DE" dirty="0"/>
              <a:t>-Verfahren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3" y="1930400"/>
            <a:ext cx="4876800" cy="2743200"/>
          </a:xfrm>
        </p:spPr>
      </p:pic>
      <p:sp>
        <p:nvSpPr>
          <p:cNvPr id="5" name="Textfeld 4"/>
          <p:cNvSpPr txBox="1"/>
          <p:nvPr/>
        </p:nvSpPr>
        <p:spPr>
          <a:xfrm>
            <a:off x="411892" y="1754659"/>
            <a:ext cx="2702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Vorteile: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Am weitesten Entwickelte 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Hohe CO</a:t>
            </a:r>
            <a:r>
              <a:rPr lang="de-DE" baseline="-25000" dirty="0"/>
              <a:t>2</a:t>
            </a:r>
            <a:r>
              <a:rPr lang="de-DE" dirty="0" smtClean="0"/>
              <a:t> Reinheit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Nebenprodukt Wasserstoff kann anderweitig benutzt werden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242854" y="1754659"/>
            <a:ext cx="2784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Nachteile: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Komplexe Anlagen mit vielen Prozessschritten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Nicht nachrüstbar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Relativ geringer Wirkungsgrad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7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Oxyfuel-Methode</a:t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11" y="1930400"/>
            <a:ext cx="4876800" cy="2743200"/>
          </a:xfrm>
        </p:spPr>
      </p:pic>
      <p:sp>
        <p:nvSpPr>
          <p:cNvPr id="6" name="Textfeld 5"/>
          <p:cNvSpPr txBox="1"/>
          <p:nvPr/>
        </p:nvSpPr>
        <p:spPr>
          <a:xfrm>
            <a:off x="749643" y="1690688"/>
            <a:ext cx="22571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Vorteile: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Setzt auf konventionelle, bekannte Technologien und Prozesse </a:t>
            </a:r>
            <a:r>
              <a:rPr lang="de-DE" dirty="0" smtClean="0"/>
              <a:t>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 Einsatz von Waschmitteln </a:t>
            </a:r>
            <a:r>
              <a:rPr lang="de-DE" dirty="0" smtClean="0"/>
              <a:t>erforderlich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Relativ hoher Wirkungsgrad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Vergleichsweise </a:t>
            </a:r>
            <a:r>
              <a:rPr lang="de-DE" dirty="0"/>
              <a:t>geringer Platzbedarf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341708" y="1690688"/>
            <a:ext cx="234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Nachteile: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Hoher Energieaufwand für Luftzerlegung und CO₂-</a:t>
            </a:r>
            <a:r>
              <a:rPr lang="de-DE" dirty="0" smtClean="0"/>
              <a:t>Aufbereitung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Vergleichsweise geringe CO₂-Reinheit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123-43CB-4024-8793-D6497EDB6E9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5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808</Words>
  <Application>Microsoft Office PowerPoint</Application>
  <PresentationFormat>Breitbild</PresentationFormat>
  <Paragraphs>260</Paragraphs>
  <Slides>37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Trebuchet MS</vt:lpstr>
      <vt:lpstr>Wingdings 3</vt:lpstr>
      <vt:lpstr>Facette</vt:lpstr>
      <vt:lpstr>CO2 -Speicherung</vt:lpstr>
      <vt:lpstr>Gliederung</vt:lpstr>
      <vt:lpstr>Gliederung</vt:lpstr>
      <vt:lpstr>Gliederung</vt:lpstr>
      <vt:lpstr>Was ist CO2 ?</vt:lpstr>
      <vt:lpstr>Wie  entsteht CO2?</vt:lpstr>
      <vt:lpstr>C02 Gewinnung/ Abscheidung </vt:lpstr>
      <vt:lpstr>Pre-Combustion-Verfahren </vt:lpstr>
      <vt:lpstr>Oxyfuel-Methode </vt:lpstr>
      <vt:lpstr>Post-Combustion-Verfahren </vt:lpstr>
      <vt:lpstr>Die CCS-Technik</vt:lpstr>
      <vt:lpstr>PowerPoint-Präsentation</vt:lpstr>
      <vt:lpstr>Geologische Voraussetzungen und Kapazitäten</vt:lpstr>
      <vt:lpstr>PowerPoint-Präsentation</vt:lpstr>
      <vt:lpstr>Rückhaltemechanismen</vt:lpstr>
      <vt:lpstr>Speicherüberwachung</vt:lpstr>
      <vt:lpstr>Boden Gasmessung</vt:lpstr>
      <vt:lpstr>Einflussfaktoren auf die Quantität der aus dem Boden austretenden Gase</vt:lpstr>
      <vt:lpstr>Seismische Überwachung/Was ist Seismik ?</vt:lpstr>
      <vt:lpstr>Landseismik </vt:lpstr>
      <vt:lpstr>Seeseismik</vt:lpstr>
      <vt:lpstr>Natürliche CO2-Speicher</vt:lpstr>
      <vt:lpstr>Versuch</vt:lpstr>
      <vt:lpstr>PowerPoint-Präsentation</vt:lpstr>
      <vt:lpstr>Pilotstandort Ketzin</vt:lpstr>
      <vt:lpstr>Vorteile der CCS-Technik</vt:lpstr>
      <vt:lpstr>Nachteile der CCS-Technik</vt:lpstr>
      <vt:lpstr>Nachteile der CCS-Technik</vt:lpstr>
      <vt:lpstr>Unfälle</vt:lpstr>
      <vt:lpstr>Unfälle/Bermuda Dreieck</vt:lpstr>
      <vt:lpstr>Politische Sicht auf die CCS-Technik</vt:lpstr>
      <vt:lpstr>Wirtschaftliche Sicht auf die CCS-Technik</vt:lpstr>
      <vt:lpstr>Hochrechnung</vt:lpstr>
      <vt:lpstr>Altanativen </vt:lpstr>
      <vt:lpstr>Methanisierung </vt:lpstr>
      <vt:lpstr>Quellen</vt:lpstr>
      <vt:lpstr>Quellen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CO2</dc:title>
  <dc:creator>Felix Semrau</dc:creator>
  <cp:lastModifiedBy>Felix Semrau</cp:lastModifiedBy>
  <cp:revision>70</cp:revision>
  <cp:lastPrinted>2013-04-23T14:54:57Z</cp:lastPrinted>
  <dcterms:created xsi:type="dcterms:W3CDTF">2013-04-16T13:04:39Z</dcterms:created>
  <dcterms:modified xsi:type="dcterms:W3CDTF">2013-04-24T08:49:24Z</dcterms:modified>
</cp:coreProperties>
</file>