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8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9CD9-B67A-4E6B-9C9E-51AFF96841D3}" type="datetimeFigureOut">
              <a:rPr lang="de-DE" smtClean="0"/>
              <a:pPr/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6C612-5DC6-433F-BFBF-DC84798EE7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late.google.de/?hl=de&amp;pq=schwefel+und%09sauerstoff+%09reagieren+zu+%09schwefeldioxid&amp;cp=51&amp;gs_id=j&amp;xhr=t&amp;q=Schwefel+und%09Sauerstoff+reagieren+zu+Schwefeldioxid&amp;bav=on.2,or.r_gc.r_pw.r_qf.&amp;bpcl=35466521&amp;biw=1680&amp;bih=909&amp;bs=1&amp;um=1&amp;ie=UTF-8&amp;sa=N&amp;tab=wT" TargetMode="External"/><Relationship Id="rId2" Type="http://schemas.openxmlformats.org/officeDocument/2006/relationships/hyperlink" Target="http://translate.google.de/?hl=de&amp;pq=schwefel+und%09sauerstoff+%09reagieren+zu+%09schwefeldioxid&amp;cp=51&amp;gs_id=j&amp;xhr=t&amp;q=Schwefel+und%09Sauerstoff+reagieren+zu+Schwefeldioxid&amp;bav=on.2,or.r_gc.r_pw.r_qf.&amp;bpcl=35466521&amp;biw=1680&amp;bih=909&amp;bs=1&amp;um=1&amp;ie=UTF-8&amp;sa=N&amp;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.de/?hl=de&amp;pq=schwefel+und%09sauerstoff+%09reagieren+zu+%09schwefeldioxid&amp;cp=51&amp;gs_id=j&amp;xhr=t&amp;q=Schwefel+und%09Sauerstoff+reagieren+zu+Schwefeldioxid&amp;bav=on.2,or.r_gc.r_pw.r_qf.&amp;bpcl=35466521&amp;biw=1680&amp;bih=909&amp;bs=1&amp;um=1&amp;ie=UTF-8&amp;sa=N&amp;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.de/?hl=de&amp;pq=schwefel+und%09sauerstoff+%09reagieren+zu+%09schwefeldioxid&amp;cp=51&amp;gs_id=j&amp;xhr=t&amp;q=Schwefel+und%09Sauerstoff+reagieren+zu+Schwefeldioxid&amp;bav=on.2,or.r_gc.r_pw.r_qf.&amp;bpcl=35466521&amp;biw=1680&amp;bih=909&amp;bs=1&amp;um=1&amp;ie=UTF-8&amp;sa=N&amp;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.de/?hl=de&amp;pq=schwefel+und%09sauerstoff+%09reagieren+zu+%09schwefeldioxid&amp;cp=51&amp;gs_id=j&amp;xhr=t&amp;q=Schwefel+und%09Sauerstoff+reagieren+zu+Schwefeldioxid&amp;bav=on.2,or.r_gc.r_pw.r_qf.&amp;bpcl=35466521&amp;biw=1680&amp;bih=909&amp;bs=1&amp;um=1&amp;ie=UTF-8&amp;sa=N&amp;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s-wiki.de/mediawiki/index.php?title=Summenformel" TargetMode="External"/><Relationship Id="rId2" Type="http://schemas.openxmlformats.org/officeDocument/2006/relationships/hyperlink" Target="http://www.bs-wiki.de/mediawiki/index.php?title=Elementsymbo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Teste Deine Sprachkenntnisse! </a:t>
            </a:r>
            <a:br>
              <a:rPr lang="de-DE" b="1" dirty="0" smtClean="0"/>
            </a:br>
            <a:r>
              <a:rPr lang="de-DE" b="1" dirty="0" smtClean="0"/>
              <a:t>Lese bzw. übersetze!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9532" y="2132856"/>
            <a:ext cx="8424936" cy="4320480"/>
          </a:xfrm>
        </p:spPr>
        <p:txBody>
          <a:bodyPr>
            <a:normAutofit/>
          </a:bodyPr>
          <a:lstStyle/>
          <a:p>
            <a:endParaRPr lang="de-DE" sz="3600" dirty="0" smtClean="0">
              <a:solidFill>
                <a:srgbClr val="0000FF"/>
              </a:solidFill>
            </a:endParaRPr>
          </a:p>
          <a:p>
            <a:r>
              <a:rPr lang="de-DE" sz="3600" dirty="0" smtClean="0">
                <a:solidFill>
                  <a:srgbClr val="0000FF"/>
                </a:solidFill>
              </a:rPr>
              <a:t>.</a:t>
            </a:r>
            <a:r>
              <a:rPr lang="ar-AE" sz="3600" dirty="0" smtClean="0">
                <a:solidFill>
                  <a:srgbClr val="0000FF"/>
                </a:solidFill>
              </a:rPr>
              <a:t>الكبريت والأكسجين تتفاعل لتشكل ثاني أكسيد الكبريت</a:t>
            </a:r>
            <a:endParaRPr lang="de-DE" sz="3600" dirty="0" smtClean="0">
              <a:solidFill>
                <a:srgbClr val="0000FF"/>
              </a:solidFill>
            </a:endParaRPr>
          </a:p>
          <a:p>
            <a:endParaRPr lang="de-DE" sz="3600" dirty="0" smtClean="0">
              <a:solidFill>
                <a:srgbClr val="0000FF"/>
              </a:solidFill>
            </a:endParaRPr>
          </a:p>
          <a:p>
            <a:r>
              <a:rPr lang="de-DE" sz="3600" dirty="0" smtClean="0">
                <a:solidFill>
                  <a:srgbClr val="0000FF"/>
                </a:solidFill>
                <a:hlinkClick r:id="rId2"/>
              </a:rPr>
              <a:t>Arabisch</a:t>
            </a:r>
            <a:endParaRPr lang="de-DE" sz="3600" dirty="0" smtClean="0">
              <a:solidFill>
                <a:srgbClr val="0000FF"/>
              </a:solidFill>
            </a:endParaRPr>
          </a:p>
          <a:p>
            <a:endParaRPr lang="de-DE" sz="3600" dirty="0">
              <a:solidFill>
                <a:srgbClr val="0000FF"/>
              </a:solidFill>
            </a:endParaRPr>
          </a:p>
        </p:txBody>
      </p:sp>
      <p:sp>
        <p:nvSpPr>
          <p:cNvPr id="4" name="Textfeld 3" hidden="1"/>
          <p:cNvSpPr txBox="1"/>
          <p:nvPr/>
        </p:nvSpPr>
        <p:spPr>
          <a:xfrm>
            <a:off x="1763688" y="422108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hlinkClick r:id="rId3"/>
              </a:rPr>
              <a:t>Arabisch: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C Johnson - 00 null null - Produkte für die Abflussreinigung - 00 null null AbflussFr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2102502" cy="268567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b="1" dirty="0" smtClean="0"/>
              <a:t>Reaktionsgleichungen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107504" y="1268760"/>
            <a:ext cx="8928992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de-DE" sz="2800" b="1" dirty="0" smtClean="0"/>
              <a:t>Vervollständige durch Einsetzen der fehlenden Faktoren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de-DE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②</a:t>
            </a:r>
            <a:r>
              <a:rPr lang="pt-BR" sz="4400" b="1" noProof="0" dirty="0" smtClean="0">
                <a:solidFill>
                  <a:srgbClr val="0000FF"/>
                </a:solidFill>
              </a:rPr>
              <a:t>    </a:t>
            </a:r>
            <a:r>
              <a:rPr lang="pt-BR" sz="4000" b="1" dirty="0" smtClean="0">
                <a:solidFill>
                  <a:srgbClr val="0000FF"/>
                </a:solidFill>
              </a:rPr>
              <a:t>H</a:t>
            </a:r>
            <a:r>
              <a:rPr lang="pt-BR" sz="4000" b="1" baseline="-25000" dirty="0" smtClean="0">
                <a:solidFill>
                  <a:srgbClr val="0000FF"/>
                </a:solidFill>
              </a:rPr>
              <a:t>2</a:t>
            </a:r>
            <a:r>
              <a:rPr lang="pt-BR" sz="4000" b="1" dirty="0" smtClean="0">
                <a:solidFill>
                  <a:srgbClr val="0000FF"/>
                </a:solidFill>
              </a:rPr>
              <a:t>SO</a:t>
            </a:r>
            <a:r>
              <a:rPr lang="pt-BR" sz="4000" b="1" baseline="-25000" dirty="0" smtClean="0">
                <a:solidFill>
                  <a:srgbClr val="0000FF"/>
                </a:solidFill>
              </a:rPr>
              <a:t>4 </a:t>
            </a:r>
            <a:r>
              <a:rPr lang="pt-BR" sz="4000" b="1" dirty="0" smtClean="0">
                <a:solidFill>
                  <a:srgbClr val="0000FF"/>
                </a:solidFill>
              </a:rPr>
              <a:t>+    NaOH </a:t>
            </a:r>
            <a:r>
              <a:rPr lang="de-DE" sz="4000" b="1" dirty="0" smtClean="0">
                <a:solidFill>
                  <a:srgbClr val="0000FF"/>
                </a:solidFill>
                <a:latin typeface="Wingdings 3" pitchFamily="18" charset="2"/>
                <a:sym typeface="Wingdings 3"/>
              </a:rPr>
              <a:t></a:t>
            </a:r>
            <a:r>
              <a:rPr lang="de-DE" sz="4000" b="1" dirty="0" smtClean="0">
                <a:solidFill>
                  <a:srgbClr val="0000FF"/>
                </a:solidFill>
                <a:sym typeface="Wingdings 3"/>
              </a:rPr>
              <a:t>    </a:t>
            </a:r>
            <a:r>
              <a:rPr lang="pt-BR" sz="4000" b="1" dirty="0" smtClean="0">
                <a:solidFill>
                  <a:srgbClr val="0000FF"/>
                </a:solidFill>
              </a:rPr>
              <a:t>H</a:t>
            </a:r>
            <a:r>
              <a:rPr lang="pt-BR" sz="4000" b="1" baseline="-25000" dirty="0" smtClean="0">
                <a:solidFill>
                  <a:srgbClr val="0000FF"/>
                </a:solidFill>
              </a:rPr>
              <a:t>2</a:t>
            </a:r>
            <a:r>
              <a:rPr lang="pt-BR" sz="4000" b="1" dirty="0" smtClean="0">
                <a:solidFill>
                  <a:srgbClr val="0000FF"/>
                </a:solidFill>
              </a:rPr>
              <a:t>O +    Na</a:t>
            </a:r>
            <a:r>
              <a:rPr lang="pt-BR" sz="4000" b="1" baseline="-25000" dirty="0" smtClean="0">
                <a:solidFill>
                  <a:srgbClr val="0000FF"/>
                </a:solidFill>
              </a:rPr>
              <a:t>2</a:t>
            </a:r>
            <a:r>
              <a:rPr lang="pt-BR" sz="4000" b="1" dirty="0" smtClean="0">
                <a:solidFill>
                  <a:srgbClr val="0000FF"/>
                </a:solidFill>
              </a:rPr>
              <a:t>SO</a:t>
            </a:r>
            <a:r>
              <a:rPr lang="pt-BR" sz="4000" b="1" baseline="-25000" dirty="0" smtClean="0">
                <a:solidFill>
                  <a:srgbClr val="0000FF"/>
                </a:solidFill>
              </a:rPr>
              <a:t>4</a:t>
            </a:r>
            <a:endParaRPr kumimoji="0" lang="de-DE" sz="4000" b="1" i="0" u="none" strike="noStrike" kern="1200" cap="none" spc="0" normalizeH="0" baseline="-2500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de-DE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Schwefelsäure</a:t>
            </a:r>
            <a:r>
              <a:rPr lang="de-DE" sz="2000" dirty="0" smtClean="0">
                <a:solidFill>
                  <a:srgbClr val="0000FF"/>
                </a:solidFill>
              </a:rPr>
              <a:t>            Natronlauge                Wasser                  Natriumsulfat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267744" y="2060848"/>
            <a:ext cx="1656184" cy="961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200" b="1" dirty="0" smtClean="0">
                <a:solidFill>
                  <a:srgbClr val="FF0000"/>
                </a:solidFill>
              </a:rPr>
              <a:t>2</a:t>
            </a:r>
            <a:endParaRPr lang="de-DE" sz="4200" dirty="0">
              <a:solidFill>
                <a:srgbClr val="FF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72000" y="2060848"/>
            <a:ext cx="1656184" cy="961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200" b="1" dirty="0" smtClean="0">
                <a:solidFill>
                  <a:srgbClr val="FF0000"/>
                </a:solidFill>
              </a:rPr>
              <a:t>2</a:t>
            </a:r>
            <a:endParaRPr lang="de-DE" sz="4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akkuplus.de/images/product_images/popup_images/6020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933056"/>
            <a:ext cx="2618473" cy="2016224"/>
          </a:xfrm>
          <a:prstGeom prst="rect">
            <a:avLst/>
          </a:prstGeom>
          <a:noFill/>
        </p:spPr>
      </p:pic>
      <p:pic>
        <p:nvPicPr>
          <p:cNvPr id="1028" name="Picture 4" descr="http://img.aponeo.de/1351954-glaubersalz-natriumsulfat-pu-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221088"/>
            <a:ext cx="1600200" cy="1600200"/>
          </a:xfrm>
          <a:prstGeom prst="rect">
            <a:avLst/>
          </a:prstGeom>
          <a:noFill/>
        </p:spPr>
      </p:pic>
      <p:pic>
        <p:nvPicPr>
          <p:cNvPr id="1032" name="Picture 8" descr="http://www.germeta.de/germeta/grfx/wassergla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221088"/>
            <a:ext cx="1224136" cy="1580732"/>
          </a:xfrm>
          <a:prstGeom prst="rect">
            <a:avLst/>
          </a:prstGeom>
          <a:noFill/>
        </p:spPr>
      </p:pic>
      <p:sp>
        <p:nvSpPr>
          <p:cNvPr id="11" name="Rechteck 10"/>
          <p:cNvSpPr/>
          <p:nvPr/>
        </p:nvSpPr>
        <p:spPr>
          <a:xfrm>
            <a:off x="53752" y="6218148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Anwendung: </a:t>
            </a: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Neutralisation einer Säure mit Lauge</a:t>
            </a:r>
            <a:endParaRPr lang="de-DE" sz="2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b="1" dirty="0" smtClean="0"/>
              <a:t>Reaktionsgleichungen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69522" y="1268760"/>
            <a:ext cx="86049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de-DE" sz="2800" b="1" dirty="0" smtClean="0"/>
              <a:t>Vervollständige durch Einsetzen der fehlenden Faktoren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ts val="600"/>
              </a:spcBef>
            </a:pPr>
            <a:r>
              <a:rPr kumimoji="0" lang="de-DE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③</a:t>
            </a:r>
            <a:r>
              <a:rPr lang="pt-BR" sz="4400" b="1" noProof="0" dirty="0" smtClean="0">
                <a:solidFill>
                  <a:srgbClr val="0000FF"/>
                </a:solidFill>
              </a:rPr>
              <a:t>    </a:t>
            </a:r>
            <a:r>
              <a:rPr lang="de-DE" sz="4400" b="1" dirty="0" smtClean="0">
                <a:solidFill>
                  <a:srgbClr val="0000FF"/>
                </a:solidFill>
              </a:rPr>
              <a:t>Al </a:t>
            </a:r>
            <a:r>
              <a:rPr lang="de-DE" sz="4400" b="1" dirty="0" smtClean="0">
                <a:solidFill>
                  <a:srgbClr val="0000FF"/>
                </a:solidFill>
              </a:rPr>
              <a:t>+ </a:t>
            </a:r>
            <a:r>
              <a:rPr lang="de-DE" sz="4400" b="1" dirty="0" smtClean="0">
                <a:solidFill>
                  <a:srgbClr val="0000FF"/>
                </a:solidFill>
              </a:rPr>
              <a:t>  Fe</a:t>
            </a:r>
            <a:r>
              <a:rPr lang="de-DE" sz="4400" b="1" baseline="-25000" dirty="0" smtClean="0">
                <a:solidFill>
                  <a:srgbClr val="0000FF"/>
                </a:solidFill>
              </a:rPr>
              <a:t>2</a:t>
            </a:r>
            <a:r>
              <a:rPr lang="de-DE" sz="4400" b="1" dirty="0" smtClean="0">
                <a:solidFill>
                  <a:srgbClr val="0000FF"/>
                </a:solidFill>
              </a:rPr>
              <a:t>O</a:t>
            </a:r>
            <a:r>
              <a:rPr lang="de-DE" sz="4400" b="1" baseline="-25000" dirty="0" smtClean="0">
                <a:solidFill>
                  <a:srgbClr val="0000FF"/>
                </a:solidFill>
              </a:rPr>
              <a:t>3</a:t>
            </a:r>
            <a:r>
              <a:rPr lang="de-DE" sz="4400" b="1" dirty="0" smtClean="0">
                <a:solidFill>
                  <a:srgbClr val="0000FF"/>
                </a:solidFill>
              </a:rPr>
              <a:t> </a:t>
            </a:r>
            <a:r>
              <a:rPr lang="de-DE" sz="4400" b="1" dirty="0" smtClean="0">
                <a:solidFill>
                  <a:srgbClr val="0000FF"/>
                </a:solidFill>
                <a:latin typeface="Wingdings 3" pitchFamily="18" charset="2"/>
                <a:sym typeface="Wingdings 3"/>
              </a:rPr>
              <a:t></a:t>
            </a:r>
            <a:r>
              <a:rPr lang="de-DE" sz="4400" b="1" dirty="0" smtClean="0">
                <a:solidFill>
                  <a:srgbClr val="0000FF"/>
                </a:solidFill>
                <a:sym typeface="Wingdings 3"/>
              </a:rPr>
              <a:t> </a:t>
            </a:r>
            <a:r>
              <a:rPr lang="de-DE" sz="4400" b="1" dirty="0" smtClean="0">
                <a:solidFill>
                  <a:srgbClr val="0000FF"/>
                </a:solidFill>
              </a:rPr>
              <a:t>   </a:t>
            </a:r>
            <a:r>
              <a:rPr lang="de-DE" sz="4400" b="1" dirty="0" err="1" smtClean="0">
                <a:solidFill>
                  <a:srgbClr val="0000FF"/>
                </a:solidFill>
              </a:rPr>
              <a:t>Fe</a:t>
            </a:r>
            <a:r>
              <a:rPr lang="de-DE" sz="4400" b="1" dirty="0" smtClean="0">
                <a:solidFill>
                  <a:srgbClr val="0000FF"/>
                </a:solidFill>
              </a:rPr>
              <a:t> + </a:t>
            </a:r>
            <a:r>
              <a:rPr lang="de-DE" sz="4400" b="1" dirty="0" smtClean="0">
                <a:solidFill>
                  <a:srgbClr val="0000FF"/>
                </a:solidFill>
              </a:rPr>
              <a:t>  Al</a:t>
            </a:r>
            <a:r>
              <a:rPr lang="de-DE" sz="4400" b="1" baseline="-25000" dirty="0" smtClean="0">
                <a:solidFill>
                  <a:srgbClr val="0000FF"/>
                </a:solidFill>
              </a:rPr>
              <a:t>2</a:t>
            </a:r>
            <a:r>
              <a:rPr lang="de-DE" sz="4400" b="1" dirty="0" smtClean="0">
                <a:solidFill>
                  <a:srgbClr val="0000FF"/>
                </a:solidFill>
              </a:rPr>
              <a:t>O</a:t>
            </a:r>
            <a:r>
              <a:rPr lang="de-DE" sz="4400" b="1" baseline="-25000" dirty="0" smtClean="0">
                <a:solidFill>
                  <a:srgbClr val="0000FF"/>
                </a:solidFill>
              </a:rPr>
              <a:t>3 </a:t>
            </a:r>
            <a:endParaRPr kumimoji="0" lang="de-DE" sz="4400" b="1" i="0" u="none" strike="noStrike" kern="1200" cap="none" spc="0" normalizeH="0" baseline="-2500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kumimoji="0" lang="de-DE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Aluminium</a:t>
            </a:r>
            <a:r>
              <a:rPr lang="de-DE" sz="2000" dirty="0" smtClean="0">
                <a:solidFill>
                  <a:srgbClr val="0000FF"/>
                </a:solidFill>
              </a:rPr>
              <a:t>            Eisenoxid                     Eisen             </a:t>
            </a:r>
            <a:r>
              <a:rPr lang="de-DE" sz="2000" dirty="0" smtClean="0">
                <a:solidFill>
                  <a:srgbClr val="0000FF"/>
                </a:solidFill>
              </a:rPr>
              <a:t>Aluminiumoxid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90650" y="1942974"/>
            <a:ext cx="4464496" cy="1044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600" b="1" dirty="0" smtClean="0">
                <a:solidFill>
                  <a:srgbClr val="FF0000"/>
                </a:solidFill>
              </a:rPr>
              <a:t>2                          2</a:t>
            </a:r>
            <a:endParaRPr lang="de-DE" sz="4600" dirty="0">
              <a:solidFill>
                <a:srgbClr val="FF0000"/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-84348" y="3861048"/>
            <a:ext cx="9312696" cy="2286001"/>
            <a:chOff x="-36512" y="3861048"/>
            <a:chExt cx="9312696" cy="2286001"/>
          </a:xfrm>
        </p:grpSpPr>
        <p:pic>
          <p:nvPicPr>
            <p:cNvPr id="23554" name="Picture 2" descr="http://upload.wikimedia.org/wikipedia/commons/thumb/c/cb/AT_sinhegesztes_2.JPG/320px-AT_sinhegesztes_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3861048"/>
              <a:ext cx="3048000" cy="2286001"/>
            </a:xfrm>
            <a:prstGeom prst="rect">
              <a:avLst/>
            </a:prstGeom>
            <a:noFill/>
          </p:spPr>
        </p:pic>
        <p:pic>
          <p:nvPicPr>
            <p:cNvPr id="23556" name="Picture 4" descr="http://upload.wikimedia.org/wikipedia/commons/thumb/b/b1/AT_sinhegesztes.JPG/320px-AT_sinhegeszte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95836" y="3861048"/>
              <a:ext cx="3048000" cy="2286001"/>
            </a:xfrm>
            <a:prstGeom prst="rect">
              <a:avLst/>
            </a:prstGeom>
            <a:noFill/>
          </p:spPr>
        </p:pic>
        <p:pic>
          <p:nvPicPr>
            <p:cNvPr id="23558" name="Picture 6" descr="http://upload.wikimedia.org/wikipedia/commons/thumb/2/25/Geschweisster_schienenstoss.jpeg/320px-Geschweisster_schienenstoss.jpe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28184" y="3861048"/>
              <a:ext cx="3048000" cy="2286001"/>
            </a:xfrm>
            <a:prstGeom prst="rect">
              <a:avLst/>
            </a:prstGeom>
            <a:noFill/>
          </p:spPr>
        </p:pic>
      </p:grpSp>
      <p:sp>
        <p:nvSpPr>
          <p:cNvPr id="11" name="Rechteck 10"/>
          <p:cNvSpPr/>
          <p:nvPr/>
        </p:nvSpPr>
        <p:spPr>
          <a:xfrm>
            <a:off x="53752" y="6218148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Anwendung: </a:t>
            </a:r>
            <a:r>
              <a:rPr lang="de-DE" sz="2800" b="1" dirty="0" err="1" smtClean="0">
                <a:solidFill>
                  <a:schemeClr val="bg1">
                    <a:lumMod val="50000"/>
                  </a:schemeClr>
                </a:solidFill>
              </a:rPr>
              <a:t>Aluminothermisches</a:t>
            </a: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Schweißen (</a:t>
            </a:r>
            <a:r>
              <a:rPr lang="de-DE" sz="2800" b="1" dirty="0" err="1" smtClean="0">
                <a:solidFill>
                  <a:schemeClr val="bg1">
                    <a:lumMod val="50000"/>
                  </a:schemeClr>
                </a:solidFill>
              </a:rPr>
              <a:t>Thermit</a:t>
            </a: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DE" sz="2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Teste Deine Sprachkenntnisse! </a:t>
            </a:r>
            <a:br>
              <a:rPr lang="de-DE" b="1" dirty="0" smtClean="0"/>
            </a:br>
            <a:r>
              <a:rPr lang="de-DE" b="1" dirty="0" smtClean="0"/>
              <a:t>Lese bzw. übersetze!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9532" y="2132856"/>
            <a:ext cx="8424936" cy="4320480"/>
          </a:xfrm>
        </p:spPr>
        <p:txBody>
          <a:bodyPr>
            <a:normAutofit/>
          </a:bodyPr>
          <a:lstStyle/>
          <a:p>
            <a:endParaRPr lang="de-DE" sz="3600" dirty="0" smtClean="0">
              <a:solidFill>
                <a:srgbClr val="0000FF"/>
              </a:solidFill>
            </a:endParaRPr>
          </a:p>
          <a:p>
            <a:r>
              <a:rPr lang="ru-RU" sz="3600" dirty="0" smtClean="0">
                <a:solidFill>
                  <a:srgbClr val="0000FF"/>
                </a:solidFill>
              </a:rPr>
              <a:t>Сера и кислород реагируют с образованием диоксида серы.</a:t>
            </a:r>
            <a:endParaRPr lang="de-DE" sz="3600" dirty="0" smtClean="0">
              <a:solidFill>
                <a:srgbClr val="0000FF"/>
              </a:solidFill>
            </a:endParaRPr>
          </a:p>
          <a:p>
            <a:endParaRPr lang="de-DE" sz="3600" dirty="0" smtClean="0">
              <a:solidFill>
                <a:srgbClr val="0000FF"/>
              </a:solidFill>
            </a:endParaRPr>
          </a:p>
          <a:p>
            <a:r>
              <a:rPr lang="de-DE" sz="3600" dirty="0">
                <a:solidFill>
                  <a:srgbClr val="0000FF"/>
                </a:solidFill>
                <a:hlinkClick r:id="rId2"/>
              </a:rPr>
              <a:t>R</a:t>
            </a:r>
            <a:r>
              <a:rPr lang="de-DE" sz="3600" dirty="0" smtClean="0">
                <a:solidFill>
                  <a:srgbClr val="0000FF"/>
                </a:solidFill>
                <a:hlinkClick r:id="rId2"/>
              </a:rPr>
              <a:t>ussisch</a:t>
            </a:r>
            <a:endParaRPr lang="de-DE" sz="3600" dirty="0" smtClean="0">
              <a:solidFill>
                <a:srgbClr val="0000FF"/>
              </a:solidFill>
            </a:endParaRPr>
          </a:p>
          <a:p>
            <a:endParaRPr lang="de-DE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Teste Deine Sprachkenntnisse! </a:t>
            </a:r>
            <a:br>
              <a:rPr lang="de-DE" b="1" dirty="0" smtClean="0"/>
            </a:br>
            <a:r>
              <a:rPr lang="de-DE" b="1" dirty="0" smtClean="0"/>
              <a:t>Lese bzw. übersetze!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9532" y="2132856"/>
            <a:ext cx="8424936" cy="4320480"/>
          </a:xfrm>
        </p:spPr>
        <p:txBody>
          <a:bodyPr>
            <a:normAutofit/>
          </a:bodyPr>
          <a:lstStyle/>
          <a:p>
            <a:endParaRPr lang="de-DE" sz="3600" dirty="0" smtClean="0">
              <a:solidFill>
                <a:srgbClr val="0000FF"/>
              </a:solidFill>
            </a:endParaRPr>
          </a:p>
          <a:p>
            <a:r>
              <a:rPr lang="el-GR" sz="3600" dirty="0" smtClean="0">
                <a:solidFill>
                  <a:srgbClr val="0000FF"/>
                </a:solidFill>
              </a:rPr>
              <a:t>Θείο και οξυγόνο αντιδρούν για να σχηματίσουν διοξείδιο του θείου</a:t>
            </a:r>
            <a:r>
              <a:rPr lang="ru-RU" sz="3600" dirty="0" smtClean="0">
                <a:solidFill>
                  <a:srgbClr val="0000FF"/>
                </a:solidFill>
              </a:rPr>
              <a:t>.</a:t>
            </a:r>
            <a:endParaRPr lang="de-DE" sz="3600" dirty="0" smtClean="0">
              <a:solidFill>
                <a:srgbClr val="0000FF"/>
              </a:solidFill>
            </a:endParaRPr>
          </a:p>
          <a:p>
            <a:endParaRPr lang="de-DE" sz="3600" dirty="0" smtClean="0">
              <a:solidFill>
                <a:srgbClr val="0000FF"/>
              </a:solidFill>
            </a:endParaRPr>
          </a:p>
          <a:p>
            <a:r>
              <a:rPr lang="de-DE" sz="3600" dirty="0" smtClean="0">
                <a:solidFill>
                  <a:srgbClr val="0000FF"/>
                </a:solidFill>
                <a:hlinkClick r:id="rId2"/>
              </a:rPr>
              <a:t>Griechisch</a:t>
            </a:r>
            <a:endParaRPr lang="de-DE" sz="3600" dirty="0" smtClean="0">
              <a:solidFill>
                <a:srgbClr val="0000FF"/>
              </a:solidFill>
            </a:endParaRPr>
          </a:p>
          <a:p>
            <a:endParaRPr lang="de-DE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Teste Deine Sprachkenntnisse! </a:t>
            </a:r>
            <a:br>
              <a:rPr lang="de-DE" b="1" dirty="0" smtClean="0"/>
            </a:br>
            <a:r>
              <a:rPr lang="de-DE" b="1" dirty="0" smtClean="0"/>
              <a:t>Lese bzw. übersetze!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9522" y="2132856"/>
            <a:ext cx="8604956" cy="4320480"/>
          </a:xfrm>
        </p:spPr>
        <p:txBody>
          <a:bodyPr>
            <a:normAutofit/>
          </a:bodyPr>
          <a:lstStyle/>
          <a:p>
            <a:endParaRPr lang="de-DE" sz="36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Sulfur and oxygen react to produce sulfur dioxide. </a:t>
            </a:r>
          </a:p>
          <a:p>
            <a:endParaRPr lang="de-DE" sz="3600" dirty="0" smtClean="0">
              <a:solidFill>
                <a:srgbClr val="0000FF"/>
              </a:solidFill>
            </a:endParaRPr>
          </a:p>
          <a:p>
            <a:r>
              <a:rPr lang="de-DE" sz="3600" dirty="0" smtClean="0">
                <a:solidFill>
                  <a:srgbClr val="0000FF"/>
                </a:solidFill>
                <a:hlinkClick r:id="rId2"/>
              </a:rPr>
              <a:t>Englisch</a:t>
            </a:r>
            <a:endParaRPr lang="de-DE" sz="3600" dirty="0" smtClean="0">
              <a:solidFill>
                <a:srgbClr val="0000FF"/>
              </a:solidFill>
            </a:endParaRPr>
          </a:p>
          <a:p>
            <a:endParaRPr lang="de-DE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de-DE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Chemische Formelsprache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9532" y="1340768"/>
            <a:ext cx="8424936" cy="4464496"/>
          </a:xfrm>
        </p:spPr>
        <p:txBody>
          <a:bodyPr>
            <a:noAutofit/>
          </a:bodyPr>
          <a:lstStyle/>
          <a:p>
            <a:pPr algn="l"/>
            <a:r>
              <a:rPr lang="de-DE" sz="3000" b="1" dirty="0" smtClean="0">
                <a:solidFill>
                  <a:schemeClr val="tx1"/>
                </a:solidFill>
              </a:rPr>
              <a:t>Wortgleichung:</a:t>
            </a:r>
          </a:p>
          <a:p>
            <a:pPr algn="l"/>
            <a:r>
              <a:rPr lang="de-DE" sz="3000" dirty="0" smtClean="0">
                <a:solidFill>
                  <a:srgbClr val="0000FF"/>
                </a:solidFill>
              </a:rPr>
              <a:t>Schwefel und Sauerstoff reagieren zu Schwefeldioxid</a:t>
            </a:r>
            <a:r>
              <a:rPr lang="en-US" sz="3000" dirty="0" smtClean="0">
                <a:solidFill>
                  <a:srgbClr val="0000FF"/>
                </a:solidFill>
              </a:rPr>
              <a:t>.</a:t>
            </a:r>
          </a:p>
          <a:p>
            <a:pPr algn="l"/>
            <a:endParaRPr lang="en-US" sz="3000" dirty="0" smtClean="0">
              <a:solidFill>
                <a:srgbClr val="0000FF"/>
              </a:solidFill>
            </a:endParaRPr>
          </a:p>
          <a:p>
            <a:pPr algn="l"/>
            <a:r>
              <a:rPr lang="de-DE" sz="3000" b="1" dirty="0" smtClean="0">
                <a:solidFill>
                  <a:schemeClr val="tx1"/>
                </a:solidFill>
              </a:rPr>
              <a:t>Reaktionsgleichung:</a:t>
            </a:r>
            <a:endParaRPr lang="en-US" sz="3000" dirty="0" smtClean="0">
              <a:solidFill>
                <a:srgbClr val="0000FF"/>
              </a:solidFill>
            </a:endParaRPr>
          </a:p>
          <a:p>
            <a:pPr algn="l"/>
            <a:r>
              <a:rPr lang="de-DE" sz="5400" dirty="0" smtClean="0">
                <a:solidFill>
                  <a:srgbClr val="0000FF"/>
                </a:solidFill>
              </a:rPr>
              <a:t>    S    +    O</a:t>
            </a:r>
            <a:r>
              <a:rPr lang="de-DE" sz="5400" baseline="-25000" dirty="0" smtClean="0">
                <a:solidFill>
                  <a:srgbClr val="0000FF"/>
                </a:solidFill>
              </a:rPr>
              <a:t>2   </a:t>
            </a:r>
            <a:r>
              <a:rPr lang="de-DE" sz="5400" dirty="0" smtClean="0">
                <a:solidFill>
                  <a:srgbClr val="0000FF"/>
                </a:solidFill>
              </a:rPr>
              <a:t>      </a:t>
            </a:r>
            <a:r>
              <a:rPr lang="de-DE" sz="5400" dirty="0" smtClean="0">
                <a:solidFill>
                  <a:srgbClr val="0000FF"/>
                </a:solidFill>
                <a:latin typeface="Wingdings 3" pitchFamily="18" charset="2"/>
                <a:sym typeface="Wingdings 3"/>
              </a:rPr>
              <a:t>  </a:t>
            </a:r>
            <a:r>
              <a:rPr lang="de-DE" sz="5400" dirty="0" smtClean="0">
                <a:solidFill>
                  <a:srgbClr val="0000FF"/>
                </a:solidFill>
              </a:rPr>
              <a:t>SO</a:t>
            </a:r>
            <a:r>
              <a:rPr lang="de-DE" sz="5400" baseline="-25000" dirty="0" smtClean="0">
                <a:solidFill>
                  <a:srgbClr val="0000FF"/>
                </a:solidFill>
              </a:rPr>
              <a:t>2</a:t>
            </a:r>
          </a:p>
          <a:p>
            <a:pPr algn="l"/>
            <a:r>
              <a:rPr lang="de-DE" sz="3000" dirty="0" smtClean="0">
                <a:solidFill>
                  <a:srgbClr val="0000FF"/>
                </a:solidFill>
              </a:rPr>
              <a:t>       Ausgangsstoff(e</a:t>
            </a:r>
            <a:r>
              <a:rPr lang="de-DE" sz="3000" dirty="0">
                <a:solidFill>
                  <a:srgbClr val="0000FF"/>
                </a:solidFill>
              </a:rPr>
              <a:t>) </a:t>
            </a:r>
            <a:r>
              <a:rPr lang="de-DE" sz="3000" dirty="0" smtClean="0">
                <a:solidFill>
                  <a:srgbClr val="0000FF"/>
                </a:solidFill>
              </a:rPr>
              <a:t>    Reaktionspfeil     Produkt(e)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b="1" dirty="0" smtClean="0"/>
              <a:t>Chemische Formelsprache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69522" y="1196752"/>
            <a:ext cx="86049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r>
              <a:rPr lang="de-DE" sz="2800" dirty="0" smtClean="0">
                <a:solidFill>
                  <a:schemeClr val="tx1"/>
                </a:solidFill>
              </a:rPr>
              <a:t>Reaktionsgleichungen beschreiben den Verlauf einer chemischen Reaktion kurz und präzise über international verständliche </a:t>
            </a:r>
            <a:r>
              <a:rPr lang="de-DE" sz="2800" dirty="0" smtClean="0">
                <a:solidFill>
                  <a:schemeClr val="tx1"/>
                </a:solidFill>
                <a:hlinkClick r:id="rId2" tooltip="Elementsymbol"/>
              </a:rPr>
              <a:t>Elementsymbole</a:t>
            </a:r>
            <a:r>
              <a:rPr lang="de-DE" sz="2800" dirty="0" smtClean="0">
                <a:solidFill>
                  <a:schemeClr val="tx1"/>
                </a:solidFill>
              </a:rPr>
              <a:t> und </a:t>
            </a:r>
            <a:r>
              <a:rPr lang="de-DE" sz="2800" dirty="0" smtClean="0">
                <a:solidFill>
                  <a:schemeClr val="tx1"/>
                </a:solidFill>
                <a:hlinkClick r:id="rId3" tooltip="Summenformel"/>
              </a:rPr>
              <a:t>Summenformeln</a:t>
            </a:r>
            <a:r>
              <a:rPr lang="de-DE" sz="2800" dirty="0" smtClean="0">
                <a:solidFill>
                  <a:schemeClr val="tx1"/>
                </a:solidFill>
              </a:rPr>
              <a:t>, z. B.: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2800" b="1" dirty="0"/>
              <a:t>Wortgleichung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Schwefel und Sauerstoff reagieren zu Schwefeldioxid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2800" b="1" dirty="0" smtClean="0"/>
              <a:t>Als 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Reaktionsgleichung: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S    +    O</a:t>
            </a:r>
            <a:r>
              <a:rPr kumimoji="0" lang="de-DE" sz="5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 </a:t>
            </a:r>
            <a:r>
              <a:rPr kumimoji="0" lang="de-DE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de-DE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Wingdings 3" pitchFamily="18" charset="2"/>
                <a:ea typeface="+mn-ea"/>
                <a:cs typeface="+mn-cs"/>
                <a:sym typeface="Wingdings 3"/>
              </a:rPr>
              <a:t>  </a:t>
            </a:r>
            <a:r>
              <a:rPr kumimoji="0" lang="de-DE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</a:t>
            </a:r>
            <a:r>
              <a:rPr kumimoji="0" lang="de-DE" sz="5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Ausgangsstoff(e)     Reaktionspfeil     Produkt(e)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de-DE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Chemische Formelsprache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9532" y="1340768"/>
            <a:ext cx="8424936" cy="5112568"/>
          </a:xfrm>
        </p:spPr>
        <p:txBody>
          <a:bodyPr>
            <a:noAutofit/>
          </a:bodyPr>
          <a:lstStyle/>
          <a:p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err="1" smtClean="0">
                <a:solidFill>
                  <a:srgbClr val="00B050"/>
                </a:solidFill>
              </a:rPr>
              <a:t>Faktor</a:t>
            </a: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r>
              <a:rPr lang="en-US" sz="2800" dirty="0" err="1" smtClean="0">
                <a:solidFill>
                  <a:srgbClr val="FF0000"/>
                </a:solidFill>
              </a:rPr>
              <a:t>Summenformel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de-DE" sz="9600" dirty="0" smtClean="0">
                <a:solidFill>
                  <a:srgbClr val="00B050"/>
                </a:solidFill>
              </a:rPr>
              <a:t>3</a:t>
            </a:r>
            <a:r>
              <a:rPr lang="de-DE" sz="9600" dirty="0" smtClean="0">
                <a:solidFill>
                  <a:srgbClr val="0000FF"/>
                </a:solidFill>
              </a:rPr>
              <a:t> </a:t>
            </a:r>
            <a:r>
              <a:rPr lang="de-DE" sz="9600" dirty="0" smtClean="0">
                <a:solidFill>
                  <a:srgbClr val="FF0000"/>
                </a:solidFill>
              </a:rPr>
              <a:t>CO</a:t>
            </a:r>
            <a:r>
              <a:rPr lang="de-DE" sz="9600" baseline="-25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                         </a:t>
            </a:r>
            <a:r>
              <a:rPr lang="en-US" sz="2800" dirty="0" err="1" smtClean="0">
                <a:solidFill>
                  <a:srgbClr val="0000FF"/>
                </a:solidFill>
              </a:rPr>
              <a:t>Elementsymbole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aseline="-25000" dirty="0" smtClean="0">
                <a:solidFill>
                  <a:srgbClr val="0000FF"/>
                </a:solidFill>
              </a:rPr>
              <a:t>Index</a:t>
            </a:r>
          </a:p>
          <a:p>
            <a:pPr algn="l"/>
            <a:endParaRPr lang="en-US" sz="2800" dirty="0" smtClean="0">
              <a:solidFill>
                <a:srgbClr val="0000FF"/>
              </a:solidFill>
            </a:endParaRPr>
          </a:p>
          <a:p>
            <a:pPr algn="l"/>
            <a:r>
              <a:rPr lang="en-US" sz="2800" dirty="0" err="1" smtClean="0">
                <a:solidFill>
                  <a:srgbClr val="0000FF"/>
                </a:solidFill>
              </a:rPr>
              <a:t>Beachte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Groß</a:t>
            </a:r>
            <a:r>
              <a:rPr lang="en-US" sz="2800" dirty="0" smtClean="0">
                <a:solidFill>
                  <a:srgbClr val="0000FF"/>
                </a:solidFill>
              </a:rPr>
              <a:t>- u. </a:t>
            </a:r>
            <a:r>
              <a:rPr lang="en-US" sz="2800" dirty="0" err="1" smtClean="0">
                <a:solidFill>
                  <a:srgbClr val="0000FF"/>
                </a:solidFill>
              </a:rPr>
              <a:t>Kleinschreibung</a:t>
            </a:r>
            <a:r>
              <a:rPr lang="en-US" sz="2800" dirty="0" smtClean="0">
                <a:solidFill>
                  <a:srgbClr val="0000FF"/>
                </a:solidFill>
              </a:rPr>
              <a:t>:</a:t>
            </a:r>
          </a:p>
          <a:p>
            <a:pPr algn="l"/>
            <a:r>
              <a:rPr lang="en-US" sz="2800" dirty="0" smtClean="0">
                <a:solidFill>
                  <a:srgbClr val="0000FF"/>
                </a:solidFill>
              </a:rPr>
              <a:t>Co </a:t>
            </a:r>
            <a:r>
              <a:rPr lang="en-US" sz="2800" dirty="0" err="1" smtClean="0">
                <a:solidFill>
                  <a:srgbClr val="0000FF"/>
                </a:solidFill>
              </a:rPr>
              <a:t>bedeutet</a:t>
            </a:r>
            <a:r>
              <a:rPr lang="en-US" sz="2800" dirty="0" smtClean="0">
                <a:solidFill>
                  <a:srgbClr val="0000FF"/>
                </a:solidFill>
              </a:rPr>
              <a:t> Cobalt, CO </a:t>
            </a:r>
            <a:r>
              <a:rPr lang="en-US" sz="2800" dirty="0" err="1" smtClean="0">
                <a:solidFill>
                  <a:srgbClr val="0000FF"/>
                </a:solidFill>
              </a:rPr>
              <a:t>bedeutet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Kohlenmonoxid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b="1" dirty="0" smtClean="0"/>
              <a:t>Chemische Formelsprache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69522" y="1196752"/>
            <a:ext cx="86049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de-DE" sz="2800" dirty="0" smtClean="0"/>
              <a:t>Der Massenerhaltungssatz gemäß unseres </a:t>
            </a:r>
            <a:r>
              <a:rPr lang="de-DE" sz="2800" dirty="0" err="1" smtClean="0"/>
              <a:t>Exp</a:t>
            </a:r>
            <a:r>
              <a:rPr lang="de-DE" sz="2800" dirty="0" smtClean="0"/>
              <a:t>. in der letzten Stunde gilt ebenso für Reaktionsgleichungen:</a:t>
            </a:r>
          </a:p>
          <a:p>
            <a:pPr marL="2333625"/>
            <a:endParaRPr lang="de-DE" sz="2800" dirty="0" smtClean="0"/>
          </a:p>
          <a:p>
            <a:pPr marL="2333625"/>
            <a:r>
              <a:rPr lang="de-DE" sz="2800" dirty="0" smtClean="0"/>
              <a:t>Die </a:t>
            </a:r>
            <a:r>
              <a:rPr lang="de-DE" sz="2800" b="1" dirty="0" smtClean="0"/>
              <a:t>Anzahl der Atome</a:t>
            </a:r>
            <a:r>
              <a:rPr lang="de-DE" sz="2800" dirty="0" smtClean="0"/>
              <a:t> aller an einer chemischen Reaktion beteiligten Elemente </a:t>
            </a:r>
            <a:r>
              <a:rPr lang="de-DE" sz="2800" b="1" dirty="0" smtClean="0"/>
              <a:t>bleibt konstant</a:t>
            </a:r>
            <a:r>
              <a:rPr lang="de-DE" sz="2800" dirty="0" smtClean="0"/>
              <a:t>.</a:t>
            </a:r>
          </a:p>
          <a:p>
            <a:pPr marL="2333625"/>
            <a:endParaRPr lang="de-DE" sz="2800" dirty="0" smtClean="0"/>
          </a:p>
          <a:p>
            <a:pPr marL="2333625"/>
            <a:r>
              <a:rPr lang="de-DE" sz="2800" dirty="0" smtClean="0"/>
              <a:t>Wende diese Aussage bei den Übungsaufgaben an und …</a:t>
            </a:r>
          </a:p>
        </p:txBody>
      </p:sp>
      <p:pic>
        <p:nvPicPr>
          <p:cNvPr id="1028" name="Picture 4" descr="http://www.chemieunterricht.de/dc2/tip/images/masseerhalt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82909"/>
            <a:ext cx="2088232" cy="4558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zechmatediary.com/wp-content/uploads/2010/11/krte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51720" y="3573016"/>
            <a:ext cx="2658592" cy="237626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b="1" dirty="0" smtClean="0"/>
              <a:t>Reaktionsgleichungen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69522" y="1268760"/>
            <a:ext cx="86049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de-DE" sz="2800" b="1" dirty="0" smtClean="0"/>
              <a:t>Vervollständige durch Einsetzen der fehlenden Faktoren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ts val="600"/>
              </a:spcBef>
            </a:pPr>
            <a:r>
              <a:rPr kumimoji="0" lang="de-DE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①</a:t>
            </a:r>
            <a:r>
              <a:rPr lang="pt-BR" sz="4400" b="1" noProof="0" dirty="0" smtClean="0">
                <a:solidFill>
                  <a:srgbClr val="0000FF"/>
                </a:solidFill>
              </a:rPr>
              <a:t>   </a:t>
            </a:r>
            <a:r>
              <a:rPr lang="pt-BR" sz="4400" b="1" dirty="0" smtClean="0">
                <a:solidFill>
                  <a:srgbClr val="0000FF"/>
                </a:solidFill>
              </a:rPr>
              <a:t>CaC</a:t>
            </a:r>
            <a:r>
              <a:rPr lang="pt-BR" sz="4400" b="1" baseline="-25000" dirty="0" smtClean="0">
                <a:solidFill>
                  <a:srgbClr val="0000FF"/>
                </a:solidFill>
              </a:rPr>
              <a:t>2</a:t>
            </a:r>
            <a:endParaRPr kumimoji="0" lang="de-DE" sz="4400" b="1" i="0" u="none" strike="noStrike" kern="1200" cap="none" spc="0" normalizeH="0" baseline="-2500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kumimoji="0" lang="de-DE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Calciumcarbid</a:t>
            </a:r>
            <a:r>
              <a:rPr lang="de-DE" sz="2000" dirty="0" smtClean="0">
                <a:solidFill>
                  <a:srgbClr val="0000FF"/>
                </a:solidFill>
              </a:rPr>
              <a:t>               </a:t>
            </a:r>
            <a:r>
              <a:rPr lang="de-DE" sz="2000" dirty="0" smtClean="0">
                <a:solidFill>
                  <a:srgbClr val="0000FF"/>
                </a:solidFill>
              </a:rPr>
              <a:t>Wasser                    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Ethin</a:t>
            </a:r>
            <a:r>
              <a:rPr lang="de-DE" sz="2000" dirty="0" smtClean="0">
                <a:solidFill>
                  <a:srgbClr val="0000FF"/>
                </a:solidFill>
              </a:rPr>
              <a:t>                  </a:t>
            </a:r>
            <a:r>
              <a:rPr lang="de-DE" sz="2000" dirty="0" err="1" smtClean="0">
                <a:solidFill>
                  <a:srgbClr val="0000FF"/>
                </a:solidFill>
              </a:rPr>
              <a:t>Calciumhydroxid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133253" y="1935882"/>
            <a:ext cx="1656184" cy="1085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600" b="1" dirty="0" smtClean="0">
                <a:solidFill>
                  <a:srgbClr val="FF0000"/>
                </a:solidFill>
              </a:rPr>
              <a:t>2</a:t>
            </a:r>
            <a:endParaRPr lang="de-DE" sz="4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frisch-gebloggt.de/wp-content/uploads/2011/12/Maulwurf.jpg"/>
          <p:cNvPicPr>
            <a:picLocks noChangeAspect="1" noChangeArrowheads="1"/>
          </p:cNvPicPr>
          <p:nvPr/>
        </p:nvPicPr>
        <p:blipFill>
          <a:blip r:embed="rId3" cstate="print"/>
          <a:srcRect r="12132"/>
          <a:stretch>
            <a:fillRect/>
          </a:stretch>
        </p:blipFill>
        <p:spPr bwMode="auto">
          <a:xfrm flipH="1">
            <a:off x="2555776" y="3501008"/>
            <a:ext cx="1656184" cy="2471937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4716016" y="3933056"/>
            <a:ext cx="4320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Anwendung:</a:t>
            </a:r>
          </a:p>
          <a:p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Herstellung </a:t>
            </a: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von </a:t>
            </a: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Acetylen (</a:t>
            </a:r>
            <a:r>
              <a:rPr lang="de-DE" sz="2800" b="1" dirty="0" err="1" smtClean="0">
                <a:solidFill>
                  <a:schemeClr val="bg1">
                    <a:lumMod val="50000"/>
                  </a:schemeClr>
                </a:solidFill>
              </a:rPr>
              <a:t>Ethin</a:t>
            </a: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DE" sz="2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339752" y="2204864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>
                <a:solidFill>
                  <a:srgbClr val="0000FF"/>
                </a:solidFill>
              </a:rPr>
              <a:t>+   H</a:t>
            </a:r>
            <a:r>
              <a:rPr lang="pt-BR" sz="4400" b="1" baseline="-25000" dirty="0" smtClean="0">
                <a:solidFill>
                  <a:srgbClr val="0000FF"/>
                </a:solidFill>
              </a:rPr>
              <a:t>2</a:t>
            </a:r>
            <a:r>
              <a:rPr lang="pt-BR" sz="4400" b="1" dirty="0" smtClean="0">
                <a:solidFill>
                  <a:srgbClr val="0000FF"/>
                </a:solidFill>
              </a:rPr>
              <a:t>O </a:t>
            </a:r>
            <a:r>
              <a:rPr lang="de-DE" sz="4400" b="1" dirty="0" smtClean="0">
                <a:solidFill>
                  <a:srgbClr val="0000FF"/>
                </a:solidFill>
                <a:latin typeface="Wingdings 3" pitchFamily="18" charset="2"/>
                <a:sym typeface="Wingdings 3"/>
              </a:rPr>
              <a:t></a:t>
            </a:r>
            <a:r>
              <a:rPr lang="de-DE" sz="4400" b="1" dirty="0" smtClean="0">
                <a:solidFill>
                  <a:srgbClr val="0000FF"/>
                </a:solidFill>
                <a:sym typeface="Wingdings 3"/>
              </a:rPr>
              <a:t>   </a:t>
            </a:r>
            <a:r>
              <a:rPr lang="pt-BR" sz="4400" b="1" dirty="0" smtClean="0">
                <a:solidFill>
                  <a:srgbClr val="0000FF"/>
                </a:solidFill>
              </a:rPr>
              <a:t>C</a:t>
            </a:r>
            <a:r>
              <a:rPr lang="pt-BR" sz="4400" b="1" baseline="-25000" dirty="0" smtClean="0">
                <a:solidFill>
                  <a:srgbClr val="0000FF"/>
                </a:solidFill>
              </a:rPr>
              <a:t>2</a:t>
            </a:r>
            <a:r>
              <a:rPr lang="pt-BR" sz="4400" b="1" dirty="0" smtClean="0">
                <a:solidFill>
                  <a:srgbClr val="0000FF"/>
                </a:solidFill>
              </a:rPr>
              <a:t>H</a:t>
            </a:r>
            <a:r>
              <a:rPr lang="pt-BR" sz="4400" b="1" baseline="-25000" dirty="0" smtClean="0">
                <a:solidFill>
                  <a:srgbClr val="0000FF"/>
                </a:solidFill>
              </a:rPr>
              <a:t>2</a:t>
            </a:r>
            <a:r>
              <a:rPr lang="pt-BR" sz="4400" b="1" dirty="0" smtClean="0">
                <a:solidFill>
                  <a:srgbClr val="0000FF"/>
                </a:solidFill>
              </a:rPr>
              <a:t> +   Ca(OH)</a:t>
            </a:r>
            <a:r>
              <a:rPr lang="pt-BR" sz="4400" b="1" baseline="-25000" dirty="0" smtClean="0">
                <a:solidFill>
                  <a:srgbClr val="0000FF"/>
                </a:solidFill>
              </a:rPr>
              <a:t>2</a:t>
            </a:r>
            <a:endParaRPr lang="de-DE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Bildschirmpräsentation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Teste Deine Sprachkenntnisse!  Lese bzw. übersetze! </vt:lpstr>
      <vt:lpstr>Teste Deine Sprachkenntnisse!  Lese bzw. übersetze! </vt:lpstr>
      <vt:lpstr>Teste Deine Sprachkenntnisse!  Lese bzw. übersetze! </vt:lpstr>
      <vt:lpstr>Teste Deine Sprachkenntnisse!  Lese bzw. übersetze! </vt:lpstr>
      <vt:lpstr>Chemische Formelsprache </vt:lpstr>
      <vt:lpstr>Chemische Formelsprache </vt:lpstr>
      <vt:lpstr>Chemische Formelsprache </vt:lpstr>
      <vt:lpstr>Chemische Formelsprache </vt:lpstr>
      <vt:lpstr>Reaktionsgleichungen </vt:lpstr>
      <vt:lpstr>Reaktionsgleichungen </vt:lpstr>
      <vt:lpstr>Reaktionsgleichungen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 Deine Sprachkenntnisse!  Lese bzw. übersetze!</dc:title>
  <dc:creator>Detlef</dc:creator>
  <cp:lastModifiedBy>Detlef</cp:lastModifiedBy>
  <cp:revision>51</cp:revision>
  <dcterms:created xsi:type="dcterms:W3CDTF">2012-10-21T18:53:51Z</dcterms:created>
  <dcterms:modified xsi:type="dcterms:W3CDTF">2012-10-22T19:33:27Z</dcterms:modified>
</cp:coreProperties>
</file>